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>
  <p:sldMasterIdLst>
    <p:sldMasterId id="2147483801" r:id="rId1"/>
  </p:sldMasterIdLst>
  <p:notesMasterIdLst>
    <p:notesMasterId r:id="rId17"/>
  </p:notesMasterIdLst>
  <p:handoutMasterIdLst>
    <p:handoutMasterId r:id="rId18"/>
  </p:handoutMasterIdLst>
  <p:sldIdLst>
    <p:sldId id="362" r:id="rId2"/>
    <p:sldId id="364" r:id="rId3"/>
    <p:sldId id="390" r:id="rId4"/>
    <p:sldId id="391" r:id="rId5"/>
    <p:sldId id="388" r:id="rId6"/>
    <p:sldId id="392" r:id="rId7"/>
    <p:sldId id="389" r:id="rId8"/>
    <p:sldId id="395" r:id="rId9"/>
    <p:sldId id="386" r:id="rId10"/>
    <p:sldId id="387" r:id="rId11"/>
    <p:sldId id="393" r:id="rId12"/>
    <p:sldId id="394" r:id="rId13"/>
    <p:sldId id="396" r:id="rId14"/>
    <p:sldId id="397" r:id="rId15"/>
    <p:sldId id="385" r:id="rId16"/>
  </p:sldIdLst>
  <p:sldSz cx="9144000" cy="6858000" type="screen4x3"/>
  <p:notesSz cx="6997700" cy="9283700"/>
  <p:embeddedFontLst>
    <p:embeddedFont>
      <p:font typeface="Museo Sans For Dell" panose="020B0604020202020204" charset="0"/>
      <p:regular r:id="rId19"/>
      <p:bold r:id="rId20"/>
    </p:embeddedFont>
    <p:embeddedFont>
      <p:font typeface="Arial Black" panose="020B0A04020102020204" pitchFamily="34" charset="0"/>
      <p:bold r:id="rId21"/>
    </p:embeddedFont>
    <p:embeddedFont>
      <p:font typeface="Museo For Dell" panose="020B0604020202020204" charset="0"/>
      <p:regular r:id="rId22"/>
      <p:bold r:id="rId23"/>
    </p:embeddedFont>
    <p:embeddedFont>
      <p:font typeface="Trebuchet MS" panose="020B0603020202020204" pitchFamily="34" charset="0"/>
      <p:regular r:id="rId24"/>
      <p:bold r:id="rId25"/>
      <p:italic r:id="rId26"/>
      <p:boldItalic r:id="rId27"/>
    </p:embeddedFont>
    <p:embeddedFont>
      <p:font typeface="Museo Sans For Dell" panose="020B0604020202020204" charset="0"/>
      <p:regular r:id="rId19"/>
      <p:bold r:id="rId20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8787"/>
    <a:srgbClr val="009BBB"/>
    <a:srgbClr val="DC5034"/>
    <a:srgbClr val="000000"/>
    <a:srgbClr val="DC320F"/>
    <a:srgbClr val="D42E12"/>
    <a:srgbClr val="00B0F6"/>
    <a:srgbClr val="00A7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48" autoAdjust="0"/>
    <p:restoredTop sz="95749" autoAdjust="0"/>
  </p:normalViewPr>
  <p:slideViewPr>
    <p:cSldViewPr snapToGrid="0">
      <p:cViewPr varScale="1">
        <p:scale>
          <a:sx n="110" d="100"/>
          <a:sy n="110" d="100"/>
        </p:scale>
        <p:origin x="1278" y="90"/>
      </p:cViewPr>
      <p:guideLst>
        <p:guide orient="horz" pos="4319"/>
        <p:guide pos="28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50"/>
    </p:cViewPr>
  </p:sorterViewPr>
  <p:notesViewPr>
    <p:cSldViewPr snapToGrid="0">
      <p:cViewPr varScale="1">
        <p:scale>
          <a:sx n="69" d="100"/>
          <a:sy n="69" d="100"/>
        </p:scale>
        <p:origin x="2754" y="78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9" tIns="45396" rIns="90789" bIns="45396" numCol="1" anchor="t" anchorCtr="0" compatLnSpc="1">
            <a:prstTxWarp prst="textNoShape">
              <a:avLst/>
            </a:prstTxWarp>
          </a:bodyPr>
          <a:lstStyle>
            <a:lvl1pPr algn="l" defTabSz="907823" eaLnBrk="0" hangingPunct="0">
              <a:lnSpc>
                <a:spcPct val="100000"/>
              </a:lnSpc>
              <a:spcBef>
                <a:spcPct val="0"/>
              </a:spcBef>
              <a:defRPr sz="1000" b="0">
                <a:latin typeface="Museo Sans For Dell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5738" y="0"/>
            <a:ext cx="2994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9" tIns="45396" rIns="90789" bIns="45396" numCol="1" anchor="t" anchorCtr="0" compatLnSpc="1">
            <a:prstTxWarp prst="textNoShape">
              <a:avLst/>
            </a:prstTxWarp>
          </a:bodyPr>
          <a:lstStyle>
            <a:lvl1pPr algn="r" defTabSz="907823" eaLnBrk="0" hangingPunct="0">
              <a:lnSpc>
                <a:spcPct val="100000"/>
              </a:lnSpc>
              <a:spcBef>
                <a:spcPct val="0"/>
              </a:spcBef>
              <a:defRPr sz="1000" b="0">
                <a:latin typeface="Museo Sans For Dell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5063"/>
            <a:ext cx="2992438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9" tIns="45396" rIns="90789" bIns="45396" numCol="1" anchor="b" anchorCtr="0" compatLnSpc="1">
            <a:prstTxWarp prst="textNoShape">
              <a:avLst/>
            </a:prstTxWarp>
          </a:bodyPr>
          <a:lstStyle>
            <a:lvl1pPr algn="l" defTabSz="907823" eaLnBrk="0" hangingPunct="0">
              <a:lnSpc>
                <a:spcPct val="100000"/>
              </a:lnSpc>
              <a:spcBef>
                <a:spcPct val="0"/>
              </a:spcBef>
              <a:defRPr sz="1000" b="0"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/>
              <a:t>IM Engineering</a:t>
            </a:r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5738" y="8755063"/>
            <a:ext cx="2994025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9" tIns="45396" rIns="90789" bIns="45396" numCol="1" anchor="b" anchorCtr="0" compatLnSpc="1">
            <a:prstTxWarp prst="textNoShape">
              <a:avLst/>
            </a:prstTxWarp>
          </a:bodyPr>
          <a:lstStyle>
            <a:lvl1pPr algn="r" defTabSz="907823" eaLnBrk="0" hangingPunct="0">
              <a:lnSpc>
                <a:spcPct val="100000"/>
              </a:lnSpc>
              <a:spcBef>
                <a:spcPct val="0"/>
              </a:spcBef>
              <a:defRPr sz="1000" b="0">
                <a:latin typeface="Museo Sans For Dell" pitchFamily="2" charset="0"/>
              </a:defRPr>
            </a:lvl1pPr>
          </a:lstStyle>
          <a:p>
            <a:pPr>
              <a:defRPr/>
            </a:pPr>
            <a:fld id="{3553CF88-1791-4A85-B3B1-13C28CA32D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fl"/>
          <p:cNvSpPr txBox="1"/>
          <p:nvPr/>
        </p:nvSpPr>
        <p:spPr>
          <a:xfrm>
            <a:off x="0" y="9090660"/>
            <a:ext cx="69977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sz="850" b="1">
              <a:solidFill>
                <a:srgbClr val="7F7F7F"/>
              </a:solidFill>
              <a:latin typeface="museo sans for dell"/>
            </a:endParaRPr>
          </a:p>
        </p:txBody>
      </p:sp>
    </p:spTree>
    <p:extLst>
      <p:ext uri="{BB962C8B-B14F-4D97-AF65-F5344CB8AC3E}">
        <p14:creationId xmlns:p14="http://schemas.microsoft.com/office/powerpoint/2010/main" val="115130967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9" tIns="45396" rIns="90789" bIns="45396" numCol="1" anchor="t" anchorCtr="0" compatLnSpc="1">
            <a:prstTxWarp prst="textNoShape">
              <a:avLst/>
            </a:prstTxWarp>
          </a:bodyPr>
          <a:lstStyle>
            <a:lvl1pPr algn="l" defTabSz="907823" eaLnBrk="0" hangingPunct="0">
              <a:lnSpc>
                <a:spcPct val="100000"/>
              </a:lnSpc>
              <a:spcBef>
                <a:spcPct val="0"/>
              </a:spcBef>
              <a:defRPr sz="1000" b="0">
                <a:latin typeface="Museo Sans For Dell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738" y="0"/>
            <a:ext cx="2994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9" tIns="45396" rIns="90789" bIns="45396" numCol="1" anchor="t" anchorCtr="0" compatLnSpc="1">
            <a:prstTxWarp prst="textNoShape">
              <a:avLst/>
            </a:prstTxWarp>
          </a:bodyPr>
          <a:lstStyle>
            <a:lvl1pPr algn="r" defTabSz="907823" eaLnBrk="0" hangingPunct="0">
              <a:lnSpc>
                <a:spcPct val="100000"/>
              </a:lnSpc>
              <a:spcBef>
                <a:spcPct val="0"/>
              </a:spcBef>
              <a:defRPr sz="1000" b="0">
                <a:latin typeface="Museo Sans For Dell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87388"/>
            <a:ext cx="4686300" cy="3514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429125"/>
            <a:ext cx="5145087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9" tIns="45396" rIns="90789" bIns="453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5063"/>
            <a:ext cx="2992438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9" tIns="45396" rIns="90789" bIns="45396" numCol="1" anchor="b" anchorCtr="0" compatLnSpc="1">
            <a:prstTxWarp prst="textNoShape">
              <a:avLst/>
            </a:prstTxWarp>
          </a:bodyPr>
          <a:lstStyle>
            <a:lvl1pPr algn="l" defTabSz="907823" eaLnBrk="0" hangingPunct="0">
              <a:lnSpc>
                <a:spcPct val="100000"/>
              </a:lnSpc>
              <a:spcBef>
                <a:spcPct val="0"/>
              </a:spcBef>
              <a:defRPr sz="1000" b="0"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/>
              <a:t>IM Engineering</a:t>
            </a:r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738" y="8755063"/>
            <a:ext cx="2994025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89" tIns="45396" rIns="90789" bIns="45396" numCol="1" anchor="b" anchorCtr="0" compatLnSpc="1">
            <a:prstTxWarp prst="textNoShape">
              <a:avLst/>
            </a:prstTxWarp>
          </a:bodyPr>
          <a:lstStyle>
            <a:lvl1pPr algn="r" defTabSz="907823" eaLnBrk="0" hangingPunct="0">
              <a:lnSpc>
                <a:spcPct val="100000"/>
              </a:lnSpc>
              <a:spcBef>
                <a:spcPct val="0"/>
              </a:spcBef>
              <a:defRPr sz="1000" b="0">
                <a:latin typeface="Museo Sans For Dell" pitchFamily="2" charset="0"/>
              </a:defRPr>
            </a:lvl1pPr>
          </a:lstStyle>
          <a:p>
            <a:pPr>
              <a:defRPr/>
            </a:pPr>
            <a:fld id="{790B5A09-0199-4988-9482-8676AFB19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fl"/>
          <p:cNvSpPr txBox="1"/>
          <p:nvPr/>
        </p:nvSpPr>
        <p:spPr>
          <a:xfrm>
            <a:off x="0" y="9090660"/>
            <a:ext cx="69977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endParaRPr lang="en-US" sz="850" b="1" i="0" u="none" baseline="0">
              <a:solidFill>
                <a:srgbClr val="7F7F7F"/>
              </a:solidFill>
              <a:latin typeface="museo sans for dell"/>
            </a:endParaRPr>
          </a:p>
        </p:txBody>
      </p:sp>
    </p:spTree>
    <p:extLst>
      <p:ext uri="{BB962C8B-B14F-4D97-AF65-F5344CB8AC3E}">
        <p14:creationId xmlns:p14="http://schemas.microsoft.com/office/powerpoint/2010/main" val="85835141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useo Sans For Dell" pitchFamily="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useo Sans For Dell" pitchFamily="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useo Sans For Dell" pitchFamily="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useo Sans For Dell" pitchFamily="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useo Sans For Dell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06463"/>
            <a:r>
              <a:rPr lang="en-US" dirty="0"/>
              <a:t>IM Engineering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6463"/>
            <a:fld id="{0BDD468E-DBFE-4395-96DC-697F10EF74A5}" type="slidenum">
              <a:rPr lang="en-US" smtClean="0"/>
              <a:pPr defTabSz="906463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5111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06463"/>
            <a:r>
              <a:rPr lang="en-US"/>
              <a:t>IM Engineering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6463"/>
            <a:fld id="{E67C3E95-DCD2-4C34-9240-F7B7A230F071}" type="slidenum">
              <a:rPr lang="en-US" smtClean="0"/>
              <a:pPr defTabSz="906463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375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06463"/>
            <a:r>
              <a:rPr lang="en-US"/>
              <a:t>IM Engineering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6463"/>
            <a:fld id="{E67C3E95-DCD2-4C34-9240-F7B7A230F071}" type="slidenum">
              <a:rPr lang="en-US" smtClean="0"/>
              <a:pPr defTabSz="906463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584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06463"/>
            <a:r>
              <a:rPr lang="en-US"/>
              <a:t>IM Engineering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6463"/>
            <a:fld id="{E67C3E95-DCD2-4C34-9240-F7B7A230F071}" type="slidenum">
              <a:rPr lang="en-US" smtClean="0"/>
              <a:pPr defTabSz="906463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902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06463"/>
            <a:r>
              <a:rPr lang="en-US"/>
              <a:t>IM Engineering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6463"/>
            <a:fld id="{E67C3E95-DCD2-4C34-9240-F7B7A230F071}" type="slidenum">
              <a:rPr lang="en-US" smtClean="0"/>
              <a:pPr defTabSz="906463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918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06463"/>
            <a:r>
              <a:rPr lang="en-US"/>
              <a:t>IM Engineering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6463"/>
            <a:fld id="{E67C3E95-DCD2-4C34-9240-F7B7A230F071}" type="slidenum">
              <a:rPr lang="en-US" smtClean="0"/>
              <a:pPr defTabSz="906463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5935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 Engineering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90B5A09-0199-4988-9482-8676AFB19C6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22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06463"/>
            <a:r>
              <a:rPr lang="en-US" dirty="0"/>
              <a:t>IM Engineering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6463"/>
            <a:fld id="{E67C3E95-DCD2-4C34-9240-F7B7A230F071}" type="slidenum">
              <a:rPr lang="en-US" smtClean="0"/>
              <a:pPr defTabSz="906463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745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06463"/>
            <a:r>
              <a:rPr lang="en-US"/>
              <a:t>IM Engineering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6463"/>
            <a:fld id="{E67C3E95-DCD2-4C34-9240-F7B7A230F071}" type="slidenum">
              <a:rPr lang="en-US" smtClean="0"/>
              <a:pPr defTabSz="906463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90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06463"/>
            <a:r>
              <a:rPr lang="en-US"/>
              <a:t>IM Engineering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6463"/>
            <a:fld id="{E67C3E95-DCD2-4C34-9240-F7B7A230F071}" type="slidenum">
              <a:rPr lang="en-US" smtClean="0"/>
              <a:pPr defTabSz="906463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28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06463"/>
            <a:r>
              <a:rPr lang="en-US"/>
              <a:t>IM Engineering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6463"/>
            <a:fld id="{E67C3E95-DCD2-4C34-9240-F7B7A230F071}" type="slidenum">
              <a:rPr lang="en-US" smtClean="0"/>
              <a:pPr defTabSz="906463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03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06463"/>
            <a:r>
              <a:rPr lang="en-US"/>
              <a:t>IM Engineering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6463"/>
            <a:fld id="{E67C3E95-DCD2-4C34-9240-F7B7A230F071}" type="slidenum">
              <a:rPr lang="en-US" smtClean="0"/>
              <a:pPr defTabSz="906463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32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06463"/>
            <a:r>
              <a:rPr lang="en-US"/>
              <a:t>IM Engineering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6463"/>
            <a:fld id="{E67C3E95-DCD2-4C34-9240-F7B7A230F071}" type="slidenum">
              <a:rPr lang="en-US" smtClean="0"/>
              <a:pPr defTabSz="906463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533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06463"/>
            <a:r>
              <a:rPr lang="en-US"/>
              <a:t>IM Engineering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6463"/>
            <a:fld id="{E67C3E95-DCD2-4C34-9240-F7B7A230F071}" type="slidenum">
              <a:rPr lang="en-US" smtClean="0"/>
              <a:pPr defTabSz="906463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718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06463"/>
            <a:r>
              <a:rPr lang="en-US"/>
              <a:t>IM Engineering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6463"/>
            <a:fld id="{E67C3E95-DCD2-4C34-9240-F7B7A230F071}" type="slidenum">
              <a:rPr lang="en-US" smtClean="0"/>
              <a:pPr defTabSz="906463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599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447675" y="1781175"/>
            <a:ext cx="824865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8"/>
          <p:cNvCxnSpPr/>
          <p:nvPr/>
        </p:nvCxnSpPr>
        <p:spPr>
          <a:xfrm>
            <a:off x="447675" y="5076825"/>
            <a:ext cx="824865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9"/>
          <p:cNvSpPr/>
          <p:nvPr userDrawn="1"/>
        </p:nvSpPr>
        <p:spPr bwMode="gray">
          <a:xfrm>
            <a:off x="0" y="6362700"/>
            <a:ext cx="1000125" cy="4953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rebuchet MS" pitchFamily="34" charset="0"/>
            </a:endParaRPr>
          </a:p>
        </p:txBody>
      </p:sp>
      <p:sp>
        <p:nvSpPr>
          <p:cNvPr id="7" name="Rectangle 13"/>
          <p:cNvSpPr/>
          <p:nvPr userDrawn="1"/>
        </p:nvSpPr>
        <p:spPr bwMode="hidden">
          <a:xfrm>
            <a:off x="0" y="6362700"/>
            <a:ext cx="1000125" cy="4953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rebuchet MS" pitchFamily="34" charset="0"/>
            </a:endParaRPr>
          </a:p>
        </p:txBody>
      </p:sp>
      <p:sp>
        <p:nvSpPr>
          <p:cNvPr id="8" name="Rectangle 18"/>
          <p:cNvSpPr/>
          <p:nvPr userDrawn="1"/>
        </p:nvSpPr>
        <p:spPr bwMode="hidden">
          <a:xfrm>
            <a:off x="0" y="6362700"/>
            <a:ext cx="1000125" cy="4953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rebuchet MS" pitchFamily="34" charset="0"/>
            </a:endParaRPr>
          </a:p>
        </p:txBody>
      </p:sp>
      <p:pic>
        <p:nvPicPr>
          <p:cNvPr id="9" name="Picture 10" descr="dell_blue_lrg_logo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265988" y="2651125"/>
            <a:ext cx="1487487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1476" name="Title Placeholder 21"/>
          <p:cNvSpPr>
            <a:spLocks noGrp="1"/>
          </p:cNvSpPr>
          <p:nvPr>
            <p:ph type="ctrTitle"/>
          </p:nvPr>
        </p:nvSpPr>
        <p:spPr>
          <a:xfrm>
            <a:off x="438150" y="2679490"/>
            <a:ext cx="5962650" cy="1006685"/>
          </a:xfrm>
        </p:spPr>
        <p:txBody>
          <a:bodyPr/>
          <a:lstStyle>
            <a:lvl1pPr algn="l">
              <a:lnSpc>
                <a:spcPts val="4000"/>
              </a:lnSpc>
              <a:defRPr sz="3600" b="0" i="0" smtClean="0">
                <a:solidFill>
                  <a:schemeClr val="bg1"/>
                </a:solidFill>
                <a:latin typeface="Museo For Dell" pitchFamily="2" charset="0"/>
                <a:ea typeface="Museo For Dell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/>
          </p:nvPr>
        </p:nvSpPr>
        <p:spPr>
          <a:xfrm>
            <a:off x="447674" y="4165390"/>
            <a:ext cx="5953125" cy="800101"/>
          </a:xfrm>
        </p:spPr>
        <p:txBody>
          <a:bodyPr>
            <a:normAutofit/>
          </a:bodyPr>
          <a:lstStyle>
            <a:lvl1pPr marL="0" indent="0" algn="l">
              <a:buFont typeface="Wingdings" pitchFamily="2" charset="2"/>
              <a:buNone/>
              <a:defRPr sz="2000" b="0" i="0" smtClean="0">
                <a:solidFill>
                  <a:schemeClr val="tx1"/>
                </a:solidFill>
                <a:latin typeface="Museo Sans For Dell" pitchFamily="2" charset="0"/>
                <a:ea typeface="Museo Sans For Dell" pitchFamily="2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dell_gray_logo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93088" y="6226175"/>
            <a:ext cx="573087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3657600" cy="3657600"/>
          </a:xfrm>
          <a:prstGeom prst="roundRect">
            <a:avLst>
              <a:gd name="adj" fmla="val 275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>
            <a:normAutofit/>
          </a:bodyPr>
          <a:lstStyle>
            <a:lvl1pPr>
              <a:defRPr sz="32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44500" y="6440488"/>
            <a:ext cx="260350" cy="15240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4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fld id="{9ADC9AD0-7992-46B6-888D-70A9A0FA08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2950" y="6429375"/>
            <a:ext cx="1885950" cy="15240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accent4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/>
              <a:t>Dell Confidential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 descr="dell_gray_logo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93088" y="6226175"/>
            <a:ext cx="573087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3657600" cy="3657600"/>
          </a:xfrm>
          <a:prstGeom prst="roundRect">
            <a:avLst>
              <a:gd name="adj" fmla="val 2752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>
            <a:normAutofit/>
          </a:bodyPr>
          <a:lstStyle>
            <a:lvl1pPr>
              <a:defRPr sz="32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44500" y="6440488"/>
            <a:ext cx="260350" cy="15240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4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fld id="{E6B4011C-3F65-42A9-9B22-6F55CD2B20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2950" y="6429375"/>
            <a:ext cx="1885950" cy="15240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accent4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/>
              <a:t>Dell Confidential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_Blue_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7" descr="dell_white_logo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93088" y="6226175"/>
            <a:ext cx="573087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 userDrawn="1"/>
        </p:nvSpPr>
        <p:spPr bwMode="black">
          <a:xfrm>
            <a:off x="5349875" y="6426200"/>
            <a:ext cx="2743200" cy="1524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en-US" sz="1000" dirty="0">
                <a:solidFill>
                  <a:schemeClr val="tx2"/>
                </a:solidFill>
                <a:latin typeface="Museo Sans For Dell" pitchFamily="2" charset="0"/>
              </a:rPr>
              <a:t>Global Marketing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3657600" cy="3657600"/>
          </a:xfrm>
          <a:prstGeom prst="roundRect">
            <a:avLst>
              <a:gd name="adj" fmla="val 2752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>
            <a:normAutofit/>
          </a:bodyPr>
          <a:lstStyle>
            <a:lvl1pPr>
              <a:defRPr sz="3200" b="0">
                <a:solidFill>
                  <a:schemeClr val="bg1"/>
                </a:solidFill>
                <a:latin typeface="Museo For Dell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42950" y="6429375"/>
            <a:ext cx="1885950" cy="15240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tx2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/>
              <a:t>Dell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44500" y="6440488"/>
            <a:ext cx="260350" cy="15240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tx2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fld id="{ED9E591A-1FC7-4262-BA40-3FA97D1D4C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_and_Content_Blue_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9"/>
          <p:cNvCxnSpPr>
            <a:cxnSpLocks noChangeShapeType="1"/>
          </p:cNvCxnSpPr>
          <p:nvPr userDrawn="1"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</p:cxnSp>
      <p:sp>
        <p:nvSpPr>
          <p:cNvPr id="5" name="TextBox 3"/>
          <p:cNvSpPr txBox="1"/>
          <p:nvPr userDrawn="1"/>
        </p:nvSpPr>
        <p:spPr bwMode="black">
          <a:xfrm>
            <a:off x="5349875" y="6426200"/>
            <a:ext cx="2743200" cy="1524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en-US" sz="1000" dirty="0">
                <a:solidFill>
                  <a:schemeClr val="tx2"/>
                </a:solidFill>
                <a:latin typeface="Museo Sans For Dell" pitchFamily="2" charset="0"/>
              </a:rPr>
              <a:t>Global Marketing</a:t>
            </a:r>
          </a:p>
        </p:txBody>
      </p:sp>
      <p:pic>
        <p:nvPicPr>
          <p:cNvPr id="6" name="Picture 9" descr="dell_white_logo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93088" y="6226175"/>
            <a:ext cx="573087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5" y="38100"/>
            <a:ext cx="8239126" cy="960120"/>
          </a:xfrm>
        </p:spPr>
        <p:txBody>
          <a:bodyPr/>
          <a:lstStyle>
            <a:lvl1pPr>
              <a:lnSpc>
                <a:spcPct val="90000"/>
              </a:lnSpc>
              <a:defRPr sz="30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7675" y="1310640"/>
            <a:ext cx="8229600" cy="1712264"/>
          </a:xfrm>
        </p:spPr>
        <p:txBody>
          <a:bodyPr/>
          <a:lstStyle>
            <a:lvl1pPr>
              <a:spcBef>
                <a:spcPts val="1600"/>
              </a:spcBef>
              <a:buClr>
                <a:schemeClr val="tx2"/>
              </a:buClr>
              <a:defRPr sz="2200">
                <a:solidFill>
                  <a:schemeClr val="tx2"/>
                </a:solidFill>
                <a:latin typeface="Museo Sans For Dell" pitchFamily="2" charset="0"/>
              </a:defRPr>
            </a:lvl1pPr>
            <a:lvl2pPr>
              <a:spcBef>
                <a:spcPts val="800"/>
              </a:spcBef>
              <a:buClr>
                <a:schemeClr val="tx2"/>
              </a:buClr>
              <a:buFont typeface="Museo For Dell 300" pitchFamily="50" charset="0"/>
              <a:buChar char="–"/>
              <a:defRPr sz="1800">
                <a:solidFill>
                  <a:schemeClr val="tx2"/>
                </a:solidFill>
                <a:latin typeface="Museo Sans For Dell" pitchFamily="2" charset="0"/>
              </a:defRPr>
            </a:lvl2pPr>
            <a:lvl3pPr>
              <a:spcBef>
                <a:spcPts val="800"/>
              </a:spcBef>
              <a:buClr>
                <a:schemeClr val="tx2"/>
              </a:buClr>
              <a:defRPr sz="1800">
                <a:solidFill>
                  <a:schemeClr val="tx2"/>
                </a:solidFill>
                <a:latin typeface="Museo Sans For Dell" pitchFamily="2" charset="0"/>
              </a:defRPr>
            </a:lvl3pPr>
            <a:lvl4pPr>
              <a:spcBef>
                <a:spcPts val="800"/>
              </a:spcBef>
              <a:buClr>
                <a:schemeClr val="tx2"/>
              </a:buClr>
              <a:defRPr sz="1800">
                <a:solidFill>
                  <a:schemeClr val="tx2"/>
                </a:solidFill>
                <a:latin typeface="Museo Sans For Dell" pitchFamily="2" charset="0"/>
              </a:defRPr>
            </a:lvl4pPr>
            <a:lvl5pPr>
              <a:spcBef>
                <a:spcPts val="800"/>
              </a:spcBef>
              <a:buClr>
                <a:schemeClr val="tx2"/>
              </a:buClr>
              <a:defRPr sz="1800">
                <a:solidFill>
                  <a:schemeClr val="tx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42950" y="6429375"/>
            <a:ext cx="1885950" cy="15240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tx2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/>
              <a:t>Dell Confidential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44500" y="6440488"/>
            <a:ext cx="260350" cy="15240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tx2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fld id="{3EFC0759-7C6C-460D-BBE7-D1185F5A86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_Slide_Blue_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9"/>
          <p:cNvGrpSpPr>
            <a:grpSpLocks/>
          </p:cNvGrpSpPr>
          <p:nvPr userDrawn="1"/>
        </p:nvGrpSpPr>
        <p:grpSpPr bwMode="auto">
          <a:xfrm>
            <a:off x="381000" y="1781175"/>
            <a:ext cx="8312150" cy="3295650"/>
            <a:chOff x="280033" y="1781175"/>
            <a:chExt cx="8412480" cy="3295650"/>
          </a:xfrm>
        </p:grpSpPr>
        <p:cxnSp>
          <p:nvCxnSpPr>
            <p:cNvPr id="4" name="Straight Connector 7"/>
            <p:cNvCxnSpPr/>
            <p:nvPr/>
          </p:nvCxnSpPr>
          <p:spPr>
            <a:xfrm>
              <a:off x="280033" y="1781175"/>
              <a:ext cx="841248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8"/>
            <p:cNvCxnSpPr/>
            <p:nvPr/>
          </p:nvCxnSpPr>
          <p:spPr>
            <a:xfrm>
              <a:off x="280033" y="5076825"/>
              <a:ext cx="841248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6" name="Picture 9" descr="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377113" y="2681288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1476" name="Title Placeholder 21"/>
          <p:cNvSpPr>
            <a:spLocks noGrp="1"/>
          </p:cNvSpPr>
          <p:nvPr>
            <p:ph type="ctrTitle"/>
          </p:nvPr>
        </p:nvSpPr>
        <p:spPr>
          <a:xfrm>
            <a:off x="369888" y="2900380"/>
            <a:ext cx="6399622" cy="1006685"/>
          </a:xfrm>
        </p:spPr>
        <p:txBody>
          <a:bodyPr anchor="ctr"/>
          <a:lstStyle>
            <a:lvl1pPr algn="l">
              <a:lnSpc>
                <a:spcPct val="90000"/>
              </a:lnSpc>
              <a:defRPr sz="5400" b="0" i="0" smtClean="0">
                <a:solidFill>
                  <a:schemeClr val="tx2"/>
                </a:solidFill>
                <a:latin typeface="Museo For Dell" pitchFamily="2" charset="0"/>
                <a:ea typeface="Museo For Dell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42950" y="6429375"/>
            <a:ext cx="1885950" cy="15240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tx2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/>
              <a:t>Dell Confidential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44500" y="6440488"/>
            <a:ext cx="260350" cy="15240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tx2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fld id="{48B00E38-B42B-41B4-8B42-FD51467651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0"/>
          </p:nvPr>
        </p:nvSpPr>
        <p:spPr>
          <a:xfrm>
            <a:off x="371475" y="6353175"/>
            <a:ext cx="572452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Dell Confidential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620125" y="6373813"/>
            <a:ext cx="48101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DB07E-5743-42FC-8D46-9498A3C2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9"/>
          <p:cNvCxnSpPr>
            <a:cxnSpLocks noChangeShapeType="1"/>
          </p:cNvCxnSpPr>
          <p:nvPr userDrawn="1"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  <p:pic>
        <p:nvPicPr>
          <p:cNvPr id="5" name="Picture 13" descr="dell_gray_logo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93088" y="6226175"/>
            <a:ext cx="573087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904" y="38100"/>
            <a:ext cx="8239126" cy="960120"/>
          </a:xfrm>
        </p:spPr>
        <p:txBody>
          <a:bodyPr/>
          <a:lstStyle>
            <a:lvl1pPr>
              <a:lnSpc>
                <a:spcPct val="90000"/>
              </a:lnSpc>
              <a:defRPr sz="3000" b="0">
                <a:solidFill>
                  <a:schemeClr val="bg1"/>
                </a:solidFill>
                <a:latin typeface="Museo For Dell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7675" y="1310640"/>
            <a:ext cx="8229600" cy="1008481"/>
          </a:xfrm>
        </p:spPr>
        <p:txBody>
          <a:bodyPr/>
          <a:lstStyle>
            <a:lvl1pPr>
              <a:spcBef>
                <a:spcPts val="1600"/>
              </a:spcBef>
              <a:defRPr sz="2200">
                <a:solidFill>
                  <a:schemeClr val="bg2"/>
                </a:solidFill>
                <a:latin typeface="Museo Sans For Dell" pitchFamily="2" charset="0"/>
              </a:defRPr>
            </a:lvl1pPr>
            <a:lvl2pPr>
              <a:spcBef>
                <a:spcPts val="800"/>
              </a:spcBef>
              <a:buFont typeface="Museo Sans For Dell" pitchFamily="2" charset="0"/>
              <a:buChar char="–"/>
              <a:defRPr sz="18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spcBef>
                <a:spcPts val="800"/>
              </a:spcBef>
              <a:defRPr sz="16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800"/>
              </a:spcBef>
              <a:defRPr sz="180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800"/>
              </a:spcBef>
              <a:defRPr sz="180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42950" y="6429375"/>
            <a:ext cx="1885950" cy="15240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accent4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/>
              <a:t>Dell Confidential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44500" y="6440488"/>
            <a:ext cx="260350" cy="15240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4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fld id="{B983F6AF-BE4E-4D00-BEEE-DE4D5CC125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_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3"/>
          <p:cNvCxnSpPr>
            <a:cxnSpLocks noChangeShapeType="1"/>
          </p:cNvCxnSpPr>
          <p:nvPr userDrawn="1"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  <p:pic>
        <p:nvPicPr>
          <p:cNvPr id="6" name="Picture 24" descr="dell_gray_logo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93088" y="6226175"/>
            <a:ext cx="573087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176" y="38100"/>
            <a:ext cx="8244842" cy="960120"/>
          </a:xfrm>
        </p:spPr>
        <p:txBody>
          <a:bodyPr/>
          <a:lstStyle>
            <a:lvl1pPr>
              <a:defRPr sz="3000" b="0">
                <a:solidFill>
                  <a:schemeClr val="bg1"/>
                </a:solidFill>
                <a:latin typeface="Museo For Dell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0"/>
          </p:nvPr>
        </p:nvSpPr>
        <p:spPr>
          <a:xfrm>
            <a:off x="4581526" y="1310640"/>
            <a:ext cx="4112532" cy="1008481"/>
          </a:xfrm>
        </p:spPr>
        <p:txBody>
          <a:bodyPr/>
          <a:lstStyle>
            <a:lvl1pPr>
              <a:spcBef>
                <a:spcPts val="1600"/>
              </a:spcBef>
              <a:defRPr sz="220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574675" indent="-231775">
              <a:defRPr sz="18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defRPr sz="160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1"/>
          </p:nvPr>
        </p:nvSpPr>
        <p:spPr>
          <a:xfrm>
            <a:off x="449944" y="1310640"/>
            <a:ext cx="3926113" cy="1008481"/>
          </a:xfrm>
        </p:spPr>
        <p:txBody>
          <a:bodyPr/>
          <a:lstStyle>
            <a:lvl1pPr>
              <a:spcBef>
                <a:spcPts val="1600"/>
              </a:spcBef>
              <a:defRPr sz="220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574675" indent="-231775">
              <a:defRPr sz="18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defRPr sz="160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4500" y="6440488"/>
            <a:ext cx="260350" cy="15240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4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fld id="{EC5DAEAF-4CF1-4A69-891F-34ECEC7CB9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742950" y="6429375"/>
            <a:ext cx="1885950" cy="15240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accent4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/>
              <a:t>Dell Confidential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7"/>
          <p:cNvCxnSpPr>
            <a:cxnSpLocks noChangeShapeType="1"/>
          </p:cNvCxnSpPr>
          <p:nvPr userDrawn="1"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  <p:pic>
        <p:nvPicPr>
          <p:cNvPr id="4" name="Picture 15" descr="dell_gray_logo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93088" y="6226175"/>
            <a:ext cx="573087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38100"/>
            <a:ext cx="8258175" cy="960120"/>
          </a:xfrm>
        </p:spPr>
        <p:txBody>
          <a:bodyPr/>
          <a:lstStyle>
            <a:lvl1pPr>
              <a:defRPr sz="3000" b="0">
                <a:solidFill>
                  <a:schemeClr val="bg1"/>
                </a:solidFill>
                <a:latin typeface="Museo For Dell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44500" y="6440488"/>
            <a:ext cx="260350" cy="15240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4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fld id="{405EF41D-191A-48BF-AFD9-FBD438053A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2950" y="6429375"/>
            <a:ext cx="1885950" cy="15240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accent4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/>
              <a:t>Dell Confidential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7"/>
          <p:cNvCxnSpPr>
            <a:cxnSpLocks noChangeShapeType="1"/>
          </p:cNvCxnSpPr>
          <p:nvPr userDrawn="1"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  <p:pic>
        <p:nvPicPr>
          <p:cNvPr id="3" name="Picture 15" descr="dell_gray_logo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93088" y="6226175"/>
            <a:ext cx="573087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44500" y="6440488"/>
            <a:ext cx="260350" cy="15240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4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fld id="{064BF21A-F75D-4AB7-9D7F-737BCCBCB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2950" y="6429375"/>
            <a:ext cx="1885950" cy="15240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accent4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/>
              <a:t>Dell Confidential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dell_gray_logo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93088" y="6226175"/>
            <a:ext cx="573087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3657600" cy="3657600"/>
          </a:xfrm>
          <a:prstGeom prst="roundRect">
            <a:avLst>
              <a:gd name="adj" fmla="val 275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>
            <a:normAutofit/>
          </a:bodyPr>
          <a:lstStyle>
            <a:lvl1pPr>
              <a:defRPr sz="32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44500" y="6440488"/>
            <a:ext cx="260350" cy="15240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4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fld id="{C4F183B1-2C7F-421E-90FB-4560883C81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2950" y="6429375"/>
            <a:ext cx="1885950" cy="15240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accent4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/>
              <a:t>Dell Confidential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Ber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dell_gray_logo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93088" y="6226175"/>
            <a:ext cx="573087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3657600" cy="3657600"/>
          </a:xfrm>
          <a:prstGeom prst="roundRect">
            <a:avLst>
              <a:gd name="adj" fmla="val 275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>
            <a:normAutofit/>
          </a:bodyPr>
          <a:lstStyle>
            <a:lvl1pPr>
              <a:defRPr sz="32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44500" y="6440488"/>
            <a:ext cx="260350" cy="15240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4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fld id="{64E0F5D8-5068-4B69-8BDB-DDF3DFD0B6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2950" y="6429375"/>
            <a:ext cx="1885950" cy="15240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accent4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/>
              <a:t>Dell Confidential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dell_gray_logo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93088" y="6226175"/>
            <a:ext cx="573087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3657600" cy="3657600"/>
          </a:xfrm>
          <a:prstGeom prst="roundRect">
            <a:avLst>
              <a:gd name="adj" fmla="val 275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>
            <a:normAutofit/>
          </a:bodyPr>
          <a:lstStyle>
            <a:lvl1pPr>
              <a:defRPr sz="32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44500" y="6440488"/>
            <a:ext cx="260350" cy="15240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4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fld id="{6DA889DF-D901-4203-A3D9-EF8FF9E750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2950" y="6429375"/>
            <a:ext cx="1885950" cy="15240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accent4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/>
              <a:t>Dell Confidential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 descr="dell_gray_logo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93088" y="6226175"/>
            <a:ext cx="573087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3657600" cy="3657600"/>
          </a:xfrm>
          <a:prstGeom prst="roundRect">
            <a:avLst>
              <a:gd name="adj" fmla="val 2752"/>
            </a:avLst>
          </a:prstGeom>
          <a:solidFill>
            <a:srgbClr val="DC5034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>
            <a:normAutofit/>
          </a:bodyPr>
          <a:lstStyle>
            <a:lvl1pPr>
              <a:defRPr sz="32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44500" y="6440488"/>
            <a:ext cx="260350" cy="15240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4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fld id="{529A7520-7122-466B-BDA1-BB8CFEFD88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2950" y="6429375"/>
            <a:ext cx="1885950" cy="15240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accent4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/>
              <a:t>Dell Confidential</a:t>
            </a: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25450" y="38100"/>
            <a:ext cx="8239125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47675" y="1311275"/>
            <a:ext cx="82391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TextBox 3"/>
          <p:cNvSpPr txBox="1"/>
          <p:nvPr/>
        </p:nvSpPr>
        <p:spPr bwMode="black">
          <a:xfrm>
            <a:off x="5349875" y="6435725"/>
            <a:ext cx="2743200" cy="1524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en-US" sz="1000" dirty="0">
                <a:solidFill>
                  <a:schemeClr val="accent4"/>
                </a:solidFill>
                <a:latin typeface="Museo Sans For Dell" pitchFamily="2" charset="0"/>
              </a:rPr>
              <a:t>Global Marketing</a:t>
            </a:r>
          </a:p>
        </p:txBody>
      </p:sp>
      <p:sp>
        <p:nvSpPr>
          <p:cNvPr id="2" name="fl"/>
          <p:cNvSpPr txBox="1"/>
          <p:nvPr userDrawn="1"/>
        </p:nvSpPr>
        <p:spPr>
          <a:xfrm>
            <a:off x="0" y="6664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endParaRPr lang="en-US" sz="850" b="1" i="0" u="none" baseline="0">
              <a:solidFill>
                <a:srgbClr val="7F7F7F"/>
              </a:solidFill>
              <a:latin typeface="museo sans for dell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</p:sldLayoutIdLst>
  <p:transition spd="med">
    <p:wipe dir="r"/>
  </p:transition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Museo For Dell" pitchFamily="2" charset="0"/>
          <a:ea typeface="Museo For Dell" pitchFamily="2" charset="0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Museo For Dell" pitchFamily="2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Museo For Dell" pitchFamily="2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Museo For Dell" pitchFamily="2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Museo For Dell" pitchFamily="2" charset="0"/>
        </a:defRPr>
      </a:lvl5pPr>
      <a:lvl6pPr marL="4572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6pPr>
      <a:lvl7pPr marL="9144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7pPr>
      <a:lvl8pPr marL="13716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8pPr>
      <a:lvl9pPr marL="18288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2000"/>
        </a:spcBef>
        <a:spcAft>
          <a:spcPct val="0"/>
        </a:spcAft>
        <a:buClr>
          <a:schemeClr val="bg1"/>
        </a:buClr>
        <a:buFont typeface="Arial" charset="0"/>
        <a:buChar char="•"/>
        <a:defRPr sz="2200">
          <a:solidFill>
            <a:schemeClr val="bg2"/>
          </a:solidFill>
          <a:latin typeface="Museo Sans For Dell" pitchFamily="2" charset="0"/>
          <a:ea typeface="Museo Sans For Dell" pitchFamily="2" charset="0"/>
          <a:cs typeface="+mn-cs"/>
        </a:defRPr>
      </a:lvl1pPr>
      <a:lvl2pPr marL="574675" indent="-223838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Sans For Dell" pitchFamily="2" charset="0"/>
        <a:buChar char="–"/>
        <a:defRPr>
          <a:solidFill>
            <a:schemeClr val="bg2"/>
          </a:solidFill>
          <a:latin typeface="Museo Sans For Dell" pitchFamily="2" charset="0"/>
          <a:ea typeface="Museo Sans For Dell" pitchFamily="2" charset="0"/>
        </a:defRPr>
      </a:lvl2pPr>
      <a:lvl3pPr marL="909638" indent="-220663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Sans For Dell" pitchFamily="2" charset="0"/>
        <a:buChar char="›"/>
        <a:defRPr sz="16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3pPr>
      <a:lvl4pPr marL="1246188" indent="-22225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For Dell 300"/>
        <a:buChar char="–"/>
        <a:defRPr>
          <a:solidFill>
            <a:schemeClr val="bg2"/>
          </a:solidFill>
          <a:latin typeface="Museo Sans For Dell" pitchFamily="2" charset="0"/>
          <a:ea typeface="Museo Sans For Dell" pitchFamily="2" charset="0"/>
        </a:defRPr>
      </a:lvl4pPr>
      <a:lvl5pPr marL="1608138" indent="-236538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For Dell 300"/>
        <a:buChar char="–"/>
        <a:defRPr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20653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6pPr>
      <a:lvl7pPr marL="25225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7pPr>
      <a:lvl8pPr marL="29797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8pPr>
      <a:lvl9pPr marL="34369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2"/>
          <p:cNvSpPr>
            <a:spLocks noGrp="1"/>
          </p:cNvSpPr>
          <p:nvPr>
            <p:ph type="ctrTitle"/>
          </p:nvPr>
        </p:nvSpPr>
        <p:spPr>
          <a:xfrm>
            <a:off x="714047" y="3429000"/>
            <a:ext cx="5962650" cy="539750"/>
          </a:xfrm>
        </p:spPr>
        <p:txBody>
          <a:bodyPr/>
          <a:lstStyle/>
          <a:p>
            <a:pPr algn="ctr" eaLnBrk="1" hangingPunct="1"/>
            <a:r>
              <a:rPr lang="pt-BR" dirty="0"/>
              <a:t>SQL Tuning Challenge</a:t>
            </a:r>
            <a:br>
              <a:rPr lang="pt-BR" dirty="0"/>
            </a:br>
            <a:r>
              <a:rPr lang="pt-BR" sz="2400" dirty="0"/>
              <a:t>For Developers and DBAs to have a bit of fun with Oracle optimizer.</a:t>
            </a:r>
            <a:br>
              <a:rPr lang="pt-BR" sz="1800" dirty="0"/>
            </a:br>
            <a:endParaRPr lang="en-US" sz="2400" dirty="0"/>
          </a:p>
        </p:txBody>
      </p:sp>
      <p:sp>
        <p:nvSpPr>
          <p:cNvPr id="19458" name="Subtitle 3"/>
          <p:cNvSpPr>
            <a:spLocks noGrp="1"/>
          </p:cNvSpPr>
          <p:nvPr>
            <p:ph type="subTitle" idx="1"/>
          </p:nvPr>
        </p:nvSpPr>
        <p:spPr>
          <a:xfrm>
            <a:off x="514350" y="4129145"/>
            <a:ext cx="5953125" cy="810478"/>
          </a:xfrm>
        </p:spPr>
        <p:txBody>
          <a:bodyPr>
            <a:spAutoFit/>
          </a:bodyPr>
          <a:lstStyle/>
          <a:p>
            <a:pPr algn="ctr" eaLnBrk="1" hangingPunct="1"/>
            <a:r>
              <a:rPr lang="pt-BR" dirty="0"/>
              <a:t>Carlos Pimentel</a:t>
            </a:r>
          </a:p>
          <a:p>
            <a:pPr algn="ctr" eaLnBrk="1" hangingPunct="1"/>
            <a:r>
              <a:rPr lang="pt-BR" dirty="0"/>
              <a:t>October, 2018</a:t>
            </a:r>
          </a:p>
        </p:txBody>
      </p:sp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4"/>
          <p:cNvSpPr>
            <a:spLocks noGrp="1"/>
          </p:cNvSpPr>
          <p:nvPr>
            <p:ph type="title"/>
          </p:nvPr>
        </p:nvSpPr>
        <p:spPr>
          <a:xfrm>
            <a:off x="178391" y="581025"/>
            <a:ext cx="8651875" cy="409575"/>
          </a:xfrm>
        </p:spPr>
        <p:txBody>
          <a:bodyPr/>
          <a:lstStyle/>
          <a:p>
            <a:pPr eaLnBrk="1" hangingPunct="1"/>
            <a:r>
              <a:rPr lang="en-US" sz="2400" b="1" dirty="0"/>
              <a:t>Why the index is not using with the proper access method?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FEC1C4-8751-45E8-994B-CF4CBFC1CE05}"/>
              </a:ext>
            </a:extLst>
          </p:cNvPr>
          <p:cNvSpPr txBox="1"/>
          <p:nvPr/>
        </p:nvSpPr>
        <p:spPr>
          <a:xfrm>
            <a:off x="419363" y="1206063"/>
            <a:ext cx="841090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a) There is a </a:t>
            </a:r>
            <a:r>
              <a:rPr lang="en-US" sz="2000" dirty="0" err="1"/>
              <a:t>sql</a:t>
            </a:r>
            <a:r>
              <a:rPr lang="en-US" sz="2000" dirty="0"/>
              <a:t> profile making the optimizer choose a bad access strategy for that index.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b) The order sequence of the columns in the predicate is different of the index order column.</a:t>
            </a:r>
          </a:p>
          <a:p>
            <a:endParaRPr lang="en-US" sz="2000" dirty="0"/>
          </a:p>
          <a:p>
            <a:pPr algn="just"/>
            <a:r>
              <a:rPr lang="en-US" sz="2000" dirty="0"/>
              <a:t>c) In the predicate session you see data conversion function due to type mismatch between the bind variable and column datatype.  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d) Due to index fragmentation, the optimizer choose a index skip scan to avoid the blocks that are beyond of the high water mark.</a:t>
            </a:r>
          </a:p>
          <a:p>
            <a:endParaRPr lang="en-US" sz="2000" dirty="0"/>
          </a:p>
          <a:p>
            <a:r>
              <a:rPr lang="en-US" sz="2000" dirty="0"/>
              <a:t>e) In the predicate session you can realize that the access made using just one column is more selective that one using all index columns.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33542403"/>
      </p:ext>
    </p:extLst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4"/>
          <p:cNvSpPr>
            <a:spLocks noGrp="1"/>
          </p:cNvSpPr>
          <p:nvPr>
            <p:ph type="title"/>
          </p:nvPr>
        </p:nvSpPr>
        <p:spPr>
          <a:xfrm>
            <a:off x="157655" y="581025"/>
            <a:ext cx="8672611" cy="409575"/>
          </a:xfrm>
        </p:spPr>
        <p:txBody>
          <a:bodyPr/>
          <a:lstStyle/>
          <a:p>
            <a:pPr eaLnBrk="1" hangingPunct="1"/>
            <a:r>
              <a:rPr lang="en-US" sz="2400" b="1" dirty="0"/>
              <a:t>Describe this </a:t>
            </a:r>
            <a:r>
              <a:rPr lang="en-US" sz="2400" b="1" dirty="0" err="1"/>
              <a:t>tkprof</a:t>
            </a:r>
            <a:r>
              <a:rPr lang="en-US" sz="2400" b="1" dirty="0"/>
              <a:t> output!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1058F7-0CFE-47F0-9B86-181EB5327B6F}"/>
              </a:ext>
            </a:extLst>
          </p:cNvPr>
          <p:cNvSpPr txBox="1"/>
          <p:nvPr/>
        </p:nvSpPr>
        <p:spPr>
          <a:xfrm>
            <a:off x="121746" y="1519975"/>
            <a:ext cx="790152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call     count   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cpu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elapsed       disk      query    current        rows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------- ------  -------- ---------- ---------- ---------- ----------  ----------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Parse     </a:t>
            </a:r>
            <a:r>
              <a:rPr lang="en-US" sz="12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[A]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1      0.00       0.00          0          0          0           0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Execute   </a:t>
            </a:r>
            <a:r>
              <a:rPr lang="en-US" sz="12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[B]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1    235.44    4937.62 </a:t>
            </a:r>
            <a:r>
              <a:rPr lang="en-US" sz="12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[D]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1711220 </a:t>
            </a:r>
            <a:r>
              <a:rPr lang="en-US" sz="12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[E]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1296330 </a:t>
            </a:r>
            <a:r>
              <a:rPr lang="en-US" sz="12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[F]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6507105  </a:t>
            </a:r>
            <a:r>
              <a:rPr lang="en-US" sz="12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[G]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1048572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Fetch        0      0.00       0.00          0          0          0           0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------- ------  -------- ---------- ---------- ---------- ----------  ----------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total        2    235.44 </a:t>
            </a:r>
            <a:r>
              <a:rPr lang="en-US" sz="12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[C]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4937.62    1711220    1296330    6507105     1048572</a:t>
            </a:r>
          </a:p>
          <a:p>
            <a:endParaRPr lang="en-US" sz="1200" dirty="0"/>
          </a:p>
          <a:p>
            <a:r>
              <a:rPr lang="en-US" sz="1200" dirty="0"/>
              <a:t>Misses in library cache during parse</a:t>
            </a:r>
            <a:r>
              <a:rPr lang="en-US" sz="1200" b="1" dirty="0">
                <a:solidFill>
                  <a:schemeClr val="accent1"/>
                </a:solidFill>
              </a:rPr>
              <a:t>:[H]</a:t>
            </a:r>
            <a:r>
              <a:rPr lang="en-US" sz="1200" dirty="0"/>
              <a:t>0</a:t>
            </a:r>
          </a:p>
          <a:p>
            <a:r>
              <a:rPr lang="en-US" sz="1200" dirty="0"/>
              <a:t>Optimizer mode: ALL_ROWS</a:t>
            </a:r>
          </a:p>
          <a:p>
            <a:r>
              <a:rPr lang="en-US" sz="1200" dirty="0"/>
              <a:t>Parsing user id: 173  </a:t>
            </a:r>
            <a:r>
              <a:rPr lang="en-US" sz="1200" b="1" dirty="0">
                <a:solidFill>
                  <a:schemeClr val="accent1"/>
                </a:solidFill>
              </a:rPr>
              <a:t>[I]</a:t>
            </a:r>
            <a:r>
              <a:rPr lang="en-US" sz="1200" dirty="0"/>
              <a:t>(recursive depth: 1)</a:t>
            </a:r>
          </a:p>
          <a:p>
            <a:r>
              <a:rPr lang="en-US" sz="1200" dirty="0"/>
              <a:t>Number of plan statistics captured: 1</a:t>
            </a:r>
          </a:p>
          <a:p>
            <a:endParaRPr lang="en-US" sz="1200" dirty="0"/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Rows (1st) Rows (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avg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) Rows (max)  Row Source Operation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 ---------- ----------  ---------------------------------------------------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0          0          0  UPDATE  XLA_AE_HEADERS (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=1296330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=1711220 pw=39230 time=642653428 us)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 1048572    1048572    1048572   PARTITION LIST SINGLE PARTITION: KEY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(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=560263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=560261 pw=0 time=1653703037 us cost=1120 size=543214 card=11086)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 1048572    1048572    1048572    TABLE ACCESS BY LOCAL INDEX ROWID BATCHED XLA_AE_HEADERS PARTITION: KEY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(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=560263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=560261 pw=0 time=1653182070 us cost=1120 size=543214 card=11086)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 1048572    1048572    1048572     INDEX RANGE SCAN XLA_AE_HEADERS_N1 PARTITION: KEY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(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=5240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=5238 pw=0 time=17105686 us cost=58 size=0 card=14122)(object id 412290)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74389136"/>
      </p:ext>
    </p:extLst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4"/>
          <p:cNvSpPr>
            <a:spLocks noGrp="1"/>
          </p:cNvSpPr>
          <p:nvPr>
            <p:ph type="title"/>
          </p:nvPr>
        </p:nvSpPr>
        <p:spPr>
          <a:xfrm>
            <a:off x="178391" y="581025"/>
            <a:ext cx="8651875" cy="409575"/>
          </a:xfrm>
        </p:spPr>
        <p:txBody>
          <a:bodyPr/>
          <a:lstStyle/>
          <a:p>
            <a:pPr eaLnBrk="1" hangingPunct="1"/>
            <a:r>
              <a:rPr lang="en-US" sz="2400" b="1" dirty="0"/>
              <a:t>Describe this </a:t>
            </a:r>
            <a:r>
              <a:rPr lang="en-US" sz="2400" b="1" dirty="0" err="1"/>
              <a:t>tkprof</a:t>
            </a:r>
            <a:r>
              <a:rPr lang="en-US" sz="2400" b="1" dirty="0"/>
              <a:t> output!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FEC1C4-8751-45E8-994B-CF4CBFC1CE05}"/>
              </a:ext>
            </a:extLst>
          </p:cNvPr>
          <p:cNvSpPr txBox="1"/>
          <p:nvPr/>
        </p:nvSpPr>
        <p:spPr>
          <a:xfrm>
            <a:off x="419363" y="1206063"/>
            <a:ext cx="841090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accent1"/>
                </a:solidFill>
              </a:rPr>
              <a:t>a) [A] </a:t>
            </a:r>
            <a:r>
              <a:rPr lang="en-US" sz="1300" dirty="0"/>
              <a:t>This command had a hard parse, </a:t>
            </a:r>
            <a:r>
              <a:rPr lang="en-US" sz="1300" dirty="0">
                <a:solidFill>
                  <a:schemeClr val="accent1"/>
                </a:solidFill>
              </a:rPr>
              <a:t>[B]</a:t>
            </a:r>
            <a:r>
              <a:rPr lang="en-US" sz="1300" dirty="0"/>
              <a:t> It was executed once, </a:t>
            </a:r>
            <a:r>
              <a:rPr lang="en-US" sz="1300" dirty="0">
                <a:solidFill>
                  <a:schemeClr val="accent1"/>
                </a:solidFill>
              </a:rPr>
              <a:t>[C]</a:t>
            </a:r>
            <a:r>
              <a:rPr lang="en-US" sz="1300" dirty="0"/>
              <a:t> It took around 4937 minutes, </a:t>
            </a:r>
            <a:r>
              <a:rPr lang="en-US" sz="1300" dirty="0">
                <a:solidFill>
                  <a:schemeClr val="accent1"/>
                </a:solidFill>
              </a:rPr>
              <a:t>[D]</a:t>
            </a:r>
            <a:r>
              <a:rPr lang="en-US" sz="1300" dirty="0"/>
              <a:t> It visits 1711220 blocks in disk to find the rows to be updated, </a:t>
            </a:r>
            <a:r>
              <a:rPr lang="en-US" sz="1300" dirty="0">
                <a:solidFill>
                  <a:schemeClr val="accent1"/>
                </a:solidFill>
              </a:rPr>
              <a:t>[E]</a:t>
            </a:r>
            <a:r>
              <a:rPr lang="en-US" sz="1300" dirty="0"/>
              <a:t> It visits 1296330 blocks in buffer cache to find the rows to be updated, </a:t>
            </a:r>
            <a:r>
              <a:rPr lang="en-US" sz="1300" dirty="0">
                <a:solidFill>
                  <a:schemeClr val="accent1"/>
                </a:solidFill>
              </a:rPr>
              <a:t>[F]</a:t>
            </a:r>
            <a:r>
              <a:rPr lang="en-US" sz="1300" dirty="0"/>
              <a:t> It visits 6507105 to perform the DML, </a:t>
            </a:r>
            <a:r>
              <a:rPr lang="en-US" sz="1300" dirty="0">
                <a:solidFill>
                  <a:schemeClr val="accent1"/>
                </a:solidFill>
              </a:rPr>
              <a:t>[G]</a:t>
            </a:r>
            <a:r>
              <a:rPr lang="en-US" sz="1300" dirty="0"/>
              <a:t>  it updates 1048572 rows, this command missed dynamic sampling, a hard parse was needed, </a:t>
            </a:r>
            <a:r>
              <a:rPr lang="en-US" sz="1300" dirty="0">
                <a:solidFill>
                  <a:schemeClr val="accent1"/>
                </a:solidFill>
              </a:rPr>
              <a:t>[H]</a:t>
            </a:r>
            <a:r>
              <a:rPr lang="en-US" sz="1300" dirty="0"/>
              <a:t> it was in shared pool, a hard parse was not needed, </a:t>
            </a:r>
            <a:r>
              <a:rPr lang="en-US" sz="1300" dirty="0">
                <a:solidFill>
                  <a:schemeClr val="accent1"/>
                </a:solidFill>
              </a:rPr>
              <a:t>[I]</a:t>
            </a:r>
            <a:r>
              <a:rPr lang="en-US" sz="1300" dirty="0"/>
              <a:t> it was executed inside a proc that was fired by a trigger</a:t>
            </a:r>
          </a:p>
          <a:p>
            <a:endParaRPr lang="en-US" sz="1300" dirty="0"/>
          </a:p>
          <a:p>
            <a:endParaRPr lang="en-US" sz="1300" dirty="0"/>
          </a:p>
          <a:p>
            <a:r>
              <a:rPr lang="en-US" sz="1300" dirty="0">
                <a:solidFill>
                  <a:schemeClr val="accent1"/>
                </a:solidFill>
              </a:rPr>
              <a:t>b) [A]</a:t>
            </a:r>
            <a:r>
              <a:rPr lang="en-US" sz="1300" dirty="0"/>
              <a:t> This command had a soft parse, </a:t>
            </a:r>
            <a:r>
              <a:rPr lang="en-US" sz="1300" dirty="0">
                <a:solidFill>
                  <a:schemeClr val="accent1"/>
                </a:solidFill>
              </a:rPr>
              <a:t>[B]</a:t>
            </a:r>
            <a:r>
              <a:rPr lang="en-US" sz="1300" dirty="0"/>
              <a:t> It was executed once, </a:t>
            </a:r>
            <a:r>
              <a:rPr lang="en-US" sz="1300" dirty="0">
                <a:solidFill>
                  <a:schemeClr val="accent1"/>
                </a:solidFill>
              </a:rPr>
              <a:t>[C]</a:t>
            </a:r>
            <a:r>
              <a:rPr lang="en-US" sz="1300" dirty="0"/>
              <a:t> It took around 4937minutes, </a:t>
            </a:r>
            <a:r>
              <a:rPr lang="en-US" sz="1300" dirty="0">
                <a:solidFill>
                  <a:schemeClr val="accent1"/>
                </a:solidFill>
              </a:rPr>
              <a:t>[D]</a:t>
            </a:r>
            <a:r>
              <a:rPr lang="en-US" sz="1300" dirty="0"/>
              <a:t> It visits 1711220 blocks in temp to sort the rows to be updated, </a:t>
            </a:r>
            <a:r>
              <a:rPr lang="en-US" sz="1300" dirty="0">
                <a:solidFill>
                  <a:schemeClr val="accent1"/>
                </a:solidFill>
              </a:rPr>
              <a:t>[E]</a:t>
            </a:r>
            <a:r>
              <a:rPr lang="en-US" sz="1300" dirty="0"/>
              <a:t> It visits 1296330 blocks in shared pool cache to find the rows to be updated, </a:t>
            </a:r>
            <a:r>
              <a:rPr lang="en-US" sz="1300" dirty="0">
                <a:solidFill>
                  <a:schemeClr val="accent1"/>
                </a:solidFill>
              </a:rPr>
              <a:t>[F]</a:t>
            </a:r>
            <a:r>
              <a:rPr lang="en-US" sz="1300" dirty="0"/>
              <a:t> It visits 6507105 to perform the DML, </a:t>
            </a:r>
            <a:r>
              <a:rPr lang="en-US" sz="1300" dirty="0">
                <a:solidFill>
                  <a:schemeClr val="accent1"/>
                </a:solidFill>
              </a:rPr>
              <a:t>[G]</a:t>
            </a:r>
            <a:r>
              <a:rPr lang="en-US" sz="1300" dirty="0"/>
              <a:t> it updates 1048572 rows, </a:t>
            </a:r>
            <a:r>
              <a:rPr lang="en-US" sz="1300" dirty="0">
                <a:solidFill>
                  <a:schemeClr val="accent1"/>
                </a:solidFill>
              </a:rPr>
              <a:t>[H]</a:t>
            </a:r>
            <a:r>
              <a:rPr lang="en-US" sz="1300" dirty="0"/>
              <a:t> this command missed dynamic sampling, a hard parse was needed, </a:t>
            </a:r>
            <a:r>
              <a:rPr lang="en-US" sz="1300" dirty="0">
                <a:solidFill>
                  <a:schemeClr val="accent1"/>
                </a:solidFill>
              </a:rPr>
              <a:t>[I]</a:t>
            </a:r>
            <a:r>
              <a:rPr lang="en-US" sz="1300" dirty="0"/>
              <a:t> it was executed inside a proc that was fired by a trigger</a:t>
            </a:r>
          </a:p>
          <a:p>
            <a:endParaRPr lang="en-US" sz="1300" dirty="0"/>
          </a:p>
          <a:p>
            <a:endParaRPr lang="en-US" sz="1300" dirty="0"/>
          </a:p>
          <a:p>
            <a:r>
              <a:rPr lang="en-US" sz="1300" dirty="0"/>
              <a:t>c) </a:t>
            </a:r>
            <a:r>
              <a:rPr lang="en-US" sz="1300" dirty="0">
                <a:solidFill>
                  <a:schemeClr val="accent1"/>
                </a:solidFill>
              </a:rPr>
              <a:t>[A] </a:t>
            </a:r>
            <a:r>
              <a:rPr lang="en-US" sz="1300" dirty="0"/>
              <a:t>This command had a soft parse, </a:t>
            </a:r>
            <a:r>
              <a:rPr lang="en-US" sz="1300" dirty="0">
                <a:solidFill>
                  <a:schemeClr val="accent1"/>
                </a:solidFill>
              </a:rPr>
              <a:t>[B]</a:t>
            </a:r>
            <a:r>
              <a:rPr lang="en-US" sz="1300" dirty="0"/>
              <a:t> It was executed once, </a:t>
            </a:r>
            <a:r>
              <a:rPr lang="en-US" sz="1300" dirty="0">
                <a:solidFill>
                  <a:schemeClr val="accent1"/>
                </a:solidFill>
              </a:rPr>
              <a:t>[C]</a:t>
            </a:r>
            <a:r>
              <a:rPr lang="en-US" sz="1300" dirty="0"/>
              <a:t> It took around 4937 seconds, </a:t>
            </a:r>
            <a:r>
              <a:rPr lang="en-US" sz="1300" dirty="0">
                <a:solidFill>
                  <a:schemeClr val="accent1"/>
                </a:solidFill>
              </a:rPr>
              <a:t>[D]</a:t>
            </a:r>
            <a:r>
              <a:rPr lang="en-US" sz="1300" dirty="0"/>
              <a:t> It visits 1711220 blocks in disk to find the rows to be updated, </a:t>
            </a:r>
            <a:r>
              <a:rPr lang="en-US" sz="1300" dirty="0">
                <a:solidFill>
                  <a:schemeClr val="accent1"/>
                </a:solidFill>
              </a:rPr>
              <a:t>[E]</a:t>
            </a:r>
            <a:r>
              <a:rPr lang="en-US" sz="1300" dirty="0"/>
              <a:t> It visits 1296330 blocks in buffer cache to find the rows to be updated, </a:t>
            </a:r>
            <a:r>
              <a:rPr lang="en-US" sz="1300" dirty="0">
                <a:solidFill>
                  <a:schemeClr val="accent1"/>
                </a:solidFill>
              </a:rPr>
              <a:t>[F] </a:t>
            </a:r>
            <a:r>
              <a:rPr lang="en-US" sz="1300" dirty="0"/>
              <a:t>It visits 6507105 to perform the DML, </a:t>
            </a:r>
            <a:r>
              <a:rPr lang="en-US" sz="1300" dirty="0">
                <a:solidFill>
                  <a:schemeClr val="accent1"/>
                </a:solidFill>
              </a:rPr>
              <a:t>[G]</a:t>
            </a:r>
            <a:r>
              <a:rPr lang="en-US" sz="1300" dirty="0"/>
              <a:t> it updates 1048572 rows, </a:t>
            </a:r>
            <a:r>
              <a:rPr lang="en-US" sz="1300" dirty="0">
                <a:solidFill>
                  <a:schemeClr val="accent1"/>
                </a:solidFill>
              </a:rPr>
              <a:t>[H]</a:t>
            </a:r>
            <a:r>
              <a:rPr lang="en-US" sz="1300" dirty="0"/>
              <a:t> this command was already in cache, a hard parse was not needed, </a:t>
            </a:r>
            <a:r>
              <a:rPr lang="en-US" sz="1300" dirty="0">
                <a:solidFill>
                  <a:schemeClr val="accent1"/>
                </a:solidFill>
              </a:rPr>
              <a:t>[I]</a:t>
            </a:r>
            <a:r>
              <a:rPr lang="en-US" sz="1300" dirty="0"/>
              <a:t> it was executed inside a proc, function or trigger </a:t>
            </a:r>
          </a:p>
          <a:p>
            <a:endParaRPr lang="en-US" sz="1300" dirty="0"/>
          </a:p>
          <a:p>
            <a:endParaRPr lang="en-US" sz="1300" dirty="0"/>
          </a:p>
          <a:p>
            <a:r>
              <a:rPr lang="en-US" sz="1300" dirty="0"/>
              <a:t>d) None above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98214977"/>
      </p:ext>
    </p:extLst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4"/>
          <p:cNvSpPr>
            <a:spLocks noGrp="1"/>
          </p:cNvSpPr>
          <p:nvPr>
            <p:ph type="title"/>
          </p:nvPr>
        </p:nvSpPr>
        <p:spPr>
          <a:xfrm>
            <a:off x="157655" y="581025"/>
            <a:ext cx="8672611" cy="409575"/>
          </a:xfrm>
        </p:spPr>
        <p:txBody>
          <a:bodyPr/>
          <a:lstStyle/>
          <a:p>
            <a:pPr eaLnBrk="1" hangingPunct="1"/>
            <a:r>
              <a:rPr lang="en-US" sz="2400" b="1" dirty="0"/>
              <a:t>How to eliminate an explicit SORT ORDER BY?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1058F7-0CFE-47F0-9B86-181EB5327B6F}"/>
              </a:ext>
            </a:extLst>
          </p:cNvPr>
          <p:cNvSpPr txBox="1"/>
          <p:nvPr/>
        </p:nvSpPr>
        <p:spPr>
          <a:xfrm>
            <a:off x="435254" y="1363221"/>
            <a:ext cx="855234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 select owner, </a:t>
            </a:r>
            <a:r>
              <a:rPr lang="en-US" sz="1200" dirty="0" err="1"/>
              <a:t>table_name</a:t>
            </a:r>
            <a:r>
              <a:rPr lang="en-US" sz="1200" dirty="0"/>
              <a:t>, </a:t>
            </a:r>
            <a:r>
              <a:rPr lang="en-US" sz="1200" dirty="0" err="1"/>
              <a:t>column_name</a:t>
            </a:r>
            <a:r>
              <a:rPr lang="en-US" sz="1200" dirty="0"/>
              <a:t> from </a:t>
            </a:r>
            <a:r>
              <a:rPr lang="en-US" sz="1200" dirty="0" err="1"/>
              <a:t>perf.tab_columns</a:t>
            </a:r>
            <a:endParaRPr lang="en-US" sz="1200" dirty="0"/>
          </a:p>
          <a:p>
            <a:r>
              <a:rPr lang="en-US" sz="1200" dirty="0"/>
              <a:t> where owner='GL'</a:t>
            </a:r>
          </a:p>
          <a:p>
            <a:r>
              <a:rPr lang="en-US" sz="1200" dirty="0"/>
              <a:t> order by owner, </a:t>
            </a:r>
            <a:r>
              <a:rPr lang="en-US" sz="1200" dirty="0" err="1"/>
              <a:t>table_name</a:t>
            </a:r>
            <a:endParaRPr lang="en-US" sz="1200" dirty="0"/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------------------------------------------------------------------------------------------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 Id  | Operation          | Name        | Rows  | Bytes |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TempSpc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 Cost (%CPU)| Time     |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------------------------------------------------------------------------------------------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   0 | SELECT STATEMENT   |             |   160K|  5498K|       |   102K  (1)| 00:00:05 |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   1 |  </a:t>
            </a:r>
            <a:r>
              <a:rPr lang="en-US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SORT ORDER BY   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             |   160K|  5498K|  7584K|   102K  (1)| 00:00:05 |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|*  2 |   TABLE ACCESS FULL| TAB_COLUMNS |   160K|  5498K|       |   101K  (1)| 00:00:05 |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------------------------------------------------------------------------------------------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Predicate Information (identified by operation id):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2 - filter("OWNER"='GL')</a:t>
            </a:r>
          </a:p>
          <a:p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34367267"/>
      </p:ext>
    </p:extLst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4"/>
          <p:cNvSpPr>
            <a:spLocks noGrp="1"/>
          </p:cNvSpPr>
          <p:nvPr>
            <p:ph type="title"/>
          </p:nvPr>
        </p:nvSpPr>
        <p:spPr>
          <a:xfrm>
            <a:off x="178391" y="581025"/>
            <a:ext cx="8651875" cy="409575"/>
          </a:xfrm>
        </p:spPr>
        <p:txBody>
          <a:bodyPr/>
          <a:lstStyle/>
          <a:p>
            <a:pPr eaLnBrk="1" hangingPunct="1"/>
            <a:r>
              <a:rPr lang="en-US" sz="2400" b="1" dirty="0"/>
              <a:t>How to eliminate an explicit SORT ORDER BY?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FEC1C4-8751-45E8-994B-CF4CBFC1CE05}"/>
              </a:ext>
            </a:extLst>
          </p:cNvPr>
          <p:cNvSpPr txBox="1"/>
          <p:nvPr/>
        </p:nvSpPr>
        <p:spPr>
          <a:xfrm>
            <a:off x="419363" y="2007252"/>
            <a:ext cx="8410903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/>
              <a:t>a) Increase the PGA size in order Oracle can SORT in memory instead disk.</a:t>
            </a:r>
          </a:p>
          <a:p>
            <a:endParaRPr lang="en-US" sz="1300" dirty="0"/>
          </a:p>
          <a:p>
            <a:r>
              <a:rPr lang="en-US" sz="1300" dirty="0"/>
              <a:t>b) You need provide to the optimizer a gather with 100% of sampling.</a:t>
            </a:r>
          </a:p>
          <a:p>
            <a:endParaRPr lang="en-US" sz="1300" dirty="0"/>
          </a:p>
          <a:p>
            <a:r>
              <a:rPr lang="en-US" sz="1300" dirty="0"/>
              <a:t>c) Create an index with the order by columns, in some situations Oracle will do an INDEX RANGE SCAN avoiding a SORT operation.</a:t>
            </a:r>
          </a:p>
          <a:p>
            <a:endParaRPr lang="en-US" sz="1300" dirty="0"/>
          </a:p>
          <a:p>
            <a:r>
              <a:rPr lang="en-US" sz="1300" dirty="0"/>
              <a:t>d) Increase the temp space in order Oracle has enough space to SORT operation.</a:t>
            </a:r>
          </a:p>
          <a:p>
            <a:endParaRPr lang="en-US" sz="1300" dirty="0"/>
          </a:p>
          <a:p>
            <a:r>
              <a:rPr lang="en-US" sz="1300" dirty="0"/>
              <a:t>e) There is no way to do this kind of optimization, whenever Oracle finds and ORDER BY it needs to SORT before delivery query results.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03327226"/>
      </p:ext>
    </p:extLst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2524125"/>
            <a:ext cx="8239125" cy="960438"/>
          </a:xfrm>
        </p:spPr>
        <p:txBody>
          <a:bodyPr/>
          <a:lstStyle/>
          <a:p>
            <a:pPr algn="ctr"/>
            <a:r>
              <a:rPr lang="en-US" sz="7200" dirty="0">
                <a:latin typeface="+mj-lt"/>
              </a:rPr>
              <a:t>Q</a:t>
            </a:r>
            <a:r>
              <a:rPr lang="en-US" sz="4800" dirty="0">
                <a:latin typeface="+mj-lt"/>
              </a:rPr>
              <a:t>&amp;</a:t>
            </a:r>
            <a:r>
              <a:rPr lang="en-US" sz="7200" dirty="0">
                <a:latin typeface="+mj-lt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175420687"/>
      </p:ext>
    </p:extLst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4"/>
          <p:cNvSpPr>
            <a:spLocks noGrp="1"/>
          </p:cNvSpPr>
          <p:nvPr>
            <p:ph type="title"/>
          </p:nvPr>
        </p:nvSpPr>
        <p:spPr>
          <a:xfrm>
            <a:off x="396875" y="581025"/>
            <a:ext cx="8651875" cy="409575"/>
          </a:xfrm>
        </p:spPr>
        <p:txBody>
          <a:bodyPr/>
          <a:lstStyle/>
          <a:p>
            <a:pPr eaLnBrk="1" hangingPunct="1"/>
            <a:r>
              <a:rPr lang="en-US" sz="2400" b="1" dirty="0"/>
              <a:t>Workshop Approach </a:t>
            </a:r>
          </a:p>
        </p:txBody>
      </p:sp>
      <p:sp>
        <p:nvSpPr>
          <p:cNvPr id="23554" name="Content Placeholder 5"/>
          <p:cNvSpPr>
            <a:spLocks noGrp="1"/>
          </p:cNvSpPr>
          <p:nvPr>
            <p:ph idx="1"/>
          </p:nvPr>
        </p:nvSpPr>
        <p:spPr>
          <a:xfrm>
            <a:off x="350838" y="1038225"/>
            <a:ext cx="7907337" cy="862224"/>
          </a:xfrm>
        </p:spPr>
        <p:txBody>
          <a:bodyPr/>
          <a:lstStyle/>
          <a:p>
            <a:pPr marL="57150" indent="-285750" eaLnBrk="1" hangingPunct="1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pt-BR" sz="1600" dirty="0">
                <a:latin typeface="+mj-lt"/>
              </a:rPr>
              <a:t>For the JEDIs Developers and DBAs to have a bit of fun with Oracle optimizer.</a:t>
            </a:r>
            <a:endParaRPr lang="pt-BR" sz="1200" dirty="0">
              <a:latin typeface="+mj-lt"/>
            </a:endParaRPr>
          </a:p>
          <a:p>
            <a:pPr marL="0" lvl="2" eaLnBrk="1" hangingPunct="1">
              <a:lnSpc>
                <a:spcPct val="200000"/>
              </a:lnSpc>
              <a:spcBef>
                <a:spcPts val="0"/>
              </a:spcBef>
              <a:buFont typeface="Wingdings" pitchFamily="2" charset="2"/>
              <a:buChar char="§"/>
            </a:pPr>
            <a:endParaRPr lang="pt-BR" sz="1400" dirty="0"/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4"/>
          <p:cNvSpPr>
            <a:spLocks noGrp="1"/>
          </p:cNvSpPr>
          <p:nvPr>
            <p:ph type="title"/>
          </p:nvPr>
        </p:nvSpPr>
        <p:spPr>
          <a:xfrm>
            <a:off x="178391" y="581025"/>
            <a:ext cx="8651875" cy="409575"/>
          </a:xfrm>
        </p:spPr>
        <p:txBody>
          <a:bodyPr/>
          <a:lstStyle/>
          <a:p>
            <a:pPr eaLnBrk="1" hangingPunct="1"/>
            <a:r>
              <a:rPr lang="en-US" sz="2400" b="1" dirty="0"/>
              <a:t>1) What are the join methods respectively?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1058F7-0CFE-47F0-9B86-181EB5327B6F}"/>
              </a:ext>
            </a:extLst>
          </p:cNvPr>
          <p:cNvSpPr txBox="1"/>
          <p:nvPr/>
        </p:nvSpPr>
        <p:spPr>
          <a:xfrm>
            <a:off x="178391" y="990600"/>
            <a:ext cx="8255786" cy="55245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----------------------------------------------------------------------------------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 Id  | Operation          | Name        | Rows  | Bytes | Cost (%CPU)| Time     |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----------------------------------------------------------------------------------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   0 | SELECT STATEMENT   |             |     1 |    65 |   103K  (1)| 00:00:05 |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|*  1 | XXXXXXXXXXXXXXXXX  |             |     1 |    65 |   103K  (1)| 00:00:05 |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|*  2 |   TABLE ACCESS FULL| TABLES      |     1 |    21 |  1803   (1)| 00:00:01 |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|*  3 |   TABLE ACCESS FULL| TAB_COLUMNS |   104 |  4576 |   101K  (1)| 00:00:05 |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----------------------------------------------------------------------------------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Predicate Information (identified by operation id):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---------------------------------------------------</a:t>
            </a:r>
          </a:p>
          <a:p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  1 - access("T"."OWNER"="TC"."OWNER" AND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             "T"."TABLE_NAME"="TC"."TABLE_NAME")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  2 - filter("T"."TABLE_NAME"='GL_BALANCES')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  3 - filter("TC"."TABLE_NAME"='GL_BALANCES')</a:t>
            </a:r>
          </a:p>
          <a:p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-----------------------------------------------------------------------------------------------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 Id  | Operation                    | Name           | Rows  | Bytes | Cost (%CPU)| Time     |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-----------------------------------------------------------------------------------------------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   0 | SELECT STATEMENT             |                |     1 |    65 |  1807   (1)| 00:00:01 |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   1 |  XXXXXXXXXXXXXXXXX           |                |     1 |    65 |  1807   (1)| 00:00:01 |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   2 |   XXXXXXXXXXXXXXXXX          |                |     1 |    65 |  1807   (1)| 00:00:01 |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|*  3 |    TABLE ACCESS FULL         | TABLES         |     1 |    21 |  1803   (1)| 00:00:01 |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|*  4 |    INDEX RANGE SCAN          | TAB_COLUMNS_PK |     1 |       |     3   (0)| 00:00:01 |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   5 |   TABLE ACCESS BY INDEX ROWID| TAB_COLUMNS    |     1 |    44 |     4   (0)| 00:00:01 |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-----------------------------------------------------------------------------------------------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Predicate Information (identified by operation id):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---------------------------------------------------</a:t>
            </a:r>
          </a:p>
          <a:p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  3 - filter("T"."TABLE_NAME"='GL_BALANCES')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  4 - access("T"."OWNER"="TC"."OWNER" AND "TC"."TABLE_NAME"='GL_BALANCES')</a:t>
            </a:r>
            <a:r>
              <a:rPr lang="en-US" sz="11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26836460"/>
      </p:ext>
    </p:extLst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4"/>
          <p:cNvSpPr>
            <a:spLocks noGrp="1"/>
          </p:cNvSpPr>
          <p:nvPr>
            <p:ph type="title"/>
          </p:nvPr>
        </p:nvSpPr>
        <p:spPr>
          <a:xfrm>
            <a:off x="178391" y="581025"/>
            <a:ext cx="8651875" cy="409575"/>
          </a:xfrm>
        </p:spPr>
        <p:txBody>
          <a:bodyPr/>
          <a:lstStyle/>
          <a:p>
            <a:pPr eaLnBrk="1" hangingPunct="1"/>
            <a:r>
              <a:rPr lang="en-US" sz="2400" b="1" dirty="0"/>
              <a:t>What are the join methods respectively?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FEC1C4-8751-45E8-994B-CF4CBFC1CE05}"/>
              </a:ext>
            </a:extLst>
          </p:cNvPr>
          <p:cNvSpPr txBox="1"/>
          <p:nvPr/>
        </p:nvSpPr>
        <p:spPr>
          <a:xfrm>
            <a:off x="419363" y="1608081"/>
            <a:ext cx="841090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a) INDEX SKIP SCAN, SORT MERGE JOIN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b) CONCATENATION, CURSOR LOOP</a:t>
            </a:r>
          </a:p>
          <a:p>
            <a:endParaRPr lang="en-US" sz="2000" dirty="0"/>
          </a:p>
          <a:p>
            <a:pPr algn="just"/>
            <a:r>
              <a:rPr lang="en-US" sz="2000" dirty="0"/>
              <a:t>c) SORT MERGE JOIN, INDEX UNIQUE SCAN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d) HASH JOIN, NESTED LOOP</a:t>
            </a:r>
          </a:p>
          <a:p>
            <a:pPr algn="just"/>
            <a:endParaRPr lang="en-US" sz="2000" dirty="0"/>
          </a:p>
          <a:p>
            <a:r>
              <a:rPr lang="en-US" sz="2000" dirty="0"/>
              <a:t>e) MERGE CARTESIAN JOIN, HASH JOIN</a:t>
            </a:r>
          </a:p>
        </p:txBody>
      </p:sp>
    </p:spTree>
    <p:extLst>
      <p:ext uri="{BB962C8B-B14F-4D97-AF65-F5344CB8AC3E}">
        <p14:creationId xmlns:p14="http://schemas.microsoft.com/office/powerpoint/2010/main" val="94846537"/>
      </p:ext>
    </p:extLst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4"/>
          <p:cNvSpPr>
            <a:spLocks noGrp="1"/>
          </p:cNvSpPr>
          <p:nvPr>
            <p:ph type="title"/>
          </p:nvPr>
        </p:nvSpPr>
        <p:spPr>
          <a:xfrm>
            <a:off x="178391" y="581025"/>
            <a:ext cx="8651875" cy="409575"/>
          </a:xfrm>
        </p:spPr>
        <p:txBody>
          <a:bodyPr/>
          <a:lstStyle/>
          <a:p>
            <a:pPr eaLnBrk="1" hangingPunct="1"/>
            <a:r>
              <a:rPr lang="en-US" sz="2400" b="1" dirty="0"/>
              <a:t>2) Explain this optimizer behavior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1058F7-0CFE-47F0-9B86-181EB5327B6F}"/>
              </a:ext>
            </a:extLst>
          </p:cNvPr>
          <p:cNvSpPr txBox="1"/>
          <p:nvPr/>
        </p:nvSpPr>
        <p:spPr>
          <a:xfrm>
            <a:off x="178391" y="990600"/>
            <a:ext cx="16977725" cy="50475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>
              <a:solidFill>
                <a:srgbClr val="C00000"/>
              </a:solidFill>
            </a:endParaRPr>
          </a:p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select owner, </a:t>
            </a:r>
            <a:r>
              <a:rPr lang="en-US" sz="1200" b="1" dirty="0" err="1">
                <a:solidFill>
                  <a:schemeClr val="bg1">
                    <a:lumMod val="50000"/>
                  </a:schemeClr>
                </a:solidFill>
              </a:rPr>
              <a:t>object_name</a:t>
            </a:r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 from </a:t>
            </a:r>
            <a:r>
              <a:rPr lang="en-US" sz="1200" b="1" dirty="0" err="1">
                <a:solidFill>
                  <a:schemeClr val="bg1">
                    <a:lumMod val="50000"/>
                  </a:schemeClr>
                </a:solidFill>
              </a:rPr>
              <a:t>perf.objects</a:t>
            </a:r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 where </a:t>
            </a:r>
            <a:r>
              <a:rPr lang="en-US" sz="1200" b="1" dirty="0" err="1">
                <a:solidFill>
                  <a:schemeClr val="bg1">
                    <a:lumMod val="50000"/>
                  </a:schemeClr>
                </a:solidFill>
              </a:rPr>
              <a:t>object_type</a:t>
            </a:r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='CLUSTER’</a:t>
            </a:r>
          </a:p>
          <a:p>
            <a:endParaRPr lang="en-US" sz="1100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------------------------------------------------------------------------------------------------------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 Id  | Operation                           | Name           | Rows  | Bytes | Cost (%CPU)| Time     |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------------------------------------------------------------------------------------------------------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   0 | SELECT STATEMENT                    |                |       |       |     3 (100)|          |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   1 |  TABLE ACCESS BY INDEX ROWID BATCHED| OBJECTS        |    10 |  1450 |     3   (0)| 00:00:01 |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|*  2 |   INDEX RANGE SCAN                  | OBJECT_TYPE_IX |    10 |       |     1   (0)| 00:00:01 |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------------------------------------------------------------------------------------------------------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Predicate Information (identified by operation id):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---------------------------------------------------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  2 - access("OBJECT_TYPE"='CLUSTER')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select owner, </a:t>
            </a:r>
            <a:r>
              <a:rPr lang="en-US" sz="1200" b="1" dirty="0" err="1">
                <a:solidFill>
                  <a:schemeClr val="bg1">
                    <a:lumMod val="50000"/>
                  </a:schemeClr>
                </a:solidFill>
              </a:rPr>
              <a:t>object_name</a:t>
            </a:r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 from </a:t>
            </a:r>
            <a:r>
              <a:rPr lang="en-US" sz="1200" b="1" dirty="0" err="1">
                <a:solidFill>
                  <a:schemeClr val="bg1">
                    <a:lumMod val="50000"/>
                  </a:schemeClr>
                </a:solidFill>
              </a:rPr>
              <a:t>perf.objects</a:t>
            </a:r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 where </a:t>
            </a:r>
            <a:r>
              <a:rPr lang="en-US" sz="1200" b="1" dirty="0" err="1">
                <a:solidFill>
                  <a:schemeClr val="bg1">
                    <a:lumMod val="50000"/>
                  </a:schemeClr>
                </a:solidFill>
              </a:rPr>
              <a:t>object_type</a:t>
            </a:r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='TABLE’</a:t>
            </a:r>
          </a:p>
          <a:p>
            <a:endParaRPr lang="en-US" sz="1100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 Id  | Operation         | Name    | Rows  | Bytes | Cost (%CPU)| Time     |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   0 | SELECT STATEMENT  |         |       |       |  5184 (100)|          |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|*  1 |  TABLE ACCESS FULL| OBJECTS |  1794K|   248M|  5184   (1)| 00:00:01 |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Predicate Information (identified by operation id):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---------------------------------------------------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  1 - filter("OBJECT_TYPE"='TABLE')</a:t>
            </a:r>
          </a:p>
          <a:p>
            <a:r>
              <a:rPr lang="en-US" sz="1200" dirty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n-US" sz="12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66973865"/>
      </p:ext>
    </p:extLst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4"/>
          <p:cNvSpPr>
            <a:spLocks noGrp="1"/>
          </p:cNvSpPr>
          <p:nvPr>
            <p:ph type="title"/>
          </p:nvPr>
        </p:nvSpPr>
        <p:spPr>
          <a:xfrm>
            <a:off x="178391" y="581025"/>
            <a:ext cx="8651875" cy="409575"/>
          </a:xfrm>
        </p:spPr>
        <p:txBody>
          <a:bodyPr/>
          <a:lstStyle/>
          <a:p>
            <a:pPr eaLnBrk="1" hangingPunct="1"/>
            <a:r>
              <a:rPr lang="en-US" sz="2400" b="1" dirty="0"/>
              <a:t>Explain this optimizer </a:t>
            </a:r>
            <a:r>
              <a:rPr lang="en-US" sz="2400" b="1" dirty="0" err="1"/>
              <a:t>behaviour</a:t>
            </a:r>
            <a:endParaRPr lang="en-US" sz="2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FEC1C4-8751-45E8-994B-CF4CBFC1CE05}"/>
              </a:ext>
            </a:extLst>
          </p:cNvPr>
          <p:cNvSpPr txBox="1"/>
          <p:nvPr/>
        </p:nvSpPr>
        <p:spPr>
          <a:xfrm>
            <a:off x="419363" y="1608081"/>
            <a:ext cx="841090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a) Once the table is fragmented the optimizer chooses different access methods for each predicated.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b) Randomly the optimizer decides between INDEX RANGE SCAN and FULL TABLE ACCESS</a:t>
            </a:r>
          </a:p>
          <a:p>
            <a:endParaRPr lang="en-US" sz="2000" dirty="0"/>
          </a:p>
          <a:p>
            <a:pPr algn="just"/>
            <a:r>
              <a:rPr lang="en-US" sz="2000" dirty="0"/>
              <a:t>c) Based in the cluster dictionary information optimizer predicts which is the best access for each predicated considering the selectivity of them.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d) Based in column histograms the optimizer knows the selectivity for both predicate values making the right decision about the access method depending the value in the where clause.</a:t>
            </a:r>
          </a:p>
          <a:p>
            <a:pPr algn="just"/>
            <a:endParaRPr lang="en-US" sz="2000" dirty="0"/>
          </a:p>
          <a:p>
            <a:r>
              <a:rPr lang="en-US" sz="2000" dirty="0"/>
              <a:t>e) All these options are not correct.</a:t>
            </a:r>
          </a:p>
        </p:txBody>
      </p:sp>
    </p:spTree>
    <p:extLst>
      <p:ext uri="{BB962C8B-B14F-4D97-AF65-F5344CB8AC3E}">
        <p14:creationId xmlns:p14="http://schemas.microsoft.com/office/powerpoint/2010/main" val="2455849650"/>
      </p:ext>
    </p:extLst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4"/>
          <p:cNvSpPr>
            <a:spLocks noGrp="1"/>
          </p:cNvSpPr>
          <p:nvPr>
            <p:ph type="title"/>
          </p:nvPr>
        </p:nvSpPr>
        <p:spPr>
          <a:xfrm>
            <a:off x="209006" y="581025"/>
            <a:ext cx="8621260" cy="409575"/>
          </a:xfrm>
        </p:spPr>
        <p:txBody>
          <a:bodyPr/>
          <a:lstStyle/>
          <a:p>
            <a:pPr eaLnBrk="1" hangingPunct="1"/>
            <a:r>
              <a:rPr lang="en-US" sz="2400" b="1" dirty="0"/>
              <a:t>3) What is the optimizer doing here?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1058F7-0CFE-47F0-9B86-181EB5327B6F}"/>
              </a:ext>
            </a:extLst>
          </p:cNvPr>
          <p:cNvSpPr txBox="1"/>
          <p:nvPr/>
        </p:nvSpPr>
        <p:spPr>
          <a:xfrm>
            <a:off x="178391" y="990600"/>
            <a:ext cx="8935459" cy="4001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100" dirty="0">
              <a:solidFill>
                <a:schemeClr val="bg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chemeClr val="bg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owner, </a:t>
            </a:r>
            <a:r>
              <a:rPr lang="en-US" sz="1100" dirty="0" err="1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object_name</a:t>
            </a:r>
            <a:r>
              <a:rPr lang="en-US" sz="11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from </a:t>
            </a:r>
            <a:r>
              <a:rPr lang="en-US" sz="1100" dirty="0" err="1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perf.objects</a:t>
            </a:r>
            <a:r>
              <a:rPr lang="en-US" sz="11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where </a:t>
            </a:r>
            <a:r>
              <a:rPr lang="en-US" sz="1100" dirty="0" err="1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object_type</a:t>
            </a:r>
            <a:r>
              <a:rPr lang="en-US" sz="11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='CLUSTER' or owner='PERF';</a:t>
            </a:r>
          </a:p>
          <a:p>
            <a:endParaRPr lang="en-US" sz="1100" dirty="0">
              <a:solidFill>
                <a:schemeClr val="bg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-------------------------------------------------------------------------------------------------------</a:t>
            </a:r>
          </a:p>
          <a:p>
            <a:r>
              <a:rPr lang="en-US" sz="11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 Id  | Operation                            | Name           | Rows  | Bytes | Cost (%CPU)| Time     |</a:t>
            </a:r>
          </a:p>
          <a:p>
            <a:r>
              <a:rPr lang="en-US" sz="11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-------------------------------------------------------------------------------------------------------</a:t>
            </a:r>
          </a:p>
          <a:p>
            <a:r>
              <a:rPr lang="en-US" sz="11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   0 | SELECT STATEMENT                     |                |  7445 |   247K|   252   (0)| 00:00:01 |</a:t>
            </a:r>
          </a:p>
          <a:p>
            <a:r>
              <a:rPr lang="en-US" sz="11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   1 |  CONCATENATION                       |                |       |       |            |          |</a:t>
            </a:r>
          </a:p>
          <a:p>
            <a:r>
              <a:rPr lang="en-US" sz="11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   2 |   TABLE ACCESS BY INDEX ROWID BATCHED| OBJECTS        |    10 |   340 |     4   (0)| 00:00:01 |</a:t>
            </a:r>
          </a:p>
          <a:p>
            <a:r>
              <a:rPr lang="en-US" sz="11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|*  3 |    INDEX RANGE SCAN                  | OBJECT_TYPE_IX |    10 |       |     3   (0)| 00:00:01 |</a:t>
            </a:r>
          </a:p>
          <a:p>
            <a:r>
              <a:rPr lang="en-US" sz="11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|*  4 |   TABLE ACCESS BY INDEX ROWID BATCHED| OBJECTS        |  7435 |   246K|   248   (0)| 00:00:01 |</a:t>
            </a:r>
          </a:p>
          <a:p>
            <a:r>
              <a:rPr lang="en-US" sz="11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|*  5 |    INDEX RANGE SCAN                  | OWNER_IX       |  7435 |       |    20   (0)| 00:00:01 |</a:t>
            </a:r>
          </a:p>
          <a:p>
            <a:r>
              <a:rPr lang="en-US" sz="11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-------------------------------------------------------------------------------------------------------</a:t>
            </a:r>
          </a:p>
          <a:p>
            <a:endParaRPr lang="en-US" sz="1100" dirty="0">
              <a:solidFill>
                <a:schemeClr val="bg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Predicate Information (identified by operation id):</a:t>
            </a:r>
          </a:p>
          <a:p>
            <a:r>
              <a:rPr lang="en-US" sz="11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</a:t>
            </a:r>
          </a:p>
          <a:p>
            <a:endParaRPr lang="en-US" sz="1100" dirty="0">
              <a:solidFill>
                <a:schemeClr val="bg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3 - access("OBJECT_TYPE"='CLUSTER')</a:t>
            </a:r>
          </a:p>
          <a:p>
            <a:r>
              <a:rPr lang="en-US" sz="11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4 - filter(LNNVL("OBJECT_TYPE"='CLUSTER'))</a:t>
            </a:r>
          </a:p>
          <a:p>
            <a:r>
              <a:rPr lang="en-US" sz="110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5 - access("OWNER"='PERF')</a:t>
            </a:r>
          </a:p>
          <a:p>
            <a:endParaRPr lang="en-US" sz="1100" dirty="0">
              <a:solidFill>
                <a:schemeClr val="bg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solidFill>
                  <a:schemeClr val="bg2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0318622"/>
      </p:ext>
    </p:extLst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4"/>
          <p:cNvSpPr>
            <a:spLocks noGrp="1"/>
          </p:cNvSpPr>
          <p:nvPr>
            <p:ph type="title"/>
          </p:nvPr>
        </p:nvSpPr>
        <p:spPr>
          <a:xfrm>
            <a:off x="178391" y="581025"/>
            <a:ext cx="8651875" cy="409575"/>
          </a:xfrm>
        </p:spPr>
        <p:txBody>
          <a:bodyPr/>
          <a:lstStyle/>
          <a:p>
            <a:pPr eaLnBrk="1" hangingPunct="1"/>
            <a:r>
              <a:rPr lang="en-US" sz="2400" b="1" dirty="0"/>
              <a:t>What is the optimizer doing here?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FEC1C4-8751-45E8-994B-CF4CBFC1CE05}"/>
              </a:ext>
            </a:extLst>
          </p:cNvPr>
          <p:cNvSpPr txBox="1"/>
          <p:nvPr/>
        </p:nvSpPr>
        <p:spPr>
          <a:xfrm>
            <a:off x="419363" y="1206063"/>
            <a:ext cx="841090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a) The histograms says that a table CONCATENATION would works better than doing a FULL TABLE SCAN.</a:t>
            </a:r>
          </a:p>
          <a:p>
            <a:endParaRPr lang="en-US" sz="2000" dirty="0"/>
          </a:p>
          <a:p>
            <a:r>
              <a:rPr lang="en-US" sz="2000" dirty="0"/>
              <a:t>b) A FULL TABLE SCAN is not the best one method because </a:t>
            </a:r>
            <a:r>
              <a:rPr lang="en-US" sz="2000" dirty="0" err="1"/>
              <a:t>db_file_multiblock_read_count</a:t>
            </a:r>
            <a:r>
              <a:rPr lang="en-US" sz="2000" dirty="0"/>
              <a:t> is not greater enough.</a:t>
            </a:r>
          </a:p>
          <a:p>
            <a:endParaRPr lang="en-US" sz="2000" dirty="0"/>
          </a:p>
          <a:p>
            <a:r>
              <a:rPr lang="en-US" sz="2000" dirty="0"/>
              <a:t>c) The dynamic sampling is level 2, so doesn't provide enough stats to build a best plan, this way we must gather stats for the table and then repeat the process.</a:t>
            </a:r>
          </a:p>
          <a:p>
            <a:endParaRPr lang="en-US" sz="2000" dirty="0"/>
          </a:p>
          <a:p>
            <a:r>
              <a:rPr lang="en-US" sz="2000" dirty="0"/>
              <a:t>d) To take advantage of different access strategies Oracle executes this as it was two selects using different indexes and then does an CONCATENATION/UNION ALL to have just only one set of rows.</a:t>
            </a:r>
          </a:p>
          <a:p>
            <a:endParaRPr lang="en-US" sz="2000" dirty="0"/>
          </a:p>
          <a:p>
            <a:r>
              <a:rPr lang="en-US" sz="2000" dirty="0"/>
              <a:t>e) None above</a:t>
            </a:r>
          </a:p>
        </p:txBody>
      </p:sp>
    </p:spTree>
    <p:extLst>
      <p:ext uri="{BB962C8B-B14F-4D97-AF65-F5344CB8AC3E}">
        <p14:creationId xmlns:p14="http://schemas.microsoft.com/office/powerpoint/2010/main" val="2536377454"/>
      </p:ext>
    </p:extLst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4"/>
          <p:cNvSpPr>
            <a:spLocks noGrp="1"/>
          </p:cNvSpPr>
          <p:nvPr>
            <p:ph type="title"/>
          </p:nvPr>
        </p:nvSpPr>
        <p:spPr>
          <a:xfrm>
            <a:off x="178391" y="581025"/>
            <a:ext cx="8651875" cy="409575"/>
          </a:xfrm>
        </p:spPr>
        <p:txBody>
          <a:bodyPr/>
          <a:lstStyle/>
          <a:p>
            <a:pPr eaLnBrk="1" hangingPunct="1"/>
            <a:r>
              <a:rPr lang="en-US" sz="2400" b="1" dirty="0"/>
              <a:t>Why the index is not using with the proper access method?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0C532B-E41A-416A-9BA9-CEA30ED4C8A5}"/>
              </a:ext>
            </a:extLst>
          </p:cNvPr>
          <p:cNvSpPr txBox="1"/>
          <p:nvPr/>
        </p:nvSpPr>
        <p:spPr>
          <a:xfrm>
            <a:off x="299771" y="1218599"/>
            <a:ext cx="7957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Table PK: </a:t>
            </a:r>
            <a:r>
              <a:rPr lang="en-US" sz="1200" dirty="0"/>
              <a:t>UNIQUE INDEX INT_PK_STAGING_ORDER_DATA ON GAFT_DATA_R2V2.STAGING_ORDER_DATA</a:t>
            </a:r>
          </a:p>
          <a:p>
            <a:r>
              <a:rPr lang="en-US" sz="1200" b="1" dirty="0"/>
              <a:t>                                                       (ORDER_NUM, BUID, ADDRESS_TYPE)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1058F7-0CFE-47F0-9B86-181EB5327B6F}"/>
              </a:ext>
            </a:extLst>
          </p:cNvPr>
          <p:cNvSpPr txBox="1"/>
          <p:nvPr/>
        </p:nvSpPr>
        <p:spPr>
          <a:xfrm>
            <a:off x="121746" y="1937764"/>
            <a:ext cx="17176497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cq75z1v2wcm53, child number 0                                                                                                                                                                   </a:t>
            </a:r>
          </a:p>
          <a:p>
            <a:r>
              <a:rPr lang="en-US" sz="1200" dirty="0"/>
              <a:t>                                                                                                                                                           </a:t>
            </a:r>
          </a:p>
          <a:p>
            <a:r>
              <a:rPr lang="en-US" sz="1200" dirty="0"/>
              <a:t>SELECT LOCAL_CHANNEL FROM STAGING_ORDER_DATA WHERE BUID=:B2 AND                                                                                                                                         </a:t>
            </a:r>
          </a:p>
          <a:p>
            <a:r>
              <a:rPr lang="en-US" sz="1200" dirty="0"/>
              <a:t>ORDER_NUM=:B1 AND ADDRESS_TYPE='S'                                                                                                                                                                      </a:t>
            </a:r>
          </a:p>
          <a:p>
            <a:r>
              <a:rPr lang="en-US" sz="1200" dirty="0"/>
              <a:t>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n-US" sz="1200" dirty="0"/>
              <a:t>Plan hash value: 880282826                                                                                                                                                                              </a:t>
            </a:r>
          </a:p>
          <a:p>
            <a:r>
              <a:rPr lang="en-US" sz="1200" dirty="0"/>
              <a:t>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---------------------------------------------------------------------------------------------------------                                                                                       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| Id  | Operation                   | Name                      | Rows  | Bytes | Cost (%CPU)| Time     |                                                                                       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---------------------------------------------------------------------------------------------------------                                                                                       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|   0 | SELECT STATEMENT            |                           |       |       |   159K(100)|          |                                                                                       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|   1 |  TABLE ACCESS BY INDEX ROWID| STAGING_ORDER_DATA        |     1 |    24 |   159K  (1)| 00:00:07 |                                                                                       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|*  2 |   INDEX SKIP SCAN           | INT_PK_STAGING_ORDER_DATA |     1 |       |   159K  (1)| 00:00:07 |                                                                                       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---------------------------------------------------------------------------------------------------------                                                                                               </a:t>
            </a:r>
          </a:p>
          <a:p>
            <a:r>
              <a:rPr lang="en-US" sz="1100" dirty="0"/>
              <a:t>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n-US" sz="1200" dirty="0"/>
              <a:t>Predicate Information (identified by operation id):                                                                                                                                                     </a:t>
            </a:r>
          </a:p>
          <a:p>
            <a:r>
              <a:rPr lang="en-US" sz="1200" dirty="0"/>
              <a:t>---------------------------------------------------                                                                                                                                                     </a:t>
            </a:r>
          </a:p>
          <a:p>
            <a:r>
              <a:rPr lang="en-US" sz="1200" dirty="0"/>
              <a:t>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n-US" sz="1200" dirty="0"/>
              <a:t>   2 - access("BUID"=:B2 AND "ADDRESS_TYPE"='S')                                                                                                                                                        </a:t>
            </a:r>
          </a:p>
          <a:p>
            <a:r>
              <a:rPr lang="en-US" sz="1200" dirty="0"/>
              <a:t>       filter(("BUID"=:B2 AND "ADDRESS_TYPE"='S' AND TO_NUMBER("ORDER_NUM")=:B1))                                                                                                                       </a:t>
            </a:r>
          </a:p>
          <a:p>
            <a:r>
              <a:rPr lang="en-US" sz="1200" dirty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n-US" sz="12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78785254"/>
      </p:ext>
    </p:extLst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4x3_Dell_PPTX_Template_BW1">
  <a:themeElements>
    <a:clrScheme name="Dell new">
      <a:dk1>
        <a:srgbClr val="000000"/>
      </a:dk1>
      <a:lt1>
        <a:srgbClr val="444444"/>
      </a:lt1>
      <a:dk2>
        <a:srgbClr val="0085C3"/>
      </a:dk2>
      <a:lt2>
        <a:srgbClr val="FFFFFF"/>
      </a:lt2>
      <a:accent1>
        <a:srgbClr val="B7295A"/>
      </a:accent1>
      <a:accent2>
        <a:srgbClr val="F2AF00"/>
      </a:accent2>
      <a:accent3>
        <a:srgbClr val="7AB800"/>
      </a:accent3>
      <a:accent4>
        <a:srgbClr val="AAAAAA"/>
      </a:accent4>
      <a:accent5>
        <a:srgbClr val="6E2585"/>
      </a:accent5>
      <a:accent6>
        <a:srgbClr val="3084B6"/>
      </a:accent6>
      <a:hlink>
        <a:srgbClr val="DC5034"/>
      </a:hlink>
      <a:folHlink>
        <a:srgbClr val="009BBB"/>
      </a:folHlink>
    </a:clrScheme>
    <a:fontScheme name="Dell TTF">
      <a:majorFont>
        <a:latin typeface="Museo For Dell"/>
        <a:ea typeface=""/>
        <a:cs typeface=""/>
      </a:majorFont>
      <a:minorFont>
        <a:latin typeface="Museo Sans For D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4x3_Dell_PPTX_Template_BW1 1">
        <a:dk1>
          <a:srgbClr val="444444"/>
        </a:dk1>
        <a:lt1>
          <a:srgbClr val="0085C3"/>
        </a:lt1>
        <a:dk2>
          <a:srgbClr val="FFFFFF"/>
        </a:dk2>
        <a:lt2>
          <a:srgbClr val="000000"/>
        </a:lt2>
        <a:accent1>
          <a:srgbClr val="B7295A"/>
        </a:accent1>
        <a:accent2>
          <a:srgbClr val="F2AF00"/>
        </a:accent2>
        <a:accent3>
          <a:srgbClr val="AAC2DE"/>
        </a:accent3>
        <a:accent4>
          <a:srgbClr val="393939"/>
        </a:accent4>
        <a:accent5>
          <a:srgbClr val="D8ACB5"/>
        </a:accent5>
        <a:accent6>
          <a:srgbClr val="DB9E00"/>
        </a:accent6>
        <a:hlink>
          <a:srgbClr val="DC5034"/>
        </a:hlink>
        <a:folHlink>
          <a:srgbClr val="D42E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4x3_Dell_PPTX_Template_BW1</Template>
  <TotalTime>13168</TotalTime>
  <Words>2173</Words>
  <Application>Microsoft Office PowerPoint</Application>
  <PresentationFormat>On-screen Show (4:3)</PresentationFormat>
  <Paragraphs>244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Museo Sans For Dell</vt:lpstr>
      <vt:lpstr>Arial Black</vt:lpstr>
      <vt:lpstr>Museo For Dell</vt:lpstr>
      <vt:lpstr>Trebuchet MS</vt:lpstr>
      <vt:lpstr>Arial</vt:lpstr>
      <vt:lpstr>Museo Sans For Dell</vt:lpstr>
      <vt:lpstr>Museo For Dell 300</vt:lpstr>
      <vt:lpstr>Wingdings</vt:lpstr>
      <vt:lpstr>Courier New</vt:lpstr>
      <vt:lpstr>4x3_Dell_PPTX_Template_BW1</vt:lpstr>
      <vt:lpstr>SQL Tuning Challenge For Developers and DBAs to have a bit of fun with Oracle optimizer. </vt:lpstr>
      <vt:lpstr>Workshop Approach </vt:lpstr>
      <vt:lpstr>1) What are the join methods respectively?</vt:lpstr>
      <vt:lpstr>What are the join methods respectively?</vt:lpstr>
      <vt:lpstr>2) Explain this optimizer behavior</vt:lpstr>
      <vt:lpstr>Explain this optimizer behaviour</vt:lpstr>
      <vt:lpstr>3) What is the optimizer doing here?</vt:lpstr>
      <vt:lpstr>What is the optimizer doing here?</vt:lpstr>
      <vt:lpstr>Why the index is not using with the proper access method?</vt:lpstr>
      <vt:lpstr>Why the index is not using with the proper access method?</vt:lpstr>
      <vt:lpstr>Describe this tkprof output!</vt:lpstr>
      <vt:lpstr>Describe this tkprof output!</vt:lpstr>
      <vt:lpstr>How to eliminate an explicit SORT ORDER BY?</vt:lpstr>
      <vt:lpstr>How to eliminate an explicit SORT ORDER BY?</vt:lpstr>
      <vt:lpstr>Q&amp;A</vt:lpstr>
    </vt:vector>
  </TitlesOfParts>
  <Company>Dell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Oracle – Access and Tools</dc:title>
  <dc:creator>aline_bonan</dc:creator>
  <cp:keywords>Internal Use</cp:keywords>
  <cp:lastModifiedBy>Pimentel, Carlos</cp:lastModifiedBy>
  <cp:revision>216</cp:revision>
  <cp:lastPrinted>2000-07-17T22:36:56Z</cp:lastPrinted>
  <dcterms:created xsi:type="dcterms:W3CDTF">2010-03-24T13:58:11Z</dcterms:created>
  <dcterms:modified xsi:type="dcterms:W3CDTF">2018-11-28T15:28:41Z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0x0101009F29C94143524C4AB7BD9CEF0D86DC13</vt:lpwstr>
  </property>
  <property fmtid="{D5CDD505-2E9C-101B-9397-08002B2CF9AE}" pid="3" name="TitusGUID">
    <vt:lpwstr>b592e00a-f32a-47ae-98fd-9ac3160863c2</vt:lpwstr>
  </property>
  <property fmtid="{D5CDD505-2E9C-101B-9397-08002B2CF9AE}" pid="4" name="DellClassification">
    <vt:lpwstr>Internal Use</vt:lpwstr>
  </property>
  <property fmtid="{D5CDD505-2E9C-101B-9397-08002B2CF9AE}" pid="5" name="DellSubLabels">
    <vt:lpwstr>Privileged</vt:lpwstr>
  </property>
  <property fmtid="{D5CDD505-2E9C-101B-9397-08002B2CF9AE}" pid="6" name="DellVisual Markings (PPT)">
    <vt:lpwstr>None (Metadata Only)</vt:lpwstr>
  </property>
  <property fmtid="{D5CDD505-2E9C-101B-9397-08002B2CF9AE}" pid="7" name="titusconfig">
    <vt:lpwstr>1.2APJ</vt:lpwstr>
  </property>
</Properties>
</file>