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82" r:id="rId4"/>
    <p:sldId id="281" r:id="rId5"/>
    <p:sldId id="283" r:id="rId6"/>
    <p:sldId id="290" r:id="rId7"/>
    <p:sldId id="280" r:id="rId8"/>
    <p:sldId id="260" r:id="rId9"/>
    <p:sldId id="284" r:id="rId10"/>
    <p:sldId id="277" r:id="rId11"/>
    <p:sldId id="285" r:id="rId12"/>
    <p:sldId id="286" r:id="rId13"/>
    <p:sldId id="287" r:id="rId14"/>
    <p:sldId id="288" r:id="rId15"/>
    <p:sldId id="279" r:id="rId16"/>
    <p:sldId id="289" r:id="rId17"/>
    <p:sldId id="291" r:id="rId18"/>
    <p:sldId id="274" r:id="rId19"/>
    <p:sldId id="271" r:id="rId20"/>
    <p:sldId id="272" r:id="rId21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90"/>
    <a:srgbClr val="80FF00"/>
    <a:srgbClr val="EB24EB"/>
    <a:srgbClr val="7501EB"/>
    <a:srgbClr val="FFF5F8"/>
    <a:srgbClr val="000080"/>
    <a:srgbClr val="004080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9262" autoAdjust="0"/>
  </p:normalViewPr>
  <p:slideViewPr>
    <p:cSldViewPr snapToGrid="0" snapToObjects="1">
      <p:cViewPr>
        <p:scale>
          <a:sx n="94" d="100"/>
          <a:sy n="94" d="100"/>
        </p:scale>
        <p:origin x="-504" y="468"/>
      </p:cViewPr>
      <p:guideLst>
        <p:guide orient="horz" pos="3812"/>
        <p:guide orient="horz" pos="1314"/>
        <p:guide orient="horz" pos="3210"/>
        <p:guide pos="1042"/>
        <p:guide pos="1368"/>
        <p:guide pos="1656"/>
        <p:guide pos="2222"/>
        <p:guide pos="634"/>
        <p:guide pos="3276"/>
        <p:guide pos="4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0F267-FD49-4795-A3A8-AD69E5D0C25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F01A7-6897-46B0-B9EF-DF3A6744407F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Oracle Forms</a:t>
          </a:r>
          <a:endParaRPr lang="en-US" dirty="0">
            <a:solidFill>
              <a:schemeClr val="bg1"/>
            </a:solidFill>
          </a:endParaRPr>
        </a:p>
      </dgm:t>
    </dgm:pt>
    <dgm:pt modelId="{179581F2-3C94-4474-A63A-0E5BE54AFD26}" type="parTrans" cxnId="{46AB8DC9-AE17-407D-A991-42B3DB2E0577}">
      <dgm:prSet/>
      <dgm:spPr/>
      <dgm:t>
        <a:bodyPr/>
        <a:lstStyle/>
        <a:p>
          <a:endParaRPr lang="en-US"/>
        </a:p>
      </dgm:t>
    </dgm:pt>
    <dgm:pt modelId="{5740C1C0-1F6A-4DC2-B17E-2AB985F885DE}" type="sibTrans" cxnId="{46AB8DC9-AE17-407D-A991-42B3DB2E0577}">
      <dgm:prSet/>
      <dgm:spPr>
        <a:solidFill>
          <a:srgbClr val="FF0000"/>
        </a:solidFill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078D756B-3B87-429B-9579-18EE98A54CE6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Web service</a:t>
          </a:r>
          <a:endParaRPr lang="en-US" dirty="0"/>
        </a:p>
      </dgm:t>
    </dgm:pt>
    <dgm:pt modelId="{2FB8BD39-3BB5-4D8E-9093-EAF8F6D08E50}" type="parTrans" cxnId="{EEB2593B-54BA-434A-9B82-A35604F91952}">
      <dgm:prSet/>
      <dgm:spPr/>
      <dgm:t>
        <a:bodyPr/>
        <a:lstStyle/>
        <a:p>
          <a:endParaRPr lang="en-US"/>
        </a:p>
      </dgm:t>
    </dgm:pt>
    <dgm:pt modelId="{EE127F4E-8604-4088-8EF4-9EF66FF1FB3E}" type="sibTrans" cxnId="{EEB2593B-54BA-434A-9B82-A35604F91952}">
      <dgm:prSet/>
      <dgm:spPr>
        <a:solidFill>
          <a:srgbClr val="FF0000"/>
        </a:solidFill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6AA1CA52-0FA9-4474-840D-E715583DA4C1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External event</a:t>
          </a:r>
          <a:endParaRPr lang="en-US" dirty="0"/>
        </a:p>
      </dgm:t>
    </dgm:pt>
    <dgm:pt modelId="{DED63FF5-D278-43EA-AD40-F3FB53C8AC38}" type="parTrans" cxnId="{C4E87DA6-FD67-44E8-ACDF-563F9C2C9339}">
      <dgm:prSet/>
      <dgm:spPr/>
      <dgm:t>
        <a:bodyPr/>
        <a:lstStyle/>
        <a:p>
          <a:endParaRPr lang="en-US"/>
        </a:p>
      </dgm:t>
    </dgm:pt>
    <dgm:pt modelId="{CEF34F79-992F-47DE-89F0-66DC8BEA086A}" type="sibTrans" cxnId="{C4E87DA6-FD67-44E8-ACDF-563F9C2C9339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B3C28213-298E-48A8-B03A-3CD8BE55718E}" type="pres">
      <dgm:prSet presAssocID="{C990F267-FD49-4795-A3A8-AD69E5D0C2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AEFB6-3A23-44F2-BDD2-B1B1CF5044C4}" type="pres">
      <dgm:prSet presAssocID="{4D4F01A7-6897-46B0-B9EF-DF3A6744407F}" presName="node" presStyleLbl="node1" presStyleIdx="0" presStyleCnt="3" custScaleX="166651" custRadScaleRad="7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485F7-06D1-44E3-A72E-8FD6E3685304}" type="pres">
      <dgm:prSet presAssocID="{4D4F01A7-6897-46B0-B9EF-DF3A6744407F}" presName="spNode" presStyleCnt="0"/>
      <dgm:spPr/>
    </dgm:pt>
    <dgm:pt modelId="{FE666354-4163-4C34-9CB9-4D22A85D67D8}" type="pres">
      <dgm:prSet presAssocID="{5740C1C0-1F6A-4DC2-B17E-2AB985F885DE}" presName="sibTrans" presStyleLbl="sibTrans1D1" presStyleIdx="0" presStyleCnt="3"/>
      <dgm:spPr/>
      <dgm:t>
        <a:bodyPr/>
        <a:lstStyle/>
        <a:p>
          <a:endParaRPr lang="en-US"/>
        </a:p>
      </dgm:t>
    </dgm:pt>
    <dgm:pt modelId="{8BFEA014-AE7D-4FC5-B2E9-2656F82BF83C}" type="pres">
      <dgm:prSet presAssocID="{078D756B-3B87-429B-9579-18EE98A54CE6}" presName="node" presStyleLbl="node1" presStyleIdx="1" presStyleCnt="3" custScaleX="193178" custRadScaleRad="139361" custRadScaleInc="-24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41453-3B77-43AC-BBA0-D98B3A1290A2}" type="pres">
      <dgm:prSet presAssocID="{078D756B-3B87-429B-9579-18EE98A54CE6}" presName="spNode" presStyleCnt="0"/>
      <dgm:spPr/>
    </dgm:pt>
    <dgm:pt modelId="{2810968B-1589-48CE-87BF-2CBF2FD99307}" type="pres">
      <dgm:prSet presAssocID="{EE127F4E-8604-4088-8EF4-9EF66FF1FB3E}" presName="sibTrans" presStyleLbl="sibTrans1D1" presStyleIdx="1" presStyleCnt="3"/>
      <dgm:spPr/>
      <dgm:t>
        <a:bodyPr/>
        <a:lstStyle/>
        <a:p>
          <a:endParaRPr lang="en-US"/>
        </a:p>
      </dgm:t>
    </dgm:pt>
    <dgm:pt modelId="{FC34DF33-118D-4A01-BE61-386033392540}" type="pres">
      <dgm:prSet presAssocID="{6AA1CA52-0FA9-4474-840D-E715583DA4C1}" presName="node" presStyleLbl="node1" presStyleIdx="2" presStyleCnt="3" custScaleX="193178" custRadScaleRad="134639" custRadScaleInc="20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6C9C0-1CA3-436B-A185-0737F34E806C}" type="pres">
      <dgm:prSet presAssocID="{6AA1CA52-0FA9-4474-840D-E715583DA4C1}" presName="spNode" presStyleCnt="0"/>
      <dgm:spPr/>
    </dgm:pt>
    <dgm:pt modelId="{87638DA1-6A24-4B34-9C66-89520C011667}" type="pres">
      <dgm:prSet presAssocID="{CEF34F79-992F-47DE-89F0-66DC8BEA086A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05A9CE65-2D0F-474C-9375-38BB5B41A691}" type="presOf" srcId="{C990F267-FD49-4795-A3A8-AD69E5D0C251}" destId="{B3C28213-298E-48A8-B03A-3CD8BE55718E}" srcOrd="0" destOrd="0" presId="urn:microsoft.com/office/officeart/2005/8/layout/cycle5"/>
    <dgm:cxn modelId="{EEB2593B-54BA-434A-9B82-A35604F91952}" srcId="{C990F267-FD49-4795-A3A8-AD69E5D0C251}" destId="{078D756B-3B87-429B-9579-18EE98A54CE6}" srcOrd="1" destOrd="0" parTransId="{2FB8BD39-3BB5-4D8E-9093-EAF8F6D08E50}" sibTransId="{EE127F4E-8604-4088-8EF4-9EF66FF1FB3E}"/>
    <dgm:cxn modelId="{46AB8DC9-AE17-407D-A991-42B3DB2E0577}" srcId="{C990F267-FD49-4795-A3A8-AD69E5D0C251}" destId="{4D4F01A7-6897-46B0-B9EF-DF3A6744407F}" srcOrd="0" destOrd="0" parTransId="{179581F2-3C94-4474-A63A-0E5BE54AFD26}" sibTransId="{5740C1C0-1F6A-4DC2-B17E-2AB985F885DE}"/>
    <dgm:cxn modelId="{C4E87DA6-FD67-44E8-ACDF-563F9C2C9339}" srcId="{C990F267-FD49-4795-A3A8-AD69E5D0C251}" destId="{6AA1CA52-0FA9-4474-840D-E715583DA4C1}" srcOrd="2" destOrd="0" parTransId="{DED63FF5-D278-43EA-AD40-F3FB53C8AC38}" sibTransId="{CEF34F79-992F-47DE-89F0-66DC8BEA086A}"/>
    <dgm:cxn modelId="{9878C22F-8C3B-4814-B5F9-35D168D09FB3}" type="presOf" srcId="{CEF34F79-992F-47DE-89F0-66DC8BEA086A}" destId="{87638DA1-6A24-4B34-9C66-89520C011667}" srcOrd="0" destOrd="0" presId="urn:microsoft.com/office/officeart/2005/8/layout/cycle5"/>
    <dgm:cxn modelId="{45407708-6481-4598-9C74-D254D992C3F9}" type="presOf" srcId="{EE127F4E-8604-4088-8EF4-9EF66FF1FB3E}" destId="{2810968B-1589-48CE-87BF-2CBF2FD99307}" srcOrd="0" destOrd="0" presId="urn:microsoft.com/office/officeart/2005/8/layout/cycle5"/>
    <dgm:cxn modelId="{AAC161E0-2D90-4987-8728-C630ED939A7F}" type="presOf" srcId="{6AA1CA52-0FA9-4474-840D-E715583DA4C1}" destId="{FC34DF33-118D-4A01-BE61-386033392540}" srcOrd="0" destOrd="0" presId="urn:microsoft.com/office/officeart/2005/8/layout/cycle5"/>
    <dgm:cxn modelId="{C7529668-DDA7-44F2-931C-DBAD3167BAE1}" type="presOf" srcId="{4D4F01A7-6897-46B0-B9EF-DF3A6744407F}" destId="{B33AEFB6-3A23-44F2-BDD2-B1B1CF5044C4}" srcOrd="0" destOrd="0" presId="urn:microsoft.com/office/officeart/2005/8/layout/cycle5"/>
    <dgm:cxn modelId="{F7CA24BA-A6A0-40FB-989D-3EBC229331C4}" type="presOf" srcId="{078D756B-3B87-429B-9579-18EE98A54CE6}" destId="{8BFEA014-AE7D-4FC5-B2E9-2656F82BF83C}" srcOrd="0" destOrd="0" presId="urn:microsoft.com/office/officeart/2005/8/layout/cycle5"/>
    <dgm:cxn modelId="{6E4BCAB2-D5D5-437B-892B-3EAD87DDC0FA}" type="presOf" srcId="{5740C1C0-1F6A-4DC2-B17E-2AB985F885DE}" destId="{FE666354-4163-4C34-9CB9-4D22A85D67D8}" srcOrd="0" destOrd="0" presId="urn:microsoft.com/office/officeart/2005/8/layout/cycle5"/>
    <dgm:cxn modelId="{4FDA26FC-3B0B-4025-A6C8-08460C87E35C}" type="presParOf" srcId="{B3C28213-298E-48A8-B03A-3CD8BE55718E}" destId="{B33AEFB6-3A23-44F2-BDD2-B1B1CF5044C4}" srcOrd="0" destOrd="0" presId="urn:microsoft.com/office/officeart/2005/8/layout/cycle5"/>
    <dgm:cxn modelId="{8A1C5B60-C54F-4A24-A89F-6091837ED602}" type="presParOf" srcId="{B3C28213-298E-48A8-B03A-3CD8BE55718E}" destId="{98C485F7-06D1-44E3-A72E-8FD6E3685304}" srcOrd="1" destOrd="0" presId="urn:microsoft.com/office/officeart/2005/8/layout/cycle5"/>
    <dgm:cxn modelId="{E445F105-9733-4632-99EE-1A4D5BC78C9A}" type="presParOf" srcId="{B3C28213-298E-48A8-B03A-3CD8BE55718E}" destId="{FE666354-4163-4C34-9CB9-4D22A85D67D8}" srcOrd="2" destOrd="0" presId="urn:microsoft.com/office/officeart/2005/8/layout/cycle5"/>
    <dgm:cxn modelId="{CC398559-E08B-413B-B33E-C79F0F4587D6}" type="presParOf" srcId="{B3C28213-298E-48A8-B03A-3CD8BE55718E}" destId="{8BFEA014-AE7D-4FC5-B2E9-2656F82BF83C}" srcOrd="3" destOrd="0" presId="urn:microsoft.com/office/officeart/2005/8/layout/cycle5"/>
    <dgm:cxn modelId="{23DC8ED0-84F4-4AF2-8824-53AA80432975}" type="presParOf" srcId="{B3C28213-298E-48A8-B03A-3CD8BE55718E}" destId="{76B41453-3B77-43AC-BBA0-D98B3A1290A2}" srcOrd="4" destOrd="0" presId="urn:microsoft.com/office/officeart/2005/8/layout/cycle5"/>
    <dgm:cxn modelId="{B420AB8A-0B70-4DDF-9E28-C7F265AAA947}" type="presParOf" srcId="{B3C28213-298E-48A8-B03A-3CD8BE55718E}" destId="{2810968B-1589-48CE-87BF-2CBF2FD99307}" srcOrd="5" destOrd="0" presId="urn:microsoft.com/office/officeart/2005/8/layout/cycle5"/>
    <dgm:cxn modelId="{2915885B-17FC-403D-ABBE-88BCECE5719D}" type="presParOf" srcId="{B3C28213-298E-48A8-B03A-3CD8BE55718E}" destId="{FC34DF33-118D-4A01-BE61-386033392540}" srcOrd="6" destOrd="0" presId="urn:microsoft.com/office/officeart/2005/8/layout/cycle5"/>
    <dgm:cxn modelId="{06B4EA8F-EF35-48AC-B3EE-7E2F6433A889}" type="presParOf" srcId="{B3C28213-298E-48A8-B03A-3CD8BE55718E}" destId="{3C46C9C0-1CA3-436B-A185-0737F34E806C}" srcOrd="7" destOrd="0" presId="urn:microsoft.com/office/officeart/2005/8/layout/cycle5"/>
    <dgm:cxn modelId="{9253DC7E-F3B3-48B4-AE75-1505A29B9048}" type="presParOf" srcId="{B3C28213-298E-48A8-B03A-3CD8BE55718E}" destId="{87638DA1-6A24-4B34-9C66-89520C011667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EA9ED0-857A-A947-870F-EDC8F65770C1}" type="doc">
      <dgm:prSet loTypeId="urn:microsoft.com/office/officeart/2009/3/layout/StepUpProcess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16FE43D-B031-D34D-949F-D95E016EF8D9}">
      <dgm:prSet phldrT="[Text]" custT="1"/>
      <dgm:spPr/>
      <dgm:t>
        <a:bodyPr/>
        <a:lstStyle/>
        <a:p>
          <a:r>
            <a:rPr lang="en-US" sz="2400" dirty="0" err="1" smtClean="0"/>
            <a:t>Prazo</a:t>
          </a:r>
          <a:r>
            <a:rPr lang="en-US" sz="2400" dirty="0" smtClean="0"/>
            <a:t> 40 </a:t>
          </a:r>
          <a:r>
            <a:rPr lang="en-US" sz="2400" dirty="0" err="1" smtClean="0"/>
            <a:t>dias</a:t>
          </a:r>
          <a:r>
            <a:rPr lang="en-US" sz="2400" dirty="0" smtClean="0"/>
            <a:t> </a:t>
          </a:r>
          <a:r>
            <a:rPr lang="en-US" sz="2400" dirty="0" err="1" smtClean="0"/>
            <a:t>úteis</a:t>
          </a:r>
          <a:r>
            <a:rPr lang="en-US" sz="2400" dirty="0" smtClean="0"/>
            <a:t>;</a:t>
          </a:r>
          <a:endParaRPr lang="en-US" sz="2400" dirty="0"/>
        </a:p>
      </dgm:t>
    </dgm:pt>
    <dgm:pt modelId="{40982BB6-1BDD-2F44-8DFC-62D4774A2026}" type="parTrans" cxnId="{AA0499A9-2444-3F4B-B21A-7B0B266328EA}">
      <dgm:prSet/>
      <dgm:spPr/>
      <dgm:t>
        <a:bodyPr/>
        <a:lstStyle/>
        <a:p>
          <a:endParaRPr lang="en-US" sz="1800"/>
        </a:p>
      </dgm:t>
    </dgm:pt>
    <dgm:pt modelId="{F47F72D9-DAE8-204B-B952-C1D4E46EF4C4}" type="sibTrans" cxnId="{AA0499A9-2444-3F4B-B21A-7B0B266328EA}">
      <dgm:prSet/>
      <dgm:spPr/>
      <dgm:t>
        <a:bodyPr/>
        <a:lstStyle/>
        <a:p>
          <a:endParaRPr lang="en-US" sz="1800"/>
        </a:p>
      </dgm:t>
    </dgm:pt>
    <dgm:pt modelId="{543C6A8A-699E-0E4C-98AE-EFE3263F7CDF}">
      <dgm:prSet phldrT="[Text]" custT="1"/>
      <dgm:spPr/>
      <dgm:t>
        <a:bodyPr/>
        <a:lstStyle/>
        <a:p>
          <a:r>
            <a:rPr lang="en-US" sz="1800" dirty="0" err="1" smtClean="0"/>
            <a:t>Risco</a:t>
          </a:r>
          <a:r>
            <a:rPr lang="en-US" sz="1800" dirty="0" smtClean="0"/>
            <a:t> </a:t>
          </a:r>
          <a:r>
            <a:rPr lang="en-US" sz="1800" dirty="0" err="1" smtClean="0"/>
            <a:t>minimizado</a:t>
          </a:r>
          <a:r>
            <a:rPr lang="en-US" sz="1800" dirty="0" smtClean="0"/>
            <a:t>;</a:t>
          </a:r>
          <a:endParaRPr lang="en-US" sz="1800" dirty="0"/>
        </a:p>
      </dgm:t>
    </dgm:pt>
    <dgm:pt modelId="{0A97C1B8-C9C4-B749-A96D-72992AFE1168}" type="parTrans" cxnId="{E214B7B2-F62B-3F4D-B18A-BC21385D12C4}">
      <dgm:prSet/>
      <dgm:spPr/>
      <dgm:t>
        <a:bodyPr/>
        <a:lstStyle/>
        <a:p>
          <a:endParaRPr lang="en-US" sz="1800"/>
        </a:p>
      </dgm:t>
    </dgm:pt>
    <dgm:pt modelId="{C8E13520-34DC-DC44-A570-4D50C959CD53}" type="sibTrans" cxnId="{E214B7B2-F62B-3F4D-B18A-BC21385D12C4}">
      <dgm:prSet/>
      <dgm:spPr/>
      <dgm:t>
        <a:bodyPr/>
        <a:lstStyle/>
        <a:p>
          <a:endParaRPr lang="en-US" sz="1800"/>
        </a:p>
      </dgm:t>
    </dgm:pt>
    <dgm:pt modelId="{E8C15312-259E-0341-B10E-9CC276774945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bg1"/>
              </a:solidFill>
            </a:rPr>
            <a:t>Conversão</a:t>
          </a:r>
          <a:r>
            <a:rPr lang="en-US" sz="1800" dirty="0" smtClean="0">
              <a:solidFill>
                <a:schemeClr val="bg1"/>
              </a:solidFill>
            </a:rPr>
            <a:t> Manual</a:t>
          </a:r>
          <a:endParaRPr lang="en-US" sz="1800" dirty="0">
            <a:solidFill>
              <a:schemeClr val="bg1"/>
            </a:solidFill>
          </a:endParaRPr>
        </a:p>
      </dgm:t>
    </dgm:pt>
    <dgm:pt modelId="{B9EF1417-1FF8-B245-ADBA-A0EC8379B50E}" type="parTrans" cxnId="{E0AFC081-DA64-C049-873C-F71688DAA445}">
      <dgm:prSet/>
      <dgm:spPr/>
      <dgm:t>
        <a:bodyPr/>
        <a:lstStyle/>
        <a:p>
          <a:endParaRPr lang="en-US" sz="1800"/>
        </a:p>
      </dgm:t>
    </dgm:pt>
    <dgm:pt modelId="{58FCA35D-DEAD-834B-B287-CF65566B4E04}" type="sibTrans" cxnId="{E0AFC081-DA64-C049-873C-F71688DAA445}">
      <dgm:prSet/>
      <dgm:spPr/>
      <dgm:t>
        <a:bodyPr/>
        <a:lstStyle/>
        <a:p>
          <a:endParaRPr lang="en-US" sz="1800"/>
        </a:p>
      </dgm:t>
    </dgm:pt>
    <dgm:pt modelId="{909BF378-E911-EC41-9254-B52F759620EB}">
      <dgm:prSet phldrT="[Text]" custT="1"/>
      <dgm:spPr/>
      <dgm:t>
        <a:bodyPr/>
        <a:lstStyle/>
        <a:p>
          <a:r>
            <a:rPr lang="en-US" sz="1800" dirty="0" err="1" smtClean="0"/>
            <a:t>Conversão</a:t>
          </a:r>
          <a:r>
            <a:rPr lang="en-US" sz="1800" dirty="0" smtClean="0"/>
            <a:t> 01 Forms </a:t>
          </a:r>
          <a:r>
            <a:rPr lang="en-US" sz="1800" dirty="0" err="1" smtClean="0"/>
            <a:t>em</a:t>
          </a:r>
          <a:r>
            <a:rPr lang="en-US" sz="1800" dirty="0" smtClean="0"/>
            <a:t> </a:t>
          </a:r>
          <a:r>
            <a:rPr lang="en-US" sz="1800" dirty="0" err="1" smtClean="0"/>
            <a:t>média</a:t>
          </a:r>
          <a:r>
            <a:rPr lang="en-US" sz="1800" dirty="0" smtClean="0"/>
            <a:t> </a:t>
          </a:r>
          <a:r>
            <a:rPr lang="en-US" sz="1800" dirty="0" err="1" smtClean="0"/>
            <a:t>cada</a:t>
          </a:r>
          <a:r>
            <a:rPr lang="en-US" sz="1800" dirty="0" smtClean="0"/>
            <a:t> 4 </a:t>
          </a:r>
          <a:r>
            <a:rPr lang="en-US" sz="1800" dirty="0" err="1" smtClean="0"/>
            <a:t>horas</a:t>
          </a:r>
          <a:r>
            <a:rPr lang="en-US" sz="1800" dirty="0" smtClean="0"/>
            <a:t>;</a:t>
          </a:r>
          <a:endParaRPr lang="en-US" sz="1800" dirty="0"/>
        </a:p>
      </dgm:t>
    </dgm:pt>
    <dgm:pt modelId="{716CB11C-D8B0-CB41-B6BC-98E15D60A434}" type="parTrans" cxnId="{27ED2CAD-80D8-E44B-A6BE-CBB060A47CDA}">
      <dgm:prSet/>
      <dgm:spPr/>
      <dgm:t>
        <a:bodyPr/>
        <a:lstStyle/>
        <a:p>
          <a:endParaRPr lang="en-US" sz="1800"/>
        </a:p>
      </dgm:t>
    </dgm:pt>
    <dgm:pt modelId="{75EB5E55-E9C8-D540-A912-39EF0519D240}" type="sibTrans" cxnId="{27ED2CAD-80D8-E44B-A6BE-CBB060A47CDA}">
      <dgm:prSet/>
      <dgm:spPr/>
      <dgm:t>
        <a:bodyPr/>
        <a:lstStyle/>
        <a:p>
          <a:endParaRPr lang="en-US" sz="1800"/>
        </a:p>
      </dgm:t>
    </dgm:pt>
    <dgm:pt modelId="{70CE7FBB-45A0-AD46-A2CF-DDC5A189CF91}">
      <dgm:prSet phldrT="[Text]" custT="1"/>
      <dgm:spPr/>
      <dgm:t>
        <a:bodyPr/>
        <a:lstStyle/>
        <a:p>
          <a:r>
            <a:rPr lang="en-US" sz="1800" dirty="0" err="1" smtClean="0"/>
            <a:t>Processo</a:t>
          </a:r>
          <a:r>
            <a:rPr lang="en-US" sz="1800" dirty="0" smtClean="0"/>
            <a:t> </a:t>
          </a:r>
          <a:r>
            <a:rPr lang="en-US" sz="1800" dirty="0" err="1" smtClean="0"/>
            <a:t>automático</a:t>
          </a:r>
          <a:r>
            <a:rPr lang="en-US" sz="1800" dirty="0" smtClean="0"/>
            <a:t>;</a:t>
          </a:r>
          <a:endParaRPr lang="en-US" sz="1800" dirty="0"/>
        </a:p>
      </dgm:t>
    </dgm:pt>
    <dgm:pt modelId="{AD797541-7F1A-7F45-8695-82E33DC3311D}" type="parTrans" cxnId="{D9B1ECD6-5E14-0B46-BCDD-96D2705F2C16}">
      <dgm:prSet/>
      <dgm:spPr/>
      <dgm:t>
        <a:bodyPr/>
        <a:lstStyle/>
        <a:p>
          <a:endParaRPr lang="en-US" sz="1800"/>
        </a:p>
      </dgm:t>
    </dgm:pt>
    <dgm:pt modelId="{493E534F-CE53-6842-AA9B-7411286BCF2E}" type="sibTrans" cxnId="{D9B1ECD6-5E14-0B46-BCDD-96D2705F2C16}">
      <dgm:prSet/>
      <dgm:spPr/>
      <dgm:t>
        <a:bodyPr/>
        <a:lstStyle/>
        <a:p>
          <a:endParaRPr lang="en-US" sz="1800"/>
        </a:p>
      </dgm:t>
    </dgm:pt>
    <dgm:pt modelId="{E57CEE04-807A-1543-AF98-CB8189EEF72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FORMS-UP®</a:t>
          </a:r>
          <a:endParaRPr lang="en-US" sz="1800" dirty="0">
            <a:solidFill>
              <a:schemeClr val="bg1"/>
            </a:solidFill>
          </a:endParaRPr>
        </a:p>
      </dgm:t>
    </dgm:pt>
    <dgm:pt modelId="{479B1B2F-4F71-7747-AB13-88B25A2E9935}" type="sibTrans" cxnId="{20296194-21D4-6240-8D59-72A91FE7051E}">
      <dgm:prSet/>
      <dgm:spPr/>
      <dgm:t>
        <a:bodyPr/>
        <a:lstStyle/>
        <a:p>
          <a:endParaRPr lang="en-US" sz="1800"/>
        </a:p>
      </dgm:t>
    </dgm:pt>
    <dgm:pt modelId="{86ADFAC9-92D6-844C-A38D-87BB999A6480}" type="parTrans" cxnId="{20296194-21D4-6240-8D59-72A91FE7051E}">
      <dgm:prSet/>
      <dgm:spPr/>
      <dgm:t>
        <a:bodyPr/>
        <a:lstStyle/>
        <a:p>
          <a:endParaRPr lang="en-US" sz="1800"/>
        </a:p>
      </dgm:t>
    </dgm:pt>
    <dgm:pt modelId="{3E7A984E-7E7D-E74A-98C2-433C620E155D}">
      <dgm:prSet phldrT="[Text]" custT="1"/>
      <dgm:spPr/>
      <dgm:t>
        <a:bodyPr/>
        <a:lstStyle/>
        <a:p>
          <a:r>
            <a:rPr lang="en-US" sz="1800" dirty="0" err="1" smtClean="0"/>
            <a:t>Necessário</a:t>
          </a:r>
          <a:r>
            <a:rPr lang="en-US" sz="1800" dirty="0" smtClean="0"/>
            <a:t> 6 </a:t>
          </a:r>
          <a:r>
            <a:rPr lang="en-US" sz="1800" dirty="0" err="1" smtClean="0"/>
            <a:t>analistas</a:t>
          </a:r>
          <a:r>
            <a:rPr lang="en-US" sz="1800" dirty="0" smtClean="0"/>
            <a:t>;</a:t>
          </a:r>
          <a:endParaRPr lang="en-US" sz="1800" dirty="0"/>
        </a:p>
      </dgm:t>
    </dgm:pt>
    <dgm:pt modelId="{0CFD8155-31F6-6A4E-B2C7-3FE15215A8B2}" type="parTrans" cxnId="{7083AA4C-ADB3-9149-8DE1-5AE0459BCC7C}">
      <dgm:prSet/>
      <dgm:spPr/>
      <dgm:t>
        <a:bodyPr/>
        <a:lstStyle/>
        <a:p>
          <a:endParaRPr lang="en-US" sz="1800"/>
        </a:p>
      </dgm:t>
    </dgm:pt>
    <dgm:pt modelId="{00CF555B-B7F7-A94F-861F-72B510B8BCAA}" type="sibTrans" cxnId="{7083AA4C-ADB3-9149-8DE1-5AE0459BCC7C}">
      <dgm:prSet/>
      <dgm:spPr/>
      <dgm:t>
        <a:bodyPr/>
        <a:lstStyle/>
        <a:p>
          <a:endParaRPr lang="en-US" sz="1800"/>
        </a:p>
      </dgm:t>
    </dgm:pt>
    <dgm:pt modelId="{ED808C76-331F-5244-9DB2-4A8D219CF801}">
      <dgm:prSet phldrT="[Text]" custT="1"/>
      <dgm:spPr/>
      <dgm:t>
        <a:bodyPr/>
        <a:lstStyle/>
        <a:p>
          <a:r>
            <a:rPr lang="en-US" sz="1800" dirty="0" err="1" smtClean="0"/>
            <a:t>Prazo</a:t>
          </a:r>
          <a:r>
            <a:rPr lang="en-US" sz="1800" dirty="0" smtClean="0"/>
            <a:t> 15 </a:t>
          </a:r>
          <a:r>
            <a:rPr lang="en-US" sz="1800" dirty="0" err="1" smtClean="0"/>
            <a:t>meses</a:t>
          </a:r>
          <a:r>
            <a:rPr lang="en-US" sz="1800" dirty="0" smtClean="0"/>
            <a:t>;</a:t>
          </a:r>
          <a:endParaRPr lang="en-US" sz="1800" dirty="0"/>
        </a:p>
      </dgm:t>
    </dgm:pt>
    <dgm:pt modelId="{EE0C95A6-8567-FB43-B83D-007CC3D14A3D}" type="parTrans" cxnId="{6A3C5B5A-7570-8645-A47C-40F05D5E70F4}">
      <dgm:prSet/>
      <dgm:spPr/>
      <dgm:t>
        <a:bodyPr/>
        <a:lstStyle/>
        <a:p>
          <a:endParaRPr lang="en-US"/>
        </a:p>
      </dgm:t>
    </dgm:pt>
    <dgm:pt modelId="{5984D6BE-3B9F-3843-8920-FF8663EC6ECD}" type="sibTrans" cxnId="{6A3C5B5A-7570-8645-A47C-40F05D5E70F4}">
      <dgm:prSet/>
      <dgm:spPr/>
      <dgm:t>
        <a:bodyPr/>
        <a:lstStyle/>
        <a:p>
          <a:endParaRPr lang="en-US"/>
        </a:p>
      </dgm:t>
    </dgm:pt>
    <dgm:pt modelId="{FBD37DA3-762A-324C-B5C6-62AFFDF3CB84}">
      <dgm:prSet phldrT="[Text]" custT="1"/>
      <dgm:spPr/>
      <dgm:t>
        <a:bodyPr/>
        <a:lstStyle/>
        <a:p>
          <a:r>
            <a:rPr lang="en-US" sz="2400" dirty="0" err="1" smtClean="0"/>
            <a:t>Custo</a:t>
          </a:r>
          <a:r>
            <a:rPr lang="en-US" sz="2400" dirty="0" smtClean="0"/>
            <a:t> 30% </a:t>
          </a:r>
          <a:r>
            <a:rPr lang="en-US" sz="2400" dirty="0" err="1" smtClean="0"/>
            <a:t>menor</a:t>
          </a:r>
          <a:r>
            <a:rPr lang="en-US" sz="2400" dirty="0" smtClean="0"/>
            <a:t>; </a:t>
          </a:r>
          <a:endParaRPr lang="en-US" sz="2400" dirty="0"/>
        </a:p>
      </dgm:t>
    </dgm:pt>
    <dgm:pt modelId="{DC90EFA7-3FF1-FF4F-AA67-4D492682D338}" type="parTrans" cxnId="{A8AFE0D5-14A9-B546-AA93-622BD81BC1B6}">
      <dgm:prSet/>
      <dgm:spPr/>
      <dgm:t>
        <a:bodyPr/>
        <a:lstStyle/>
        <a:p>
          <a:endParaRPr lang="en-US"/>
        </a:p>
      </dgm:t>
    </dgm:pt>
    <dgm:pt modelId="{932E0C90-D05A-6945-94DA-57E50C868D50}" type="sibTrans" cxnId="{A8AFE0D5-14A9-B546-AA93-622BD81BC1B6}">
      <dgm:prSet/>
      <dgm:spPr/>
      <dgm:t>
        <a:bodyPr/>
        <a:lstStyle/>
        <a:p>
          <a:endParaRPr lang="en-US"/>
        </a:p>
      </dgm:t>
    </dgm:pt>
    <dgm:pt modelId="{271AA93F-D341-FD4A-A4C6-8373B367E882}" type="pres">
      <dgm:prSet presAssocID="{7BEA9ED0-857A-A947-870F-EDC8F65770C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21515A-81A7-1A4D-B07F-F154718DD186}" type="pres">
      <dgm:prSet presAssocID="{E8C15312-259E-0341-B10E-9CC276774945}" presName="composite" presStyleCnt="0"/>
      <dgm:spPr/>
    </dgm:pt>
    <dgm:pt modelId="{00C5B60E-EA24-244F-AF2D-A489FAADE5DC}" type="pres">
      <dgm:prSet presAssocID="{E8C15312-259E-0341-B10E-9CC276774945}" presName="LShape" presStyleLbl="alignNode1" presStyleIdx="0" presStyleCnt="3" custLinFactNeighborX="-9216" custLinFactNeighborY="-29303"/>
      <dgm:spPr/>
    </dgm:pt>
    <dgm:pt modelId="{AA7C8229-C3D3-9A49-8CBF-C7598CA39EAA}" type="pres">
      <dgm:prSet presAssocID="{E8C15312-259E-0341-B10E-9CC276774945}" presName="ParentText" presStyleLbl="revTx" presStyleIdx="0" presStyleCnt="2" custScaleY="100100" custLinFactNeighborX="-8946" custLinFactNeighborY="-35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5A50B-9057-374D-A147-CEACE6FB2229}" type="pres">
      <dgm:prSet presAssocID="{E8C15312-259E-0341-B10E-9CC276774945}" presName="Triangle" presStyleLbl="alignNode1" presStyleIdx="1" presStyleCnt="3" custScaleX="86185" custScaleY="69145" custLinFactX="300000" custLinFactY="158440" custLinFactNeighborX="357883" custLinFactNeighborY="2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9DFEC0A3-D62D-1043-9A9F-83F6DEDBCCCD}" type="pres">
      <dgm:prSet presAssocID="{58FCA35D-DEAD-834B-B287-CF65566B4E04}" presName="sibTrans" presStyleCnt="0"/>
      <dgm:spPr/>
    </dgm:pt>
    <dgm:pt modelId="{613C5A4B-CA3C-974E-9952-7BF1381372B4}" type="pres">
      <dgm:prSet presAssocID="{58FCA35D-DEAD-834B-B287-CF65566B4E04}" presName="space" presStyleCnt="0"/>
      <dgm:spPr/>
    </dgm:pt>
    <dgm:pt modelId="{6BEDE854-96B4-3E48-80D3-573B7ABFA8D2}" type="pres">
      <dgm:prSet presAssocID="{E57CEE04-807A-1543-AF98-CB8189EEF726}" presName="composite" presStyleCnt="0"/>
      <dgm:spPr/>
    </dgm:pt>
    <dgm:pt modelId="{7C242A76-7182-DB43-BBDD-A5B37B7FD0B2}" type="pres">
      <dgm:prSet presAssocID="{E57CEE04-807A-1543-AF98-CB8189EEF726}" presName="LShape" presStyleLbl="alignNode1" presStyleIdx="2" presStyleCnt="3" custScaleX="102523" custScaleY="100065" custLinFactNeighborY="10982"/>
      <dgm:spPr/>
    </dgm:pt>
    <dgm:pt modelId="{50EBC070-50CD-4B42-B53D-35C71FB9D8EE}" type="pres">
      <dgm:prSet presAssocID="{E57CEE04-807A-1543-AF98-CB8189EEF726}" presName="ParentText" presStyleLbl="revTx" presStyleIdx="1" presStyleCnt="2" custLinFactNeighborY="-5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B1ECD6-5E14-0B46-BCDD-96D2705F2C16}" srcId="{E57CEE04-807A-1543-AF98-CB8189EEF726}" destId="{70CE7FBB-45A0-AD46-A2CF-DDC5A189CF91}" srcOrd="0" destOrd="0" parTransId="{AD797541-7F1A-7F45-8695-82E33DC3311D}" sibTransId="{493E534F-CE53-6842-AA9B-7411286BCF2E}"/>
    <dgm:cxn modelId="{37E70C3D-86F6-C54B-A22E-5E8B3C842239}" type="presOf" srcId="{3E7A984E-7E7D-E74A-98C2-433C620E155D}" destId="{AA7C8229-C3D3-9A49-8CBF-C7598CA39EAA}" srcOrd="0" destOrd="3" presId="urn:microsoft.com/office/officeart/2009/3/layout/StepUpProcess"/>
    <dgm:cxn modelId="{4D1E9F58-65A4-724F-A19C-73160891201A}" type="presOf" srcId="{70CE7FBB-45A0-AD46-A2CF-DDC5A189CF91}" destId="{50EBC070-50CD-4B42-B53D-35C71FB9D8EE}" srcOrd="0" destOrd="1" presId="urn:microsoft.com/office/officeart/2009/3/layout/StepUpProcess"/>
    <dgm:cxn modelId="{8CB904B3-B0D0-C749-82AB-6659726DE249}" type="presOf" srcId="{E8C15312-259E-0341-B10E-9CC276774945}" destId="{AA7C8229-C3D3-9A49-8CBF-C7598CA39EAA}" srcOrd="0" destOrd="0" presId="urn:microsoft.com/office/officeart/2009/3/layout/StepUpProcess"/>
    <dgm:cxn modelId="{7083AA4C-ADB3-9149-8DE1-5AE0459BCC7C}" srcId="{E8C15312-259E-0341-B10E-9CC276774945}" destId="{3E7A984E-7E7D-E74A-98C2-433C620E155D}" srcOrd="2" destOrd="0" parTransId="{0CFD8155-31F6-6A4E-B2C7-3FE15215A8B2}" sibTransId="{00CF555B-B7F7-A94F-861F-72B510B8BCAA}"/>
    <dgm:cxn modelId="{80A7AAE8-2F11-5B42-A65F-3DD627514072}" type="presOf" srcId="{ED808C76-331F-5244-9DB2-4A8D219CF801}" destId="{AA7C8229-C3D3-9A49-8CBF-C7598CA39EAA}" srcOrd="0" destOrd="2" presId="urn:microsoft.com/office/officeart/2009/3/layout/StepUpProcess"/>
    <dgm:cxn modelId="{69220F63-9460-704C-B167-369B6A0AED13}" type="presOf" srcId="{916FE43D-B031-D34D-949F-D95E016EF8D9}" destId="{50EBC070-50CD-4B42-B53D-35C71FB9D8EE}" srcOrd="0" destOrd="4" presId="urn:microsoft.com/office/officeart/2009/3/layout/StepUpProcess"/>
    <dgm:cxn modelId="{5EC70090-4FB6-7844-B632-CA1854C2940F}" type="presOf" srcId="{FBD37DA3-762A-324C-B5C6-62AFFDF3CB84}" destId="{50EBC070-50CD-4B42-B53D-35C71FB9D8EE}" srcOrd="0" destOrd="3" presId="urn:microsoft.com/office/officeart/2009/3/layout/StepUpProcess"/>
    <dgm:cxn modelId="{F1678D08-A130-D44C-8D9F-5A5B67938EFE}" type="presOf" srcId="{7BEA9ED0-857A-A947-870F-EDC8F65770C1}" destId="{271AA93F-D341-FD4A-A4C6-8373B367E882}" srcOrd="0" destOrd="0" presId="urn:microsoft.com/office/officeart/2009/3/layout/StepUpProcess"/>
    <dgm:cxn modelId="{0A6C8CCC-AF08-B84D-9923-3437D55A3EFC}" type="presOf" srcId="{543C6A8A-699E-0E4C-98AE-EFE3263F7CDF}" destId="{50EBC070-50CD-4B42-B53D-35C71FB9D8EE}" srcOrd="0" destOrd="2" presId="urn:microsoft.com/office/officeart/2009/3/layout/StepUpProcess"/>
    <dgm:cxn modelId="{6A30B17E-A455-E445-814F-6AA5B478209D}" type="presOf" srcId="{909BF378-E911-EC41-9254-B52F759620EB}" destId="{AA7C8229-C3D3-9A49-8CBF-C7598CA39EAA}" srcOrd="0" destOrd="1" presId="urn:microsoft.com/office/officeart/2009/3/layout/StepUpProcess"/>
    <dgm:cxn modelId="{E214B7B2-F62B-3F4D-B18A-BC21385D12C4}" srcId="{E57CEE04-807A-1543-AF98-CB8189EEF726}" destId="{543C6A8A-699E-0E4C-98AE-EFE3263F7CDF}" srcOrd="1" destOrd="0" parTransId="{0A97C1B8-C9C4-B749-A96D-72992AFE1168}" sibTransId="{C8E13520-34DC-DC44-A570-4D50C959CD53}"/>
    <dgm:cxn modelId="{AA0499A9-2444-3F4B-B21A-7B0B266328EA}" srcId="{E57CEE04-807A-1543-AF98-CB8189EEF726}" destId="{916FE43D-B031-D34D-949F-D95E016EF8D9}" srcOrd="3" destOrd="0" parTransId="{40982BB6-1BDD-2F44-8DFC-62D4774A2026}" sibTransId="{F47F72D9-DAE8-204B-B952-C1D4E46EF4C4}"/>
    <dgm:cxn modelId="{A8AFE0D5-14A9-B546-AA93-622BD81BC1B6}" srcId="{E57CEE04-807A-1543-AF98-CB8189EEF726}" destId="{FBD37DA3-762A-324C-B5C6-62AFFDF3CB84}" srcOrd="2" destOrd="0" parTransId="{DC90EFA7-3FF1-FF4F-AA67-4D492682D338}" sibTransId="{932E0C90-D05A-6945-94DA-57E50C868D50}"/>
    <dgm:cxn modelId="{E0AFC081-DA64-C049-873C-F71688DAA445}" srcId="{7BEA9ED0-857A-A947-870F-EDC8F65770C1}" destId="{E8C15312-259E-0341-B10E-9CC276774945}" srcOrd="0" destOrd="0" parTransId="{B9EF1417-1FF8-B245-ADBA-A0EC8379B50E}" sibTransId="{58FCA35D-DEAD-834B-B287-CF65566B4E04}"/>
    <dgm:cxn modelId="{6A3C5B5A-7570-8645-A47C-40F05D5E70F4}" srcId="{E8C15312-259E-0341-B10E-9CC276774945}" destId="{ED808C76-331F-5244-9DB2-4A8D219CF801}" srcOrd="1" destOrd="0" parTransId="{EE0C95A6-8567-FB43-B83D-007CC3D14A3D}" sibTransId="{5984D6BE-3B9F-3843-8920-FF8663EC6ECD}"/>
    <dgm:cxn modelId="{27ED2CAD-80D8-E44B-A6BE-CBB060A47CDA}" srcId="{E8C15312-259E-0341-B10E-9CC276774945}" destId="{909BF378-E911-EC41-9254-B52F759620EB}" srcOrd="0" destOrd="0" parTransId="{716CB11C-D8B0-CB41-B6BC-98E15D60A434}" sibTransId="{75EB5E55-E9C8-D540-A912-39EF0519D240}"/>
    <dgm:cxn modelId="{20296194-21D4-6240-8D59-72A91FE7051E}" srcId="{7BEA9ED0-857A-A947-870F-EDC8F65770C1}" destId="{E57CEE04-807A-1543-AF98-CB8189EEF726}" srcOrd="1" destOrd="0" parTransId="{86ADFAC9-92D6-844C-A38D-87BB999A6480}" sibTransId="{479B1B2F-4F71-7747-AB13-88B25A2E9935}"/>
    <dgm:cxn modelId="{8F813B0B-91B6-3C4A-82EC-634E3E9CD612}" type="presOf" srcId="{E57CEE04-807A-1543-AF98-CB8189EEF726}" destId="{50EBC070-50CD-4B42-B53D-35C71FB9D8EE}" srcOrd="0" destOrd="0" presId="urn:microsoft.com/office/officeart/2009/3/layout/StepUpProcess"/>
    <dgm:cxn modelId="{25A5860A-7257-D744-9172-06BA496C2A0E}" type="presParOf" srcId="{271AA93F-D341-FD4A-A4C6-8373B367E882}" destId="{0F21515A-81A7-1A4D-B07F-F154718DD186}" srcOrd="0" destOrd="0" presId="urn:microsoft.com/office/officeart/2009/3/layout/StepUpProcess"/>
    <dgm:cxn modelId="{90DAA290-CBA3-EC41-8E77-62BC89817F01}" type="presParOf" srcId="{0F21515A-81A7-1A4D-B07F-F154718DD186}" destId="{00C5B60E-EA24-244F-AF2D-A489FAADE5DC}" srcOrd="0" destOrd="0" presId="urn:microsoft.com/office/officeart/2009/3/layout/StepUpProcess"/>
    <dgm:cxn modelId="{5F20A3B3-6731-8B44-B7A9-394DAB1FC0B3}" type="presParOf" srcId="{0F21515A-81A7-1A4D-B07F-F154718DD186}" destId="{AA7C8229-C3D3-9A49-8CBF-C7598CA39EAA}" srcOrd="1" destOrd="0" presId="urn:microsoft.com/office/officeart/2009/3/layout/StepUpProcess"/>
    <dgm:cxn modelId="{78DB6D08-5E30-B846-9C3F-8874E2C9AA10}" type="presParOf" srcId="{0F21515A-81A7-1A4D-B07F-F154718DD186}" destId="{33E5A50B-9057-374D-A147-CEACE6FB2229}" srcOrd="2" destOrd="0" presId="urn:microsoft.com/office/officeart/2009/3/layout/StepUpProcess"/>
    <dgm:cxn modelId="{8F0FB260-48FF-ED47-99D9-02F12BD72F18}" type="presParOf" srcId="{271AA93F-D341-FD4A-A4C6-8373B367E882}" destId="{9DFEC0A3-D62D-1043-9A9F-83F6DEDBCCCD}" srcOrd="1" destOrd="0" presId="urn:microsoft.com/office/officeart/2009/3/layout/StepUpProcess"/>
    <dgm:cxn modelId="{B37C10FD-3026-B648-ACDB-F071EC7A7052}" type="presParOf" srcId="{9DFEC0A3-D62D-1043-9A9F-83F6DEDBCCCD}" destId="{613C5A4B-CA3C-974E-9952-7BF1381372B4}" srcOrd="0" destOrd="0" presId="urn:microsoft.com/office/officeart/2009/3/layout/StepUpProcess"/>
    <dgm:cxn modelId="{DF8351E1-8E0B-2E47-9A35-E7E10AB2100A}" type="presParOf" srcId="{271AA93F-D341-FD4A-A4C6-8373B367E882}" destId="{6BEDE854-96B4-3E48-80D3-573B7ABFA8D2}" srcOrd="2" destOrd="0" presId="urn:microsoft.com/office/officeart/2009/3/layout/StepUpProcess"/>
    <dgm:cxn modelId="{122AD7D0-FEF5-814D-8C6C-E1F44F4456DF}" type="presParOf" srcId="{6BEDE854-96B4-3E48-80D3-573B7ABFA8D2}" destId="{7C242A76-7182-DB43-BBDD-A5B37B7FD0B2}" srcOrd="0" destOrd="0" presId="urn:microsoft.com/office/officeart/2009/3/layout/StepUpProcess"/>
    <dgm:cxn modelId="{70CC20F8-71D6-1E44-8051-B096FAAB5882}" type="presParOf" srcId="{6BEDE854-96B4-3E48-80D3-573B7ABFA8D2}" destId="{50EBC070-50CD-4B42-B53D-35C71FB9D8E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AEFB6-3A23-44F2-BDD2-B1B1CF5044C4}">
      <dsp:nvSpPr>
        <dsp:cNvPr id="0" name=""/>
        <dsp:cNvSpPr/>
      </dsp:nvSpPr>
      <dsp:spPr>
        <a:xfrm>
          <a:off x="1228925" y="239715"/>
          <a:ext cx="1618849" cy="63141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Oracle Forms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259748" y="270538"/>
        <a:ext cx="1557203" cy="569764"/>
      </dsp:txXfrm>
    </dsp:sp>
    <dsp:sp modelId="{FE666354-4163-4C34-9CB9-4D22A85D67D8}">
      <dsp:nvSpPr>
        <dsp:cNvPr id="0" name=""/>
        <dsp:cNvSpPr/>
      </dsp:nvSpPr>
      <dsp:spPr>
        <a:xfrm>
          <a:off x="1208743" y="803479"/>
          <a:ext cx="1684391" cy="1684391"/>
        </a:xfrm>
        <a:custGeom>
          <a:avLst/>
          <a:gdLst/>
          <a:ahLst/>
          <a:cxnLst/>
          <a:rect l="0" t="0" r="0" b="0"/>
          <a:pathLst>
            <a:path>
              <a:moveTo>
                <a:pt x="1272984" y="118514"/>
              </a:moveTo>
              <a:arcTo wR="842195" hR="842195" stAng="18045856" swAng="1420591"/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EA014-AE7D-4FC5-B2E9-2656F82BF83C}">
      <dsp:nvSpPr>
        <dsp:cNvPr id="0" name=""/>
        <dsp:cNvSpPr/>
      </dsp:nvSpPr>
      <dsp:spPr>
        <a:xfrm>
          <a:off x="2200164" y="1251380"/>
          <a:ext cx="1876533" cy="63141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Web service</a:t>
          </a:r>
          <a:endParaRPr lang="en-US" sz="2000" kern="1200" dirty="0"/>
        </a:p>
      </dsp:txBody>
      <dsp:txXfrm>
        <a:off x="2230987" y="1282203"/>
        <a:ext cx="1814887" cy="569764"/>
      </dsp:txXfrm>
    </dsp:sp>
    <dsp:sp modelId="{2810968B-1589-48CE-87BF-2CBF2FD99307}">
      <dsp:nvSpPr>
        <dsp:cNvPr id="0" name=""/>
        <dsp:cNvSpPr/>
      </dsp:nvSpPr>
      <dsp:spPr>
        <a:xfrm>
          <a:off x="1176408" y="996230"/>
          <a:ext cx="1785101" cy="1785101"/>
        </a:xfrm>
        <a:custGeom>
          <a:avLst/>
          <a:gdLst/>
          <a:ahLst/>
          <a:cxnLst/>
          <a:rect l="0" t="0" r="0" b="0"/>
          <a:pathLst>
            <a:path>
              <a:moveTo>
                <a:pt x="1716958" y="1234601"/>
              </a:moveTo>
              <a:arcTo wR="892550" hR="892550" stAng="22952029" swAng="8049803"/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4DF33-118D-4A01-BE61-386033392540}">
      <dsp:nvSpPr>
        <dsp:cNvPr id="0" name=""/>
        <dsp:cNvSpPr/>
      </dsp:nvSpPr>
      <dsp:spPr>
        <a:xfrm>
          <a:off x="47248" y="1263359"/>
          <a:ext cx="1876533" cy="63141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External event</a:t>
          </a:r>
          <a:endParaRPr lang="en-US" sz="2000" kern="1200" dirty="0"/>
        </a:p>
      </dsp:txBody>
      <dsp:txXfrm>
        <a:off x="78071" y="1294182"/>
        <a:ext cx="1814887" cy="569764"/>
      </dsp:txXfrm>
    </dsp:sp>
    <dsp:sp modelId="{87638DA1-6A24-4B34-9C66-89520C011667}">
      <dsp:nvSpPr>
        <dsp:cNvPr id="0" name=""/>
        <dsp:cNvSpPr/>
      </dsp:nvSpPr>
      <dsp:spPr>
        <a:xfrm>
          <a:off x="1223104" y="794195"/>
          <a:ext cx="1684391" cy="1684391"/>
        </a:xfrm>
        <a:custGeom>
          <a:avLst/>
          <a:gdLst/>
          <a:ahLst/>
          <a:cxnLst/>
          <a:rect l="0" t="0" r="0" b="0"/>
          <a:pathLst>
            <a:path>
              <a:moveTo>
                <a:pt x="143544" y="371897"/>
              </a:moveTo>
              <a:arcTo wR="842195" hR="842195" stAng="12836794" swAng="1423059"/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5B60E-EA24-244F-AF2D-A489FAADE5DC}">
      <dsp:nvSpPr>
        <dsp:cNvPr id="0" name=""/>
        <dsp:cNvSpPr/>
      </dsp:nvSpPr>
      <dsp:spPr>
        <a:xfrm rot="5400000">
          <a:off x="1275020" y="-397711"/>
          <a:ext cx="2068542" cy="344200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C8229-C3D3-9A49-8CBF-C7598CA39EAA}">
      <dsp:nvSpPr>
        <dsp:cNvPr id="0" name=""/>
        <dsp:cNvSpPr/>
      </dsp:nvSpPr>
      <dsp:spPr>
        <a:xfrm>
          <a:off x="968951" y="264020"/>
          <a:ext cx="3107464" cy="2726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bg1"/>
              </a:solidFill>
            </a:rPr>
            <a:t>Conversão</a:t>
          </a:r>
          <a:r>
            <a:rPr lang="en-US" sz="1800" kern="1200" dirty="0" smtClean="0">
              <a:solidFill>
                <a:schemeClr val="bg1"/>
              </a:solidFill>
            </a:rPr>
            <a:t> Manual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Conversão</a:t>
          </a:r>
          <a:r>
            <a:rPr lang="en-US" sz="1800" kern="1200" dirty="0" smtClean="0"/>
            <a:t> 01 Forms </a:t>
          </a:r>
          <a:r>
            <a:rPr lang="en-US" sz="1800" kern="1200" dirty="0" err="1" smtClean="0"/>
            <a:t>em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média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cada</a:t>
          </a:r>
          <a:r>
            <a:rPr lang="en-US" sz="1800" kern="1200" dirty="0" smtClean="0"/>
            <a:t> 4 </a:t>
          </a:r>
          <a:r>
            <a:rPr lang="en-US" sz="1800" kern="1200" dirty="0" err="1" smtClean="0"/>
            <a:t>horas</a:t>
          </a:r>
          <a:r>
            <a:rPr lang="en-US" sz="1800" kern="1200" dirty="0" smtClean="0"/>
            <a:t>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Prazo</a:t>
          </a:r>
          <a:r>
            <a:rPr lang="en-US" sz="1800" kern="1200" dirty="0" smtClean="0"/>
            <a:t> 15 </a:t>
          </a:r>
          <a:r>
            <a:rPr lang="en-US" sz="1800" kern="1200" dirty="0" err="1" smtClean="0"/>
            <a:t>meses</a:t>
          </a:r>
          <a:r>
            <a:rPr lang="en-US" sz="1800" kern="1200" dirty="0" smtClean="0"/>
            <a:t>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Necessário</a:t>
          </a:r>
          <a:r>
            <a:rPr lang="en-US" sz="1800" kern="1200" dirty="0" smtClean="0"/>
            <a:t> 6 </a:t>
          </a:r>
          <a:r>
            <a:rPr lang="en-US" sz="1800" kern="1200" dirty="0" err="1" smtClean="0"/>
            <a:t>analistas</a:t>
          </a:r>
          <a:r>
            <a:rPr lang="en-US" sz="1800" kern="1200" dirty="0" smtClean="0"/>
            <a:t>;</a:t>
          </a:r>
          <a:endParaRPr lang="en-US" sz="1800" kern="1200" dirty="0"/>
        </a:p>
      </dsp:txBody>
      <dsp:txXfrm>
        <a:off x="968951" y="264020"/>
        <a:ext cx="3107464" cy="2726598"/>
      </dsp:txXfrm>
    </dsp:sp>
    <dsp:sp modelId="{33E5A50B-9057-374D-A147-CEACE6FB2229}">
      <dsp:nvSpPr>
        <dsp:cNvPr id="0" name=""/>
        <dsp:cNvSpPr/>
      </dsp:nvSpPr>
      <dsp:spPr>
        <a:xfrm>
          <a:off x="7665855" y="2147066"/>
          <a:ext cx="505314" cy="405406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42A76-7182-DB43-BBDD-A5B37B7FD0B2}">
      <dsp:nvSpPr>
        <dsp:cNvPr id="0" name=""/>
        <dsp:cNvSpPr/>
      </dsp:nvSpPr>
      <dsp:spPr>
        <a:xfrm rot="5400000">
          <a:off x="5439128" y="-458705"/>
          <a:ext cx="2069886" cy="352885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BC070-50CD-4B42-B53D-35C71FB9D8EE}">
      <dsp:nvSpPr>
        <dsp:cNvPr id="0" name=""/>
        <dsp:cNvSpPr/>
      </dsp:nvSpPr>
      <dsp:spPr>
        <a:xfrm>
          <a:off x="5094509" y="248084"/>
          <a:ext cx="3107464" cy="272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FORMS-UP®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Processo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automático</a:t>
          </a:r>
          <a:r>
            <a:rPr lang="en-US" sz="1800" kern="1200" dirty="0" smtClean="0"/>
            <a:t>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Risco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minimizado</a:t>
          </a:r>
          <a:r>
            <a:rPr lang="en-US" sz="1800" kern="1200" dirty="0" smtClean="0"/>
            <a:t>;</a:t>
          </a:r>
          <a:endParaRPr lang="en-US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Custo</a:t>
          </a:r>
          <a:r>
            <a:rPr lang="en-US" sz="2400" kern="1200" dirty="0" smtClean="0"/>
            <a:t> 30% </a:t>
          </a:r>
          <a:r>
            <a:rPr lang="en-US" sz="2400" kern="1200" dirty="0" err="1" smtClean="0"/>
            <a:t>menor</a:t>
          </a:r>
          <a:r>
            <a:rPr lang="en-US" sz="2400" kern="1200" dirty="0" smtClean="0"/>
            <a:t>;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Prazo</a:t>
          </a:r>
          <a:r>
            <a:rPr lang="en-US" sz="2400" kern="1200" dirty="0" smtClean="0"/>
            <a:t> 40 </a:t>
          </a:r>
          <a:r>
            <a:rPr lang="en-US" sz="2400" kern="1200" dirty="0" err="1" smtClean="0"/>
            <a:t>dias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úteis</a:t>
          </a:r>
          <a:r>
            <a:rPr lang="en-US" sz="2400" kern="1200" dirty="0" smtClean="0"/>
            <a:t>;</a:t>
          </a:r>
          <a:endParaRPr lang="en-US" sz="2400" kern="1200" dirty="0"/>
        </a:p>
      </dsp:txBody>
      <dsp:txXfrm>
        <a:off x="5094509" y="248084"/>
        <a:ext cx="3107464" cy="272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62273BA-C664-B24D-B46B-8AC8AD72E5B6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CE5B015-F255-4148-B988-7882D648BCC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41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D20652-73A5-C54B-B250-93BA4F12EC76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2C887C7-BF67-D94B-81B3-EDBF23E465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5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87C7-BF67-D94B-81B3-EDBF23E465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037E2E-0DA8-4152-8E27-CA68B4EE00B5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3355B9-A27E-4E37-B6B4-F2EC625B56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CE037E2E-0DA8-4152-8E27-CA68B4EE00B5}" type="datetimeFigureOut">
              <a:rPr lang="pt-BR" smtClean="0"/>
              <a:pPr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33355B9-A27E-4E37-B6B4-F2EC625B564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9169400" cy="35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lavio.rangel@fusionsolutions.com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flavio.rangel@farsis.com.b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69400" cy="355600"/>
          </a:xfrm>
          <a:prstGeom prst="rect">
            <a:avLst/>
          </a:prstGeom>
        </p:spPr>
      </p:pic>
      <p:pic>
        <p:nvPicPr>
          <p:cNvPr id="7" name="Picture 6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676400"/>
            <a:ext cx="8458200" cy="238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26" y="4232709"/>
            <a:ext cx="2776347" cy="146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323" y="869650"/>
            <a:ext cx="849882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entury Gothic"/>
                <a:cs typeface="Century Gothic"/>
              </a:rPr>
              <a:t>New </a:t>
            </a:r>
            <a:r>
              <a:rPr lang="pt-BR" sz="2400" b="1" dirty="0" err="1" smtClean="0">
                <a:latin typeface="Century Gothic"/>
                <a:cs typeface="Century Gothic"/>
              </a:rPr>
              <a:t>Features</a:t>
            </a:r>
            <a:endParaRPr lang="pt-BR" sz="2400" b="1" dirty="0" smtClean="0">
              <a:latin typeface="Century Gothic"/>
              <a:cs typeface="Century Gothic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latin typeface="Century Gothic"/>
                <a:cs typeface="Century Gothic"/>
              </a:rPr>
              <a:t>Integração</a:t>
            </a:r>
            <a:r>
              <a:rPr lang="en-US" sz="2000" dirty="0" smtClean="0">
                <a:latin typeface="Century Gothic"/>
                <a:cs typeface="Century Gothic"/>
              </a:rPr>
              <a:t> com o Oracle BI-Publisher;</a:t>
            </a:r>
            <a:endParaRPr lang="en-US" sz="2000" dirty="0"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latin typeface="Century Gothic"/>
                <a:cs typeface="Century Gothic"/>
              </a:rPr>
              <a:t>Eventos</a:t>
            </a:r>
            <a:r>
              <a:rPr lang="en-US" sz="2000" dirty="0" smtClean="0">
                <a:latin typeface="Century Gothic"/>
                <a:cs typeface="Century Gothic"/>
              </a:rPr>
              <a:t> de </a:t>
            </a:r>
            <a:r>
              <a:rPr lang="en-US" sz="2000" dirty="0" err="1" smtClean="0">
                <a:latin typeface="Century Gothic"/>
                <a:cs typeface="Century Gothic"/>
              </a:rPr>
              <a:t>sistema</a:t>
            </a:r>
            <a:endParaRPr lang="en-US" sz="2000" dirty="0">
              <a:latin typeface="Century Gothic"/>
              <a:cs typeface="Century Gothic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Client-Idle (SYSTEM_CLIENT_IDLE)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DB-Idle (SYSTEM_DB_IDLE)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Single-Sign-Off (SYSTEM_SINGLE_SIGN_OFF)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EM Notification (SYSTEM_NOTIFICATION)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Media Completion (SYSTEM_MEDIA_COMPLETION)</a:t>
            </a:r>
            <a:endParaRPr lang="en-US" sz="2000" dirty="0"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Audio Playback;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Single Sign-out;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80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323" y="869650"/>
            <a:ext cx="84988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entury Gothic"/>
                <a:cs typeface="Century Gothic"/>
              </a:rPr>
              <a:t>New </a:t>
            </a:r>
            <a:r>
              <a:rPr lang="pt-BR" sz="2400" b="1" dirty="0" err="1" smtClean="0">
                <a:latin typeface="Century Gothic"/>
                <a:cs typeface="Century Gothic"/>
              </a:rPr>
              <a:t>Features</a:t>
            </a:r>
            <a:endParaRPr lang="pt-BR" sz="2400" b="1" dirty="0" smtClean="0">
              <a:latin typeface="Century Gothic"/>
              <a:cs typeface="Century Gothic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latin typeface="Century Gothic"/>
                <a:cs typeface="Century Gothic"/>
              </a:rPr>
              <a:t>Execução</a:t>
            </a:r>
            <a:r>
              <a:rPr lang="en-US" sz="2000" dirty="0" smtClean="0">
                <a:latin typeface="Century Gothic"/>
                <a:cs typeface="Century Gothic"/>
              </a:rPr>
              <a:t> dos forms </a:t>
            </a:r>
            <a:r>
              <a:rPr lang="en-US" sz="2000" dirty="0" err="1" smtClean="0">
                <a:latin typeface="Century Gothic"/>
                <a:cs typeface="Century Gothic"/>
              </a:rPr>
              <a:t>sem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dependência</a:t>
            </a:r>
            <a:r>
              <a:rPr lang="en-US" sz="2000" dirty="0" smtClean="0">
                <a:latin typeface="Century Gothic"/>
                <a:cs typeface="Century Gothic"/>
              </a:rPr>
              <a:t> do browser;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latin typeface="Century Gothic"/>
                <a:cs typeface="Century Gothic"/>
              </a:rPr>
              <a:t>Customizar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textos</a:t>
            </a:r>
            <a:r>
              <a:rPr lang="en-US" sz="2000" dirty="0" smtClean="0">
                <a:latin typeface="Century Gothic"/>
                <a:cs typeface="Century Gothic"/>
              </a:rPr>
              <a:t> no </a:t>
            </a:r>
            <a:r>
              <a:rPr lang="en-US" sz="2000" dirty="0" err="1" smtClean="0">
                <a:latin typeface="Century Gothic"/>
                <a:cs typeface="Century Gothic"/>
              </a:rPr>
              <a:t>dialogo</a:t>
            </a:r>
            <a:r>
              <a:rPr lang="en-US" sz="2000" dirty="0" smtClean="0">
                <a:latin typeface="Century Gothic"/>
                <a:cs typeface="Century Gothic"/>
              </a:rPr>
              <a:t> de logon;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latin typeface="Century Gothic"/>
                <a:cs typeface="Century Gothic"/>
              </a:rPr>
              <a:t>Icones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nas</a:t>
            </a:r>
            <a:r>
              <a:rPr lang="en-US" sz="2000" dirty="0" smtClean="0">
                <a:latin typeface="Century Gothic"/>
                <a:cs typeface="Century Gothic"/>
              </a:rPr>
              <a:t> tabs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IP do </a:t>
            </a:r>
            <a:r>
              <a:rPr lang="en-US" sz="2000" dirty="0" err="1" smtClean="0">
                <a:latin typeface="Century Gothic"/>
                <a:cs typeface="Century Gothic"/>
              </a:rPr>
              <a:t>Cliente</a:t>
            </a:r>
            <a:endParaRPr lang="en-US" sz="2000" dirty="0" smtClean="0"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latin typeface="Century Gothic"/>
                <a:cs typeface="Century Gothic"/>
              </a:rPr>
              <a:t>Controle</a:t>
            </a:r>
            <a:r>
              <a:rPr lang="en-US" sz="2000" dirty="0" smtClean="0">
                <a:latin typeface="Century Gothic"/>
                <a:cs typeface="Century Gothic"/>
              </a:rPr>
              <a:t> da JVM – Load balancing – </a:t>
            </a:r>
            <a:r>
              <a:rPr lang="en-US" sz="2000" dirty="0" err="1" smtClean="0">
                <a:latin typeface="Century Gothic"/>
                <a:cs typeface="Century Gothic"/>
              </a:rPr>
              <a:t>Processo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Filho</a:t>
            </a:r>
            <a:endParaRPr lang="en-US" sz="2000" dirty="0" smtClean="0"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Schemas de cores </a:t>
            </a:r>
            <a:r>
              <a:rPr lang="en-US" sz="2000" dirty="0" err="1" smtClean="0">
                <a:latin typeface="Century Gothic"/>
                <a:cs typeface="Century Gothic"/>
              </a:rPr>
              <a:t>customizáveis</a:t>
            </a:r>
            <a:endParaRPr lang="en-US" sz="2000" dirty="0" smtClean="0"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latin typeface="Century Gothic"/>
                <a:cs typeface="Century Gothic"/>
              </a:rPr>
              <a:t>Novos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parâmetros</a:t>
            </a:r>
            <a:r>
              <a:rPr lang="en-US" sz="2000" dirty="0" smtClean="0">
                <a:latin typeface="Century Gothic"/>
                <a:cs typeface="Century Gothic"/>
              </a:rPr>
              <a:t> do Applet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latin typeface="Century Gothic"/>
                <a:cs typeface="Century Gothic"/>
              </a:rPr>
              <a:t>Novas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Variavéis</a:t>
            </a:r>
            <a:r>
              <a:rPr lang="en-US" sz="2000" dirty="0" smtClean="0">
                <a:latin typeface="Century Gothic"/>
                <a:cs typeface="Century Gothic"/>
              </a:rPr>
              <a:t> de </a:t>
            </a:r>
            <a:r>
              <a:rPr lang="en-US" sz="2000" dirty="0" err="1" smtClean="0">
                <a:latin typeface="Century Gothic"/>
                <a:cs typeface="Century Gothic"/>
              </a:rPr>
              <a:t>ambiente</a:t>
            </a:r>
            <a:endParaRPr lang="en-US" sz="2000" dirty="0" smtClean="0"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…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90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323" y="869650"/>
            <a:ext cx="84988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entury Gothic"/>
                <a:cs typeface="Century Gothic"/>
              </a:rPr>
              <a:t>Integrações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latin typeface="Century Gothic"/>
                <a:cs typeface="Century Gothic"/>
              </a:rPr>
              <a:t>Podemos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integrar</a:t>
            </a:r>
            <a:r>
              <a:rPr lang="en-US" sz="2000" dirty="0" smtClean="0">
                <a:latin typeface="Century Gothic"/>
                <a:cs typeface="Century Gothic"/>
              </a:rPr>
              <a:t> o Forms com web services </a:t>
            </a:r>
            <a:r>
              <a:rPr lang="en-US" sz="2000" dirty="0" err="1" smtClean="0">
                <a:latin typeface="Century Gothic"/>
                <a:cs typeface="Century Gothic"/>
              </a:rPr>
              <a:t>externos</a:t>
            </a:r>
            <a:endParaRPr lang="en-US" sz="2000" dirty="0" smtClean="0">
              <a:latin typeface="Century Gothic"/>
              <a:cs typeface="Century Gothic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SMS, E-mail, </a:t>
            </a:r>
            <a:r>
              <a:rPr lang="en-US" sz="2000" dirty="0" err="1" smtClean="0">
                <a:latin typeface="Century Gothic"/>
                <a:cs typeface="Century Gothic"/>
              </a:rPr>
              <a:t>verificar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credito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…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latin typeface="Century Gothic"/>
                <a:cs typeface="Century Gothic"/>
              </a:rPr>
              <a:t>Integração</a:t>
            </a:r>
            <a:r>
              <a:rPr lang="en-US" sz="2000" dirty="0" smtClean="0">
                <a:latin typeface="Century Gothic"/>
                <a:cs typeface="Century Gothic"/>
              </a:rPr>
              <a:t> com </a:t>
            </a:r>
            <a:r>
              <a:rPr lang="en-US" sz="2000" dirty="0" err="1" smtClean="0">
                <a:latin typeface="Century Gothic"/>
                <a:cs typeface="Century Gothic"/>
              </a:rPr>
              <a:t>outras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aplicações</a:t>
            </a:r>
            <a:r>
              <a:rPr lang="en-US" sz="2000" dirty="0" smtClean="0">
                <a:latin typeface="Century Gothic"/>
                <a:cs typeface="Century Gothic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Siebel, </a:t>
            </a:r>
            <a:r>
              <a:rPr lang="en-US" sz="2000" dirty="0" err="1" smtClean="0">
                <a:latin typeface="Century Gothic"/>
                <a:cs typeface="Century Gothic"/>
              </a:rPr>
              <a:t>Peaplesoft</a:t>
            </a:r>
            <a:r>
              <a:rPr lang="en-US" sz="2000" dirty="0" smtClean="0">
                <a:latin typeface="Century Gothic"/>
                <a:cs typeface="Century Gothic"/>
              </a:rPr>
              <a:t>, CRM, HR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latin typeface="Century Gothic"/>
                <a:cs typeface="Century Gothic"/>
              </a:rPr>
              <a:t>Novas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tecnologias</a:t>
            </a:r>
            <a:endParaRPr lang="en-US" sz="2000" dirty="0" smtClean="0">
              <a:latin typeface="Century Gothic"/>
              <a:cs typeface="Century Gothic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SOA, BPM, Java, ADF</a:t>
            </a:r>
          </a:p>
        </p:txBody>
      </p:sp>
    </p:spTree>
    <p:extLst>
      <p:ext uri="{BB962C8B-B14F-4D97-AF65-F5344CB8AC3E}">
        <p14:creationId xmlns:p14="http://schemas.microsoft.com/office/powerpoint/2010/main" val="14115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323" y="869650"/>
            <a:ext cx="84988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entury Gothic"/>
                <a:cs typeface="Century Gothic"/>
              </a:rPr>
              <a:t>Integrações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Triggers de </a:t>
            </a:r>
            <a:r>
              <a:rPr lang="en-US" sz="2000" dirty="0" err="1" smtClean="0">
                <a:latin typeface="Century Gothic"/>
                <a:cs typeface="Century Gothic"/>
              </a:rPr>
              <a:t>eventos</a:t>
            </a:r>
            <a:endParaRPr lang="en-US" sz="2000" dirty="0" smtClean="0">
              <a:latin typeface="Century Gothic"/>
              <a:cs typeface="Century Gothic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When-Event-Raised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40553080"/>
              </p:ext>
            </p:extLst>
          </p:nvPr>
        </p:nvGraphicFramePr>
        <p:xfrm>
          <a:off x="2589383" y="3235865"/>
          <a:ext cx="4076700" cy="211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4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323" y="869650"/>
            <a:ext cx="84988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entury Gothic"/>
                <a:cs typeface="Century Gothic"/>
              </a:rPr>
              <a:t>Integrações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JavaScript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GB" sz="2000" dirty="0" smtClean="0"/>
              <a:t>When-Customer-</a:t>
            </a:r>
            <a:r>
              <a:rPr lang="en-GB" sz="2000" dirty="0" err="1" smtClean="0"/>
              <a:t>Javascript</a:t>
            </a:r>
            <a:r>
              <a:rPr lang="en-GB" sz="2000" dirty="0" smtClean="0"/>
              <a:t>-Event</a:t>
            </a:r>
            <a:endParaRPr lang="en-GB" sz="2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430" y="2621280"/>
            <a:ext cx="5877002" cy="25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RightUp">
              <a:rot lat="2100000" lon="19500000" rev="0"/>
            </a:camera>
            <a:lightRig rig="chilly" dir="t"/>
          </a:scene3d>
          <a:sp3d/>
        </p:spPr>
      </p:pic>
      <p:pic>
        <p:nvPicPr>
          <p:cNvPr id="12" name="Picture 8" descr="javascript_integ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555" y="3421571"/>
            <a:ext cx="2636272" cy="240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3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323" y="883160"/>
            <a:ext cx="8498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entury Gothic"/>
                <a:cs typeface="Century Gothic"/>
              </a:rPr>
              <a:t>Modernizando as aplicações</a:t>
            </a:r>
          </a:p>
          <a:p>
            <a:r>
              <a:rPr lang="pt-BR" sz="2000" dirty="0"/>
              <a:t> 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1600" dirty="0" smtClean="0">
                <a:latin typeface="Century Gothic"/>
                <a:cs typeface="Century Gothic"/>
              </a:rPr>
              <a:t>60 Min de trabalho;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pt-BR" sz="1600" dirty="0">
              <a:latin typeface="Century Gothic"/>
              <a:cs typeface="Century Gothic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1600" dirty="0" smtClean="0">
                <a:latin typeface="Century Gothic"/>
                <a:cs typeface="Century Gothic"/>
              </a:rPr>
              <a:t>Java </a:t>
            </a:r>
            <a:r>
              <a:rPr lang="pt-BR" sz="1600" dirty="0" err="1" smtClean="0">
                <a:latin typeface="Century Gothic"/>
                <a:cs typeface="Century Gothic"/>
              </a:rPr>
              <a:t>Beans</a:t>
            </a:r>
            <a:r>
              <a:rPr lang="pt-BR" sz="1600" dirty="0" smtClean="0">
                <a:latin typeface="Century Gothic"/>
                <a:cs typeface="Century Gothic"/>
              </a:rPr>
              <a:t> – Introduz elementos não nativos da UI do </a:t>
            </a:r>
            <a:r>
              <a:rPr lang="pt-BR" sz="1600" dirty="0" err="1" smtClean="0">
                <a:latin typeface="Century Gothic"/>
                <a:cs typeface="Century Gothic"/>
              </a:rPr>
              <a:t>Forms</a:t>
            </a:r>
            <a:r>
              <a:rPr lang="pt-BR" sz="1600" dirty="0" smtClean="0">
                <a:latin typeface="Century Gothic"/>
                <a:cs typeface="Century Gothic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pt-BR" sz="1600" dirty="0" smtClean="0">
                <a:latin typeface="Century Gothic"/>
                <a:cs typeface="Century Gothic"/>
              </a:rPr>
              <a:t>Java </a:t>
            </a:r>
            <a:r>
              <a:rPr lang="pt-BR" sz="1600" dirty="0" err="1" smtClean="0">
                <a:latin typeface="Century Gothic"/>
                <a:cs typeface="Century Gothic"/>
              </a:rPr>
              <a:t>beans</a:t>
            </a:r>
            <a:r>
              <a:rPr lang="pt-BR" sz="1600" dirty="0" smtClean="0">
                <a:latin typeface="Century Gothic"/>
                <a:cs typeface="Century Gothic"/>
              </a:rPr>
              <a:t> – Classes </a:t>
            </a:r>
            <a:r>
              <a:rPr lang="pt-BR" sz="1600" dirty="0" err="1" smtClean="0">
                <a:latin typeface="Century Gothic"/>
                <a:cs typeface="Century Gothic"/>
              </a:rPr>
              <a:t>java</a:t>
            </a:r>
            <a:r>
              <a:rPr lang="pt-BR" sz="1600" dirty="0" smtClean="0">
                <a:latin typeface="Century Gothic"/>
                <a:cs typeface="Century Gothic"/>
              </a:rPr>
              <a:t> referenciadas pelo </a:t>
            </a:r>
            <a:r>
              <a:rPr lang="pt-BR" sz="1600" dirty="0" err="1" smtClean="0">
                <a:latin typeface="Century Gothic"/>
                <a:cs typeface="Century Gothic"/>
              </a:rPr>
              <a:t>forms</a:t>
            </a:r>
            <a:endParaRPr lang="pt-BR" sz="1600" dirty="0" smtClean="0">
              <a:latin typeface="Century Gothic"/>
              <a:cs typeface="Century Gothic"/>
            </a:endParaRPr>
          </a:p>
          <a:p>
            <a:pPr lvl="1">
              <a:lnSpc>
                <a:spcPct val="150000"/>
              </a:lnSpc>
            </a:pPr>
            <a:endParaRPr lang="pt-BR" sz="1600" dirty="0">
              <a:latin typeface="Century Gothic"/>
              <a:cs typeface="Century Gothic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1600" dirty="0" smtClean="0">
                <a:latin typeface="Century Gothic"/>
                <a:cs typeface="Century Gothic"/>
              </a:rPr>
              <a:t>PJC – </a:t>
            </a:r>
            <a:r>
              <a:rPr lang="pt-BR" sz="1600" dirty="0" err="1" smtClean="0">
                <a:latin typeface="Century Gothic"/>
                <a:cs typeface="Century Gothic"/>
              </a:rPr>
              <a:t>Extende</a:t>
            </a:r>
            <a:r>
              <a:rPr lang="pt-BR" sz="1600" dirty="0" smtClean="0">
                <a:latin typeface="Century Gothic"/>
                <a:cs typeface="Century Gothic"/>
              </a:rPr>
              <a:t> existentes componentes da UI do </a:t>
            </a:r>
            <a:r>
              <a:rPr lang="pt-BR" sz="1600" dirty="0" err="1" smtClean="0">
                <a:latin typeface="Century Gothic"/>
                <a:cs typeface="Century Gothic"/>
              </a:rPr>
              <a:t>Forms</a:t>
            </a:r>
            <a:endParaRPr lang="pt-BR" sz="1600" dirty="0" smtClean="0">
              <a:latin typeface="Century Gothic"/>
              <a:cs typeface="Century Gothic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pt-BR" sz="1600" dirty="0" smtClean="0">
                <a:latin typeface="Century Gothic"/>
                <a:cs typeface="Century Gothic"/>
              </a:rPr>
              <a:t>PJC – Java componentes</a:t>
            </a:r>
            <a:endParaRPr lang="pt-BR" sz="1600" dirty="0">
              <a:latin typeface="Century Gothic"/>
              <a:cs typeface="Century Goth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67" y="4422590"/>
            <a:ext cx="2457676" cy="20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323" y="883160"/>
            <a:ext cx="8498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entury Gothic"/>
                <a:cs typeface="Century Gothic"/>
              </a:rPr>
              <a:t>Modernizando as aplicações</a:t>
            </a:r>
          </a:p>
          <a:p>
            <a:r>
              <a:rPr lang="pt-BR" sz="2000" dirty="0"/>
              <a:t> </a:t>
            </a: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78" y="1757795"/>
            <a:ext cx="4573455" cy="342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493046"/>
              </p:ext>
            </p:extLst>
          </p:nvPr>
        </p:nvGraphicFramePr>
        <p:xfrm>
          <a:off x="1794734" y="2797020"/>
          <a:ext cx="4729667" cy="3005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Bitmap Image" r:id="rId6" imgW="5609524" imgH="3505689" progId="PBrush">
                  <p:embed/>
                </p:oleObj>
              </mc:Choice>
              <mc:Fallback>
                <p:oleObj name="Bitmap Image" r:id="rId6" imgW="5609524" imgH="350568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734" y="2797020"/>
                        <a:ext cx="4729667" cy="3005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002558"/>
              </p:ext>
            </p:extLst>
          </p:nvPr>
        </p:nvGraphicFramePr>
        <p:xfrm>
          <a:off x="4923923" y="3785932"/>
          <a:ext cx="3889542" cy="273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Bitmap Image" r:id="rId8" imgW="8104762" imgH="5915851" progId="PBrush">
                  <p:embed/>
                </p:oleObj>
              </mc:Choice>
              <mc:Fallback>
                <p:oleObj name="Bitmap Image" r:id="rId8" imgW="8104762" imgH="591585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923" y="3785932"/>
                        <a:ext cx="3889542" cy="2735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4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323" y="883160"/>
            <a:ext cx="8498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entury Gothic"/>
                <a:cs typeface="Century Gothic"/>
              </a:rPr>
              <a:t>Modernizando as aplicações</a:t>
            </a:r>
          </a:p>
          <a:p>
            <a:r>
              <a:rPr lang="pt-BR" sz="2000" dirty="0"/>
              <a:t> 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13769"/>
            <a:ext cx="4809067" cy="445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9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0774" y="2190029"/>
            <a:ext cx="8471794" cy="31599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371944" y="1027276"/>
            <a:ext cx="834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/>
                <a:cs typeface="Century Gothic"/>
              </a:rPr>
              <a:t>Comparativo Conversão </a:t>
            </a:r>
            <a:r>
              <a:rPr lang="pt-BR" sz="2400" b="1" dirty="0" err="1" smtClean="0">
                <a:latin typeface="Century Gothic"/>
                <a:cs typeface="Century Gothic"/>
              </a:rPr>
              <a:t>Forms</a:t>
            </a:r>
            <a:r>
              <a:rPr lang="pt-BR" sz="2400" b="1" dirty="0" smtClean="0">
                <a:latin typeface="Century Gothic"/>
                <a:cs typeface="Century Gothic"/>
              </a:rPr>
              <a:t> e </a:t>
            </a:r>
            <a:r>
              <a:rPr lang="pt-BR" sz="2400" b="1" dirty="0" err="1" smtClean="0">
                <a:latin typeface="Century Gothic"/>
                <a:cs typeface="Century Gothic"/>
              </a:rPr>
              <a:t>Reports</a:t>
            </a:r>
            <a:endParaRPr lang="pt-BR" sz="2400" b="1" dirty="0" smtClean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7700" y="6631517"/>
            <a:ext cx="5981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LogoFusion_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21"/>
            <a:ext cx="2526890" cy="755198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71044403"/>
              </p:ext>
            </p:extLst>
          </p:nvPr>
        </p:nvGraphicFramePr>
        <p:xfrm>
          <a:off x="223208" y="2486542"/>
          <a:ext cx="9144000" cy="400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1327260" y="2352280"/>
            <a:ext cx="209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/>
                <a:cs typeface="Century Gothic"/>
              </a:rPr>
              <a:t>Processo Manual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78799" y="2342516"/>
            <a:ext cx="2617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/>
                <a:cs typeface="Century Gothic"/>
              </a:rPr>
              <a:t>Processo Automático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96335" y="4782529"/>
            <a:ext cx="41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/>
                <a:ea typeface="Zapf Dingbats"/>
                <a:cs typeface="Century Gothic"/>
              </a:rPr>
              <a:t>✔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79600" y="1788160"/>
            <a:ext cx="451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Comparativo para 2.000 </a:t>
            </a:r>
            <a:r>
              <a:rPr lang="pt-BR" dirty="0" err="1" smtClean="0"/>
              <a:t>forms</a:t>
            </a:r>
            <a:r>
              <a:rPr lang="pt-BR" dirty="0" smtClean="0"/>
              <a:t> e 1.000 </a:t>
            </a:r>
            <a:r>
              <a:rPr lang="pt-BR" dirty="0" err="1" smtClean="0"/>
              <a:t>reports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45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13" y="4397865"/>
            <a:ext cx="2028388" cy="2019373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501650" y="1696915"/>
            <a:ext cx="8140700" cy="50629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5600" indent="-355600" algn="just">
              <a:lnSpc>
                <a:spcPct val="150000"/>
              </a:lnSpc>
              <a:spcAft>
                <a:spcPts val="1200"/>
              </a:spcAft>
              <a:buClr>
                <a:srgbClr val="80FF00"/>
              </a:buClr>
              <a:buFont typeface="Wingdings" charset="2"/>
              <a:buChar char="ü"/>
            </a:pPr>
            <a:r>
              <a:rPr lang="pt-BR" dirty="0" smtClean="0">
                <a:latin typeface="Century Gothic"/>
                <a:cs typeface="Century Gothic"/>
              </a:rPr>
              <a:t>A Oracle continua investindo no Oracle </a:t>
            </a:r>
            <a:r>
              <a:rPr lang="pt-BR" dirty="0" err="1" smtClean="0">
                <a:latin typeface="Century Gothic"/>
                <a:cs typeface="Century Gothic"/>
              </a:rPr>
              <a:t>Forms</a:t>
            </a:r>
            <a:r>
              <a:rPr lang="pt-BR" dirty="0" smtClean="0">
                <a:latin typeface="Century Gothic"/>
                <a:cs typeface="Century Gothic"/>
              </a:rPr>
              <a:t>;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buClr>
                <a:srgbClr val="80FF00"/>
              </a:buClr>
              <a:buFont typeface="Wingdings" charset="2"/>
              <a:buChar char="ü"/>
            </a:pPr>
            <a:r>
              <a:rPr lang="pt-BR" dirty="0" smtClean="0">
                <a:latin typeface="Century Gothic"/>
                <a:cs typeface="Century Gothic"/>
              </a:rPr>
              <a:t>Suporte a aplicação;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buClr>
                <a:srgbClr val="80FF00"/>
              </a:buClr>
              <a:buFont typeface="Wingdings" charset="2"/>
              <a:buChar char="ü"/>
            </a:pPr>
            <a:r>
              <a:rPr lang="pt-BR" dirty="0" smtClean="0">
                <a:latin typeface="Century Gothic"/>
                <a:cs typeface="Century Gothic"/>
              </a:rPr>
              <a:t>Preserva a lógica dos aplicativos existentes;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buClr>
                <a:srgbClr val="80FF00"/>
              </a:buClr>
              <a:buFont typeface="Wingdings" charset="2"/>
              <a:buChar char="ü"/>
            </a:pPr>
            <a:r>
              <a:rPr lang="pt-BR" dirty="0" smtClean="0">
                <a:latin typeface="Century Gothic"/>
                <a:cs typeface="Century Gothic"/>
              </a:rPr>
              <a:t>Pode modernizar as aplicações;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buClr>
                <a:srgbClr val="80FF00"/>
              </a:buClr>
              <a:buFont typeface="Wingdings" charset="2"/>
              <a:buChar char="ü"/>
            </a:pPr>
            <a:r>
              <a:rPr lang="pt-BR" dirty="0" smtClean="0">
                <a:latin typeface="Century Gothic"/>
                <a:cs typeface="Century Gothic"/>
              </a:rPr>
              <a:t>Possibilidade de integração com as aplicações externas; 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buClr>
                <a:srgbClr val="80FF00"/>
              </a:buClr>
              <a:buFont typeface="Wingdings" charset="2"/>
              <a:buChar char="ü"/>
            </a:pPr>
            <a:r>
              <a:rPr lang="pt-BR" dirty="0" smtClean="0">
                <a:latin typeface="Century Gothic"/>
                <a:cs typeface="Century Gothic"/>
              </a:rPr>
              <a:t>Não perde o investimento feito no legado.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buClr>
                <a:srgbClr val="80FF00"/>
              </a:buClr>
              <a:buFont typeface="Wingdings" charset="2"/>
              <a:buChar char="ü"/>
            </a:pPr>
            <a:endParaRPr lang="pt-BR" dirty="0" smtClean="0">
              <a:latin typeface="Century Gothic"/>
              <a:cs typeface="Century Gothic"/>
            </a:endParaRP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buClr>
                <a:srgbClr val="80FF00"/>
              </a:buClr>
              <a:buFont typeface="Wingdings" charset="2"/>
              <a:buChar char="ü"/>
            </a:pPr>
            <a:endParaRPr lang="pt-BR" dirty="0" smtClean="0">
              <a:latin typeface="Century Gothic"/>
              <a:cs typeface="Century Gothic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pt-BR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7700" y="6631517"/>
            <a:ext cx="5981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LogoFusion_F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221"/>
            <a:ext cx="2526890" cy="75519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1944" y="102727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/>
                <a:cs typeface="Century Gothic"/>
              </a:rPr>
              <a:t>Conclusão</a:t>
            </a:r>
            <a:endParaRPr lang="pt-BR" sz="11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207" y="4644245"/>
            <a:ext cx="6431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Century Gothic"/>
                <a:cs typeface="Century Gothic"/>
              </a:rPr>
              <a:t>Flávio Artur </a:t>
            </a:r>
            <a:r>
              <a:rPr lang="pt-BR" sz="2000" b="1" dirty="0" err="1" smtClean="0">
                <a:latin typeface="Century Gothic"/>
                <a:cs typeface="Century Gothic"/>
              </a:rPr>
              <a:t>Piffero</a:t>
            </a:r>
            <a:r>
              <a:rPr lang="pt-BR" sz="2000" b="1" dirty="0" smtClean="0">
                <a:latin typeface="Century Gothic"/>
                <a:cs typeface="Century Gothic"/>
              </a:rPr>
              <a:t> Rangel</a:t>
            </a:r>
          </a:p>
          <a:p>
            <a:pPr algn="just"/>
            <a:r>
              <a:rPr lang="pt-BR" sz="2000" dirty="0" err="1" smtClean="0">
                <a:latin typeface="Century Gothic"/>
                <a:cs typeface="Century Gothic"/>
              </a:rPr>
              <a:t>Fusion</a:t>
            </a:r>
            <a:r>
              <a:rPr lang="pt-BR" sz="2000" dirty="0" smtClean="0">
                <a:latin typeface="Century Gothic"/>
                <a:cs typeface="Century Gothic"/>
              </a:rPr>
              <a:t> </a:t>
            </a:r>
            <a:r>
              <a:rPr lang="pt-BR" sz="2000" dirty="0" err="1" smtClean="0">
                <a:latin typeface="Century Gothic"/>
                <a:cs typeface="Century Gothic"/>
              </a:rPr>
              <a:t>Solutions</a:t>
            </a:r>
            <a:r>
              <a:rPr lang="pt-BR" sz="2000" dirty="0" smtClean="0">
                <a:latin typeface="Century Gothic"/>
                <a:cs typeface="Century Gothic"/>
              </a:rPr>
              <a:t> </a:t>
            </a:r>
          </a:p>
          <a:p>
            <a:pPr algn="just"/>
            <a:r>
              <a:rPr lang="pt-BR" sz="2000" dirty="0" smtClean="0">
                <a:latin typeface="Century Gothic"/>
                <a:cs typeface="Century Gothic"/>
                <a:hlinkClick r:id="rId3"/>
              </a:rPr>
              <a:t>flavio.rangel@fusionsolutions.com.br</a:t>
            </a:r>
            <a:endParaRPr lang="pt-BR" sz="2000" dirty="0" smtClean="0">
              <a:latin typeface="Century Gothic"/>
              <a:cs typeface="Century Gothic"/>
            </a:endParaRPr>
          </a:p>
          <a:p>
            <a:pPr algn="just"/>
            <a:r>
              <a:rPr lang="pt-BR" sz="2000" dirty="0" smtClean="0">
                <a:latin typeface="Century Gothic"/>
                <a:cs typeface="Century Gothic"/>
              </a:rPr>
              <a:t>(11) 98938-2875</a:t>
            </a:r>
            <a:endParaRPr lang="pt-BR" sz="2000" dirty="0">
              <a:latin typeface="Century Gothic"/>
              <a:cs typeface="Century Gothic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497845" y="1869440"/>
            <a:ext cx="8158480" cy="73866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Century Gothic"/>
                <a:cs typeface="Century Gothic"/>
              </a:rPr>
              <a:t> Ainda vale a pena modernizar Oracle </a:t>
            </a:r>
            <a:r>
              <a:rPr lang="pt-BR" sz="2800" b="1" dirty="0" err="1" smtClean="0">
                <a:latin typeface="Century Gothic"/>
                <a:cs typeface="Century Gothic"/>
              </a:rPr>
              <a:t>Forms</a:t>
            </a:r>
            <a:r>
              <a:rPr lang="pt-BR" sz="2800" b="1" dirty="0" smtClean="0">
                <a:latin typeface="Century Gothic"/>
                <a:cs typeface="Century Gothic"/>
              </a:rPr>
              <a:t>?</a:t>
            </a:r>
            <a:endParaRPr lang="pt-BR"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1400317" y="779138"/>
            <a:ext cx="6343366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72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/>
                <a:cs typeface="Century Gothic"/>
              </a:rPr>
              <a:t>Perguntas </a:t>
            </a:r>
            <a:r>
              <a:rPr lang="en-US" sz="72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/>
                <a:cs typeface="Century Gothic"/>
              </a:rPr>
              <a:t>?</a:t>
            </a:r>
            <a:endParaRPr lang="pt-BR" sz="36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entury Gothic"/>
              <a:cs typeface="Century Gothic"/>
            </a:endParaRPr>
          </a:p>
          <a:p>
            <a:pPr algn="ctr">
              <a:lnSpc>
                <a:spcPct val="200000"/>
              </a:lnSpc>
            </a:pPr>
            <a:endParaRPr lang="pt-BR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7700" y="6631517"/>
            <a:ext cx="5981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4495800" y="481330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latin typeface="Century Gothic"/>
              <a:cs typeface="Century Gothic"/>
            </a:endParaRPr>
          </a:p>
          <a:p>
            <a:r>
              <a:rPr lang="pt-BR" dirty="0" smtClean="0">
                <a:latin typeface="Century Gothic"/>
                <a:cs typeface="Century Gothic"/>
              </a:rPr>
              <a:t>Flávio Artur </a:t>
            </a:r>
            <a:r>
              <a:rPr lang="pt-BR" dirty="0" err="1" smtClean="0">
                <a:latin typeface="Century Gothic"/>
                <a:cs typeface="Century Gothic"/>
              </a:rPr>
              <a:t>Piffero</a:t>
            </a:r>
            <a:r>
              <a:rPr lang="pt-BR" dirty="0" smtClean="0">
                <a:latin typeface="Century Gothic"/>
                <a:cs typeface="Century Gothic"/>
              </a:rPr>
              <a:t> Rangel</a:t>
            </a:r>
          </a:p>
          <a:p>
            <a:r>
              <a:rPr lang="pt-BR" dirty="0" smtClean="0">
                <a:latin typeface="Century Gothic"/>
                <a:cs typeface="Century Gothic"/>
                <a:hlinkClick r:id="rId2"/>
              </a:rPr>
              <a:t>flavio.rangel@fusionsolutions.com.br</a:t>
            </a:r>
            <a:endParaRPr lang="pt-BR" dirty="0" smtClean="0">
              <a:latin typeface="Century Gothic"/>
              <a:cs typeface="Century Gothic"/>
            </a:endParaRPr>
          </a:p>
          <a:p>
            <a:r>
              <a:rPr lang="pt-BR" dirty="0" smtClean="0">
                <a:latin typeface="Century Gothic"/>
                <a:cs typeface="Century Gothic"/>
              </a:rPr>
              <a:t>Cel.(11) 98938-2875</a:t>
            </a:r>
            <a:endParaRPr lang="pt-BR" dirty="0">
              <a:latin typeface="Century Gothic"/>
              <a:cs typeface="Century Gothic"/>
            </a:endParaRPr>
          </a:p>
        </p:txBody>
      </p:sp>
      <p:pic>
        <p:nvPicPr>
          <p:cNvPr id="7" name="Picture 4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21"/>
            <a:ext cx="2526890" cy="755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323" y="896670"/>
            <a:ext cx="84988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entury Gothic"/>
                <a:cs typeface="Century Gothic"/>
              </a:rPr>
              <a:t>Agenda</a:t>
            </a:r>
            <a:endParaRPr lang="pt-BR" sz="2400" b="1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617" y="2030899"/>
            <a:ext cx="78255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Visão estratégica da Oracle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err="1" smtClean="0">
                <a:latin typeface="Century Gothic"/>
                <a:cs typeface="Century Gothic"/>
              </a:rPr>
              <a:t>Roadmap</a:t>
            </a:r>
            <a:endParaRPr lang="pt-BR" sz="2000" dirty="0" smtClean="0"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Upgrade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Benefícios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Explorando as new </a:t>
            </a:r>
            <a:r>
              <a:rPr lang="pt-BR" sz="2000" dirty="0" err="1" smtClean="0">
                <a:latin typeface="Century Gothic"/>
                <a:cs typeface="Century Gothic"/>
              </a:rPr>
              <a:t>features</a:t>
            </a:r>
            <a:endParaRPr lang="pt-BR" sz="2000" dirty="0" smtClean="0"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Integrações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Modernizando as aplicações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Conclusão</a:t>
            </a:r>
            <a:endParaRPr lang="pt-BR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20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323" y="896670"/>
            <a:ext cx="849882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entury Gothic"/>
                <a:cs typeface="Century Gothic"/>
              </a:rPr>
              <a:t>Visão estratégica da Oracle</a:t>
            </a:r>
            <a:endParaRPr lang="pt-BR" sz="2400" b="1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617" y="2051219"/>
            <a:ext cx="78255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A Oracle não tem planos para descontinuar o </a:t>
            </a:r>
            <a:r>
              <a:rPr lang="pt-BR" sz="2000" dirty="0" err="1" smtClean="0">
                <a:latin typeface="Century Gothic"/>
                <a:cs typeface="Century Gothic"/>
              </a:rPr>
              <a:t>Forms</a:t>
            </a:r>
            <a:r>
              <a:rPr lang="pt-BR" sz="2000" dirty="0">
                <a:latin typeface="Century Gothic"/>
                <a:cs typeface="Century Gothic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Esta investindo no </a:t>
            </a:r>
            <a:r>
              <a:rPr lang="pt-BR" sz="2000" dirty="0" err="1" smtClean="0">
                <a:latin typeface="Century Gothic"/>
                <a:cs typeface="Century Gothic"/>
              </a:rPr>
              <a:t>Forms</a:t>
            </a:r>
            <a:r>
              <a:rPr lang="pt-BR" sz="2000" dirty="0" smtClean="0">
                <a:latin typeface="Century Gothic"/>
                <a:cs typeface="Century Gothic"/>
              </a:rPr>
              <a:t> a cada nova versão;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>
                <a:latin typeface="Century Gothic"/>
                <a:cs typeface="Century Gothic"/>
              </a:rPr>
              <a:t>Em </a:t>
            </a:r>
            <a:r>
              <a:rPr lang="pt-BR" sz="2000" dirty="0" smtClean="0">
                <a:latin typeface="Century Gothic"/>
                <a:cs typeface="Century Gothic"/>
              </a:rPr>
              <a:t>2012 </a:t>
            </a:r>
            <a:r>
              <a:rPr lang="pt-BR" sz="2000" dirty="0">
                <a:latin typeface="Century Gothic"/>
                <a:cs typeface="Century Gothic"/>
              </a:rPr>
              <a:t>virou produto estratégico de vendas</a:t>
            </a:r>
            <a:r>
              <a:rPr lang="pt-BR" sz="2000" dirty="0" smtClean="0">
                <a:latin typeface="Century Gothic"/>
                <a:cs typeface="Century Gothic"/>
              </a:rPr>
              <a:t>;</a:t>
            </a:r>
            <a:endParaRPr lang="pt-BR" sz="2000" dirty="0"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Ultima versão foi lançada em outubro/2017.</a:t>
            </a:r>
          </a:p>
        </p:txBody>
      </p:sp>
    </p:spTree>
    <p:extLst>
      <p:ext uri="{BB962C8B-B14F-4D97-AF65-F5344CB8AC3E}">
        <p14:creationId xmlns:p14="http://schemas.microsoft.com/office/powerpoint/2010/main" val="35793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323" y="896670"/>
            <a:ext cx="849882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err="1" smtClean="0">
                <a:latin typeface="Century Gothic"/>
                <a:cs typeface="Century Gothic"/>
              </a:rPr>
              <a:t>Roadmap</a:t>
            </a:r>
            <a:endParaRPr lang="pt-BR" sz="2400" b="1" dirty="0">
              <a:latin typeface="Century Gothic"/>
              <a:cs typeface="Century Goth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707515"/>
            <a:ext cx="8553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8480" y="5090160"/>
            <a:ext cx="269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próxima versão será a 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14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323" y="896670"/>
            <a:ext cx="849882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err="1" smtClean="0">
                <a:latin typeface="Century Gothic"/>
                <a:cs typeface="Century Gothic"/>
              </a:rPr>
              <a:t>Roadmap</a:t>
            </a:r>
            <a:endParaRPr lang="pt-BR" sz="2400" b="1" dirty="0">
              <a:latin typeface="Century Gothic"/>
              <a:cs typeface="Century Gothic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3" y="1654810"/>
            <a:ext cx="84486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73" y="2554724"/>
            <a:ext cx="257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554724"/>
            <a:ext cx="257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213600" y="2513350"/>
            <a:ext cx="550151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2015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3110230"/>
            <a:ext cx="581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483475" y="3032760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12.2.1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20" y="3372505"/>
            <a:ext cx="144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73" y="3842940"/>
            <a:ext cx="144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02400" y="3342640"/>
            <a:ext cx="1709122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BI-Publisher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Integration</a:t>
            </a:r>
            <a:endParaRPr lang="pt-BR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900" b="1" dirty="0">
                <a:solidFill>
                  <a:schemeClr val="bg1">
                    <a:lumMod val="50000"/>
                  </a:schemeClr>
                </a:solidFill>
              </a:rPr>
              <a:t>• 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System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Events</a:t>
            </a:r>
            <a:endParaRPr lang="pt-BR" sz="1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900" b="1" dirty="0">
                <a:solidFill>
                  <a:schemeClr val="bg1">
                    <a:lumMod val="50000"/>
                  </a:schemeClr>
                </a:solidFill>
              </a:rPr>
              <a:t>•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Client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Configuration</a:t>
            </a:r>
            <a:endParaRPr lang="pt-BR" sz="1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900" b="1" dirty="0">
                <a:solidFill>
                  <a:schemeClr val="bg1">
                    <a:lumMod val="50000"/>
                  </a:schemeClr>
                </a:solidFill>
              </a:rPr>
              <a:t>• 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JVM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Controller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t-BR" sz="1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900" b="1" dirty="0" smtClean="0">
                <a:solidFill>
                  <a:schemeClr val="bg1">
                    <a:lumMod val="50000"/>
                  </a:schemeClr>
                </a:solidFill>
              </a:rPr>
              <a:t>• OPSS </a:t>
            </a:r>
            <a:r>
              <a:rPr lang="pt-BR" sz="900" b="1" dirty="0" err="1" smtClean="0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lang="pt-BR" sz="900" b="1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t-BR" sz="900" b="1" dirty="0" err="1" smtClean="0">
                <a:solidFill>
                  <a:schemeClr val="bg1">
                    <a:lumMod val="50000"/>
                  </a:schemeClr>
                </a:solidFill>
              </a:rPr>
              <a:t>RADs</a:t>
            </a:r>
            <a:endParaRPr lang="pt-BR" sz="1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900" b="1" dirty="0">
                <a:solidFill>
                  <a:schemeClr val="bg1">
                    <a:lumMod val="50000"/>
                  </a:schemeClr>
                </a:solidFill>
              </a:rPr>
              <a:t>• 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SSO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Logout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support</a:t>
            </a:r>
            <a:endParaRPr lang="pt-BR" sz="1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900" b="1" dirty="0">
                <a:solidFill>
                  <a:schemeClr val="bg1">
                    <a:lumMod val="50000"/>
                  </a:schemeClr>
                </a:solidFill>
              </a:rPr>
              <a:t>•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Tab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Canvas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label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icons</a:t>
            </a:r>
            <a:endParaRPr lang="pt-BR" sz="1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900" b="1" dirty="0">
                <a:solidFill>
                  <a:schemeClr val="bg1">
                    <a:lumMod val="50000"/>
                  </a:schemeClr>
                </a:solidFill>
              </a:rPr>
              <a:t>• 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Record Manager </a:t>
            </a:r>
            <a:endParaRPr lang="pt-BR" sz="1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900" b="1" dirty="0" smtClean="0">
                <a:solidFill>
                  <a:schemeClr val="bg1">
                    <a:lumMod val="50000"/>
                  </a:schemeClr>
                </a:solidFill>
              </a:rPr>
              <a:t>• New </a:t>
            </a:r>
            <a:r>
              <a:rPr lang="pt-BR" sz="900" b="1" dirty="0" err="1" smtClean="0">
                <a:solidFill>
                  <a:schemeClr val="bg1">
                    <a:lumMod val="50000"/>
                  </a:schemeClr>
                </a:solidFill>
              </a:rPr>
              <a:t>Applet</a:t>
            </a:r>
            <a:r>
              <a:rPr lang="pt-BR" sz="9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900" b="1" dirty="0" err="1" smtClean="0">
                <a:solidFill>
                  <a:schemeClr val="bg1">
                    <a:lumMod val="50000"/>
                  </a:schemeClr>
                </a:solidFill>
              </a:rPr>
              <a:t>Parameters</a:t>
            </a:r>
            <a:endParaRPr lang="pt-BR" sz="1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900" b="1" dirty="0">
                <a:solidFill>
                  <a:schemeClr val="bg1">
                    <a:lumMod val="50000"/>
                  </a:schemeClr>
                </a:solidFill>
              </a:rPr>
              <a:t>•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Customizable</a:t>
            </a:r>
            <a:r>
              <a:rPr lang="pt-BR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000" b="1" dirty="0" err="1" smtClean="0">
                <a:solidFill>
                  <a:schemeClr val="bg1">
                    <a:lumMod val="50000"/>
                  </a:schemeClr>
                </a:solidFill>
              </a:rPr>
              <a:t>ColorSchema</a:t>
            </a:r>
            <a:endParaRPr lang="pt-BR" sz="1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900" b="1" dirty="0" smtClean="0">
                <a:solidFill>
                  <a:schemeClr val="bg1">
                    <a:lumMod val="50000"/>
                  </a:schemeClr>
                </a:solidFill>
              </a:rPr>
              <a:t>• </a:t>
            </a:r>
            <a:r>
              <a:rPr lang="pt-BR" sz="900" b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pt-BR" sz="900" b="1" dirty="0" smtClean="0">
                <a:solidFill>
                  <a:schemeClr val="bg1">
                    <a:lumMod val="50000"/>
                  </a:schemeClr>
                </a:solidFill>
              </a:rPr>
              <a:t> more ...</a:t>
            </a:r>
            <a:endParaRPr lang="pt-BR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700" dirty="0"/>
          </a:p>
        </p:txBody>
      </p:sp>
    </p:spTree>
    <p:extLst>
      <p:ext uri="{BB962C8B-B14F-4D97-AF65-F5344CB8AC3E}">
        <p14:creationId xmlns:p14="http://schemas.microsoft.com/office/powerpoint/2010/main" val="13532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1517"/>
            <a:ext cx="9169400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87700" y="6631517"/>
            <a:ext cx="5981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 descr="LogoFusion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6890" cy="755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323" y="883160"/>
            <a:ext cx="849882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entury Gothic"/>
                <a:cs typeface="Century Gothic"/>
              </a:rPr>
              <a:t>Upgrade</a:t>
            </a:r>
            <a:endParaRPr lang="pt-BR" sz="2400" b="1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420" y="1742016"/>
            <a:ext cx="85885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Oracle </a:t>
            </a:r>
            <a:r>
              <a:rPr lang="pt-BR" sz="2000" dirty="0" err="1" smtClean="0">
                <a:latin typeface="Century Gothic"/>
                <a:cs typeface="Century Gothic"/>
              </a:rPr>
              <a:t>Forms</a:t>
            </a:r>
            <a:r>
              <a:rPr lang="pt-BR" sz="2000" dirty="0" smtClean="0">
                <a:latin typeface="Century Gothic"/>
                <a:cs typeface="Century Gothic"/>
              </a:rPr>
              <a:t>/</a:t>
            </a:r>
            <a:r>
              <a:rPr lang="pt-BR" sz="2000" dirty="0" err="1" smtClean="0">
                <a:latin typeface="Century Gothic"/>
                <a:cs typeface="Century Gothic"/>
              </a:rPr>
              <a:t>Reports</a:t>
            </a:r>
            <a:r>
              <a:rPr lang="pt-BR" sz="2000" dirty="0" smtClean="0">
                <a:latin typeface="Century Gothic"/>
                <a:cs typeface="Century Gothic"/>
              </a:rPr>
              <a:t> 12c é a versão corrente;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Conversão das versões 10g e 11g para 12c é bastante simples;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Conversão da versão </a:t>
            </a:r>
            <a:r>
              <a:rPr lang="pt-BR" sz="2000" dirty="0">
                <a:latin typeface="Century Gothic"/>
                <a:cs typeface="Century Gothic"/>
              </a:rPr>
              <a:t>6i </a:t>
            </a:r>
            <a:r>
              <a:rPr lang="pt-BR" sz="2000" dirty="0" smtClean="0">
                <a:latin typeface="Century Gothic"/>
                <a:cs typeface="Century Gothic"/>
              </a:rPr>
              <a:t>tem que ser para </a:t>
            </a:r>
            <a:r>
              <a:rPr lang="pt-BR" sz="2000" dirty="0">
                <a:latin typeface="Century Gothic"/>
                <a:cs typeface="Century Gothic"/>
              </a:rPr>
              <a:t>versão </a:t>
            </a:r>
            <a:r>
              <a:rPr lang="pt-BR" sz="2000" dirty="0" smtClean="0">
                <a:latin typeface="Century Gothic"/>
                <a:cs typeface="Century Gothic"/>
              </a:rPr>
              <a:t>10g/11g</a:t>
            </a:r>
            <a:r>
              <a:rPr lang="pt-BR" sz="2000" dirty="0">
                <a:latin typeface="Century Gothic"/>
                <a:cs typeface="Century Gothic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Conversão das versões </a:t>
            </a:r>
            <a:r>
              <a:rPr lang="pt-BR" sz="2000" dirty="0" err="1" smtClean="0">
                <a:latin typeface="Century Gothic"/>
                <a:cs typeface="Century Gothic"/>
              </a:rPr>
              <a:t>anterios</a:t>
            </a:r>
            <a:r>
              <a:rPr lang="pt-BR" sz="2000" dirty="0" smtClean="0">
                <a:latin typeface="Century Gothic"/>
                <a:cs typeface="Century Gothic"/>
              </a:rPr>
              <a:t> a 6i, 4.5, 5.0, 6.0 tem que migrar para a versão 6i do </a:t>
            </a:r>
            <a:r>
              <a:rPr lang="pt-BR" sz="2000" dirty="0" err="1" smtClean="0">
                <a:latin typeface="Century Gothic"/>
                <a:cs typeface="Century Gothic"/>
              </a:rPr>
              <a:t>forms</a:t>
            </a:r>
            <a:r>
              <a:rPr lang="pt-BR" sz="2000" dirty="0" smtClean="0">
                <a:latin typeface="Century Gothic"/>
                <a:cs typeface="Century Gothic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 smtClean="0">
                <a:latin typeface="Century Gothic"/>
                <a:cs typeface="Century Gothic"/>
              </a:rPr>
              <a:t>Para as versões C/S a conversão não é tão simples e requer alguns ajustes, mas mesmo assim vale a pena.</a:t>
            </a:r>
            <a:endParaRPr lang="pt-BR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06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87700" y="6631517"/>
            <a:ext cx="5981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LogoFusion_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21"/>
            <a:ext cx="2526890" cy="75519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67936" y="1739960"/>
            <a:ext cx="8976064" cy="39241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Manter o investimento do legado em Oracle Forms</a:t>
            </a:r>
          </a:p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Preservar e manter a lógica de negócios</a:t>
            </a:r>
          </a:p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Modernizar e prolongar a vida útil das aplicações existentes</a:t>
            </a:r>
          </a:p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Reduzir os custos de implantação e execução</a:t>
            </a:r>
          </a:p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Reduzir custos de manutenção</a:t>
            </a:r>
          </a:p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Reduzir o consumo do tráfego na rede</a:t>
            </a:r>
          </a:p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Evitar a obsolescência tecnológica</a:t>
            </a:r>
          </a:p>
          <a:p>
            <a:pPr marL="723900" lvl="1" indent="-368300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Não há necessidade de treinamentos  em uma nova linguagem</a:t>
            </a:r>
          </a:p>
          <a:p>
            <a:pPr marL="723900" lvl="1" indent="-368300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Single </a:t>
            </a:r>
            <a:r>
              <a:rPr lang="pt-BR" sz="2000" dirty="0" err="1">
                <a:latin typeface="Century Gothic"/>
                <a:cs typeface="Century Gothic"/>
              </a:rPr>
              <a:t>Sign-On</a:t>
            </a:r>
            <a:endParaRPr lang="pt-BR" sz="2000" dirty="0">
              <a:latin typeface="Century Gothic"/>
              <a:cs typeface="Century Gothic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378323" y="883160"/>
            <a:ext cx="849882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entury Gothic"/>
                <a:cs typeface="Century Gothic"/>
              </a:rPr>
              <a:t>Benefícios</a:t>
            </a:r>
            <a:endParaRPr lang="pt-BR" sz="24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87700" y="6631517"/>
            <a:ext cx="5981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Fone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: 55 11 5594-1519 </a:t>
            </a:r>
            <a:r>
              <a:rPr lang="it-IT" sz="1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it-IT" sz="1000" dirty="0" smtClean="0">
                <a:solidFill>
                  <a:schemeClr val="bg1"/>
                </a:solidFill>
                <a:latin typeface="Century Gothic"/>
                <a:cs typeface="Century Gothic"/>
              </a:rPr>
              <a:t> www.fusionsolutions.com.br - contato@fusionsolutions.com.br</a:t>
            </a:r>
            <a:endParaRPr lang="pt-BR" sz="1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LogoFusion_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21"/>
            <a:ext cx="2526890" cy="75519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5966" y="1553620"/>
            <a:ext cx="8489926" cy="48474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Melhorar a performance de execução dos </a:t>
            </a:r>
            <a:r>
              <a:rPr lang="pt-BR" sz="2000" dirty="0" err="1">
                <a:latin typeface="Century Gothic"/>
                <a:cs typeface="Century Gothic"/>
              </a:rPr>
              <a:t>forms</a:t>
            </a:r>
            <a:r>
              <a:rPr lang="pt-BR" sz="2000" dirty="0">
                <a:latin typeface="Century Gothic"/>
                <a:cs typeface="Century Gothic"/>
              </a:rPr>
              <a:t> e </a:t>
            </a:r>
            <a:r>
              <a:rPr lang="pt-BR" sz="2000" dirty="0" err="1">
                <a:latin typeface="Century Gothic"/>
                <a:cs typeface="Century Gothic"/>
              </a:rPr>
              <a:t>reports</a:t>
            </a:r>
            <a:endParaRPr lang="pt-BR" sz="2000" dirty="0">
              <a:latin typeface="Century Gothic"/>
              <a:cs typeface="Century Gothic"/>
            </a:endParaRPr>
          </a:p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Controle das versões que estão em produção / homologação / desenvolvimento</a:t>
            </a:r>
          </a:p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Possível integração com SVN *</a:t>
            </a:r>
          </a:p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Integração com web </a:t>
            </a:r>
            <a:r>
              <a:rPr lang="pt-BR" sz="2000" dirty="0" err="1">
                <a:latin typeface="Century Gothic"/>
                <a:cs typeface="Century Gothic"/>
              </a:rPr>
              <a:t>services</a:t>
            </a:r>
            <a:r>
              <a:rPr lang="pt-BR" sz="2000" dirty="0">
                <a:latin typeface="Century Gothic"/>
                <a:cs typeface="Century Gothic"/>
              </a:rPr>
              <a:t> / </a:t>
            </a:r>
            <a:r>
              <a:rPr lang="pt-BR" sz="2000" dirty="0" err="1">
                <a:latin typeface="Century Gothic"/>
                <a:cs typeface="Century Gothic"/>
              </a:rPr>
              <a:t>JavaScripts</a:t>
            </a:r>
            <a:endParaRPr lang="pt-BR" sz="2000" dirty="0">
              <a:latin typeface="Century Gothic"/>
              <a:cs typeface="Century Gothic"/>
            </a:endParaRPr>
          </a:p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Eventos externos</a:t>
            </a:r>
          </a:p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Oracle EM integrado ao Oracle Grid </a:t>
            </a:r>
            <a:r>
              <a:rPr lang="pt-BR" sz="2000" dirty="0" err="1">
                <a:latin typeface="Century Gothic"/>
                <a:cs typeface="Century Gothic"/>
              </a:rPr>
              <a:t>Control</a:t>
            </a:r>
            <a:endParaRPr lang="pt-BR" sz="2000" dirty="0">
              <a:latin typeface="Century Gothic"/>
              <a:cs typeface="Century Gothic"/>
            </a:endParaRPr>
          </a:p>
          <a:p>
            <a:pPr marL="723900" lvl="1" indent="-368300" algn="just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Migração transparente para os usuários</a:t>
            </a:r>
          </a:p>
          <a:p>
            <a:pPr marL="723900" lvl="1" indent="-368300"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r>
              <a:rPr lang="pt-BR" sz="2000" dirty="0">
                <a:latin typeface="Century Gothic"/>
                <a:cs typeface="Century Gothic"/>
              </a:rPr>
              <a:t>Suporte Oracle</a:t>
            </a:r>
          </a:p>
          <a:p>
            <a:pPr marL="723900" lvl="1" indent="-368300">
              <a:lnSpc>
                <a:spcPct val="150000"/>
              </a:lnSpc>
              <a:spcAft>
                <a:spcPts val="600"/>
              </a:spcAft>
              <a:buClr>
                <a:srgbClr val="66FF33"/>
              </a:buClr>
              <a:buFont typeface="Wingdings" pitchFamily="2" charset="2"/>
              <a:buChar char="ü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600" dirty="0">
                <a:latin typeface="Century Gothic"/>
                <a:cs typeface="Century Gothic"/>
              </a:rPr>
              <a:t>* Para integração dos </a:t>
            </a:r>
            <a:r>
              <a:rPr lang="pt-BR" sz="1600" dirty="0" err="1">
                <a:latin typeface="Century Gothic"/>
                <a:cs typeface="Century Gothic"/>
              </a:rPr>
              <a:t>forms</a:t>
            </a:r>
            <a:r>
              <a:rPr lang="pt-BR" sz="1600" dirty="0">
                <a:latin typeface="Century Gothic"/>
                <a:cs typeface="Century Gothic"/>
              </a:rPr>
              <a:t> e </a:t>
            </a:r>
            <a:r>
              <a:rPr lang="pt-BR" sz="1600" dirty="0" err="1">
                <a:latin typeface="Century Gothic"/>
                <a:cs typeface="Century Gothic"/>
              </a:rPr>
              <a:t>reports</a:t>
            </a:r>
            <a:r>
              <a:rPr lang="pt-BR" sz="1600" dirty="0">
                <a:latin typeface="Century Gothic"/>
                <a:cs typeface="Century Gothic"/>
              </a:rPr>
              <a:t> com o SVN recomenda-se a instalação de ambos em servidores Linux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378323" y="883160"/>
            <a:ext cx="849882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entury Gothic"/>
                <a:cs typeface="Century Gothic"/>
              </a:rPr>
              <a:t>Benefícios</a:t>
            </a:r>
            <a:endParaRPr lang="pt-BR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96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3014</TotalTime>
  <Words>757</Words>
  <Application>Microsoft Office PowerPoint</Application>
  <PresentationFormat>Apresentação na tela (4:3)</PresentationFormat>
  <Paragraphs>164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Office Theme</vt:lpstr>
      <vt:lpstr>Bitmap 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 Cruz</dc:creator>
  <cp:lastModifiedBy>Flavio</cp:lastModifiedBy>
  <cp:revision>188</cp:revision>
  <cp:lastPrinted>2012-07-19T00:44:08Z</cp:lastPrinted>
  <dcterms:created xsi:type="dcterms:W3CDTF">2012-04-25T20:40:29Z</dcterms:created>
  <dcterms:modified xsi:type="dcterms:W3CDTF">2018-11-27T01:21:33Z</dcterms:modified>
</cp:coreProperties>
</file>