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6"/>
  </p:notesMasterIdLst>
  <p:sldIdLst>
    <p:sldId id="327" r:id="rId2"/>
    <p:sldId id="330" r:id="rId3"/>
    <p:sldId id="331" r:id="rId4"/>
    <p:sldId id="333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99" r:id="rId14"/>
    <p:sldId id="397" r:id="rId15"/>
    <p:sldId id="350" r:id="rId16"/>
    <p:sldId id="351" r:id="rId17"/>
    <p:sldId id="352" r:id="rId18"/>
    <p:sldId id="353" r:id="rId19"/>
    <p:sldId id="354" r:id="rId20"/>
    <p:sldId id="355" r:id="rId21"/>
    <p:sldId id="374" r:id="rId22"/>
    <p:sldId id="400" r:id="rId23"/>
    <p:sldId id="380" r:id="rId24"/>
    <p:sldId id="381" r:id="rId25"/>
    <p:sldId id="373" r:id="rId26"/>
    <p:sldId id="367" r:id="rId27"/>
    <p:sldId id="401" r:id="rId28"/>
    <p:sldId id="366" r:id="rId29"/>
    <p:sldId id="376" r:id="rId30"/>
    <p:sldId id="385" r:id="rId31"/>
    <p:sldId id="387" r:id="rId32"/>
    <p:sldId id="388" r:id="rId33"/>
    <p:sldId id="402" r:id="rId34"/>
    <p:sldId id="365" r:id="rId35"/>
    <p:sldId id="391" r:id="rId36"/>
    <p:sldId id="389" r:id="rId37"/>
    <p:sldId id="392" r:id="rId38"/>
    <p:sldId id="375" r:id="rId39"/>
    <p:sldId id="377" r:id="rId40"/>
    <p:sldId id="267" r:id="rId41"/>
    <p:sldId id="390" r:id="rId42"/>
    <p:sldId id="404" r:id="rId43"/>
    <p:sldId id="393" r:id="rId44"/>
    <p:sldId id="343" r:id="rId45"/>
    <p:sldId id="362" r:id="rId46"/>
    <p:sldId id="405" r:id="rId47"/>
    <p:sldId id="361" r:id="rId48"/>
    <p:sldId id="358" r:id="rId49"/>
    <p:sldId id="360" r:id="rId50"/>
    <p:sldId id="363" r:id="rId51"/>
    <p:sldId id="364" r:id="rId52"/>
    <p:sldId id="357" r:id="rId53"/>
    <p:sldId id="370" r:id="rId54"/>
    <p:sldId id="369" r:id="rId55"/>
    <p:sldId id="368" r:id="rId56"/>
    <p:sldId id="394" r:id="rId57"/>
    <p:sldId id="344" r:id="rId58"/>
    <p:sldId id="345" r:id="rId59"/>
    <p:sldId id="349" r:id="rId60"/>
    <p:sldId id="348" r:id="rId61"/>
    <p:sldId id="346" r:id="rId62"/>
    <p:sldId id="347" r:id="rId63"/>
    <p:sldId id="371" r:id="rId64"/>
    <p:sldId id="332" r:id="rId6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67"/>
    </p:embeddedFont>
    <p:embeddedFont>
      <p:font typeface="Futura" panose="020B0806020204030204" pitchFamily="34" charset="0"/>
      <p:bold r:id="rId68"/>
    </p:embeddedFont>
    <p:embeddedFont>
      <p:font typeface="Ubuntu" panose="020B060402020202020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C1E1"/>
    <a:srgbClr val="1A7208"/>
    <a:srgbClr val="FC7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9B4D3-5D72-4AB5-AF01-B32829A12B91}">
  <a:tblStyle styleId="{4189B4D3-5D72-4AB5-AF01-B32829A12B91}" styleName="Table_0">
    <a:wholeTbl>
      <a:tcTxStyle b="off" i="off">
        <a:font>
          <a:latin typeface="Calibri"/>
          <a:ea typeface="Calibri"/>
          <a:cs typeface="Calibri"/>
        </a:font>
        <a:srgbClr val="5F5F5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8DA6B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8DA6B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8DA6B1">
              <a:alpha val="2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8DA6B1">
              <a:alpha val="2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rgbClr val="8DA6B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rgbClr val="8DA6B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71" autoAdjust="0"/>
  </p:normalViewPr>
  <p:slideViewPr>
    <p:cSldViewPr snapToGrid="0">
      <p:cViewPr varScale="1">
        <p:scale>
          <a:sx n="101" d="100"/>
          <a:sy n="101" d="100"/>
        </p:scale>
        <p:origin x="9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07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897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3973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Minumo</a:t>
            </a:r>
            <a:r>
              <a:rPr lang="pt-BR" dirty="0"/>
              <a:t> </a:t>
            </a:r>
            <a:r>
              <a:rPr lang="pt-BR" dirty="0" err="1"/>
              <a:t>montly</a:t>
            </a:r>
            <a:r>
              <a:rPr lang="pt-BR" dirty="0"/>
              <a:t> </a:t>
            </a:r>
            <a:r>
              <a:rPr lang="pt-BR" dirty="0" err="1"/>
              <a:t>flex</a:t>
            </a:r>
            <a:r>
              <a:rPr lang="pt-BR" dirty="0"/>
              <a:t> é 1000 dólares, mas ele tem 25% desconto.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189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25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5933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662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001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5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527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02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809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608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220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699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73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30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084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221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045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147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884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5022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793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241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572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6027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165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546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7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802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1421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08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08128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646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541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8565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Autonomous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não é 18 e 18 não é 18 é 12!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Putz e agora?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lvl="0"/>
            <a:r>
              <a:rPr lang="pt-BR" dirty="0"/>
              <a:t>E aí está outra coisa que vejo que pouca gente entendeu: o 18c não é uma nova versão. </a:t>
            </a:r>
          </a:p>
          <a:p>
            <a:pPr lvl="0"/>
            <a:r>
              <a:rPr lang="pt-BR" b="1" dirty="0"/>
              <a:t>É apenas um </a:t>
            </a:r>
            <a:r>
              <a:rPr lang="pt-BR" b="1" dirty="0" err="1"/>
              <a:t>Patchset</a:t>
            </a:r>
            <a:r>
              <a:rPr lang="pt-BR" dirty="0"/>
              <a:t>, com uma mudança de nome. </a:t>
            </a:r>
          </a:p>
          <a:p>
            <a:pPr lvl="0"/>
            <a:r>
              <a:rPr lang="pt-BR" dirty="0"/>
              <a:t>O 18c na verdade é apenas o </a:t>
            </a:r>
            <a:r>
              <a:rPr lang="pt-BR" dirty="0" err="1"/>
              <a:t>Patchset</a:t>
            </a:r>
            <a:r>
              <a:rPr lang="pt-BR" dirty="0"/>
              <a:t> 12.2.0.2, do 12cR2.</a:t>
            </a:r>
            <a:endParaRPr kumimoji="0" lang="pt-B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2281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599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729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5789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78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25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87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Falando em visão 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2795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0138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2535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0778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205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7429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6439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9055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349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Analogia com o serviço de torneiro mecânico.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61532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/>
              <a:t>Alguem</a:t>
            </a:r>
            <a:r>
              <a:rPr lang="pt-BR" dirty="0"/>
              <a:t> vai questionar....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788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Thomas Kurian foi Presidente de Desenvolvimento de Produto da Oracle Corporation de 1996 a 2018. Em 16 de novembro de 2018, o Google anunciou que Kurian se tornaria CEO do Google Cloud, substituindo Diane Greene.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74738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4208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Analogia com o serviço de torneiro mecânico.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Conhecimento não é tudo, é preciso ATITUDE!!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17163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Case Perto / Beira Rio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4647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462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Tamanho Base Dados: 1945 GB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Espaço Livre Atual: 14 GB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26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351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152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27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gif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2">
            <a:extLst>
              <a:ext uri="{FF2B5EF4-FFF2-40B4-BE49-F238E27FC236}">
                <a16:creationId xmlns:a16="http://schemas.microsoft.com/office/drawing/2014/main" id="{B6CC3E81-350B-4974-8569-438D3B19C6B8}"/>
              </a:ext>
            </a:extLst>
          </p:cNvPr>
          <p:cNvSpPr txBox="1"/>
          <p:nvPr/>
        </p:nvSpPr>
        <p:spPr>
          <a:xfrm>
            <a:off x="825643" y="1531102"/>
            <a:ext cx="3438300" cy="45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Oracle Cloud</a:t>
            </a:r>
          </a:p>
          <a:p>
            <a:pPr lvl="0"/>
            <a:r>
              <a:rPr lang="pt-BR" sz="2000" dirty="0">
                <a:solidFill>
                  <a:srgbClr val="5F5F5F"/>
                </a:solidFill>
                <a:latin typeface="Ubuntu"/>
                <a:sym typeface="Ubuntu"/>
              </a:rPr>
              <a:t>O Futuro da carreira do DBA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800" b="1" dirty="0">
              <a:solidFill>
                <a:srgbClr val="5F5F5F"/>
              </a:solidFill>
              <a:latin typeface="Ubuntu"/>
              <a:sym typeface="Ubuntu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82D16C5-3B08-48D6-9034-07C544BA2AB5}"/>
              </a:ext>
            </a:extLst>
          </p:cNvPr>
          <p:cNvSpPr txBox="1">
            <a:spLocks/>
          </p:cNvSpPr>
          <p:nvPr/>
        </p:nvSpPr>
        <p:spPr>
          <a:xfrm>
            <a:off x="825643" y="2521865"/>
            <a:ext cx="2260429" cy="7429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buntu"/>
              </a:rPr>
              <a:t>Everton Dias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buntu"/>
              </a:rPr>
              <a:t>CEO Octafy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buntu"/>
              </a:rPr>
              <a:t>November 28, 2018</a:t>
            </a:r>
          </a:p>
        </p:txBody>
      </p:sp>
      <p:pic>
        <p:nvPicPr>
          <p:cNvPr id="5" name="Shape 94">
            <a:extLst>
              <a:ext uri="{FF2B5EF4-FFF2-40B4-BE49-F238E27FC236}">
                <a16:creationId xmlns:a16="http://schemas.microsoft.com/office/drawing/2014/main" id="{EAF7E847-48C5-497A-BE20-0F9C6A23521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41" y="446777"/>
            <a:ext cx="3447572" cy="736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23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Comercial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CD204CC-9322-4277-A960-7A5828F58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27" y="1388282"/>
            <a:ext cx="2840530" cy="2231533"/>
          </a:xfrm>
          <a:prstGeom prst="rect">
            <a:avLst/>
          </a:prstGeom>
        </p:spPr>
      </p:pic>
      <p:sp>
        <p:nvSpPr>
          <p:cNvPr id="6" name="Shape 93">
            <a:extLst>
              <a:ext uri="{FF2B5EF4-FFF2-40B4-BE49-F238E27FC236}">
                <a16:creationId xmlns:a16="http://schemas.microsoft.com/office/drawing/2014/main" id="{65A86F68-4E43-41B2-B218-7FB7924D107E}"/>
              </a:ext>
            </a:extLst>
          </p:cNvPr>
          <p:cNvSpPr txBox="1"/>
          <p:nvPr/>
        </p:nvSpPr>
        <p:spPr>
          <a:xfrm>
            <a:off x="3966856" y="1403396"/>
            <a:ext cx="4815401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Cloud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Attached</a:t>
            </a:r>
            <a:endParaRPr sz="1800" dirty="0">
              <a:solidFill>
                <a:srgbClr val="595959"/>
              </a:solidFill>
              <a:latin typeface="Ubuntu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Migração Suporte para Cloud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EE Extreme Performance </a:t>
            </a:r>
            <a:r>
              <a:rPr lang="pt-BR" sz="1200" dirty="0">
                <a:solidFill>
                  <a:srgbClr val="595959"/>
                </a:solidFill>
                <a:latin typeface="Ubuntu"/>
                <a:sym typeface="Ubuntu"/>
              </a:rPr>
              <a:t>–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All</a:t>
            </a:r>
            <a:r>
              <a:rPr lang="pt-BR" sz="1200" dirty="0">
                <a:solidFill>
                  <a:srgbClr val="3AC1E1"/>
                </a:solidFill>
                <a:latin typeface="Ubuntu"/>
                <a:sym typeface="Ubuntu"/>
              </a:rPr>
              <a:t>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Options</a:t>
            </a:r>
            <a:r>
              <a:rPr lang="pt-BR" sz="1200" dirty="0">
                <a:solidFill>
                  <a:srgbClr val="3AC1E1"/>
                </a:solidFill>
                <a:latin typeface="Ubuntu"/>
                <a:sym typeface="Ubuntu"/>
              </a:rPr>
              <a:t>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Included</a:t>
            </a:r>
            <a:endParaRPr lang="pt-BR" sz="1200" dirty="0">
              <a:solidFill>
                <a:srgbClr val="3AC1E1"/>
              </a:solidFill>
              <a:latin typeface="Ubuntu"/>
              <a:sym typeface="Ubuntu"/>
            </a:endParaRPr>
          </a:p>
          <a:p>
            <a:pPr marL="1587" lvl="0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EE High Performance -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All</a:t>
            </a:r>
            <a:r>
              <a:rPr lang="pt-BR" sz="1200" dirty="0">
                <a:solidFill>
                  <a:srgbClr val="3AC1E1"/>
                </a:solidFill>
                <a:latin typeface="Ubuntu"/>
                <a:sym typeface="Ubuntu"/>
              </a:rPr>
              <a:t>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Opt</a:t>
            </a:r>
            <a:r>
              <a:rPr lang="pt-BR" sz="1200" dirty="0">
                <a:solidFill>
                  <a:srgbClr val="3AC1E1"/>
                </a:solidFill>
                <a:latin typeface="Ubuntu"/>
                <a:sym typeface="Ubuntu"/>
              </a:rPr>
              <a:t>.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Excep</a:t>
            </a:r>
            <a:r>
              <a:rPr lang="pt-BR" sz="1200" dirty="0">
                <a:solidFill>
                  <a:srgbClr val="3AC1E1"/>
                </a:solidFill>
                <a:latin typeface="Ubuntu"/>
                <a:sym typeface="Ubuntu"/>
              </a:rPr>
              <a:t>. RAC / </a:t>
            </a:r>
            <a:r>
              <a:rPr lang="pt-BR" sz="1200" dirty="0" err="1">
                <a:solidFill>
                  <a:srgbClr val="3AC1E1"/>
                </a:solidFill>
                <a:latin typeface="Ubuntu"/>
                <a:sym typeface="Ubuntu"/>
              </a:rPr>
              <a:t>In-Memory</a:t>
            </a:r>
            <a:endParaRPr lang="pt-BR" sz="1600" dirty="0">
              <a:solidFill>
                <a:srgbClr val="3AC1E1"/>
              </a:solidFill>
              <a:latin typeface="Ubuntu"/>
              <a:sym typeface="Ubuntu"/>
            </a:endParaRPr>
          </a:p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IaaS muito barato </a:t>
            </a:r>
            <a:r>
              <a:rPr lang="pt-BR" sz="1200" dirty="0">
                <a:solidFill>
                  <a:srgbClr val="3AC1E1"/>
                </a:solidFill>
                <a:latin typeface="Ubuntu"/>
                <a:sym typeface="Ubuntu"/>
              </a:rPr>
              <a:t>(~U$ 50 1TB Database Backup)</a:t>
            </a:r>
          </a:p>
        </p:txBody>
      </p:sp>
      <p:sp>
        <p:nvSpPr>
          <p:cNvPr id="7" name="Shape 95">
            <a:extLst>
              <a:ext uri="{FF2B5EF4-FFF2-40B4-BE49-F238E27FC236}">
                <a16:creationId xmlns:a16="http://schemas.microsoft.com/office/drawing/2014/main" id="{BB3FEEC5-551B-40FC-96D5-14E1700528A6}"/>
              </a:ext>
            </a:extLst>
          </p:cNvPr>
          <p:cNvSpPr/>
          <p:nvPr/>
        </p:nvSpPr>
        <p:spPr>
          <a:xfrm>
            <a:off x="3696108" y="156154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hape 96">
            <a:extLst>
              <a:ext uri="{FF2B5EF4-FFF2-40B4-BE49-F238E27FC236}">
                <a16:creationId xmlns:a16="http://schemas.microsoft.com/office/drawing/2014/main" id="{B49CD6F4-EA36-4DFF-8C8C-47206114281E}"/>
              </a:ext>
            </a:extLst>
          </p:cNvPr>
          <p:cNvSpPr/>
          <p:nvPr/>
        </p:nvSpPr>
        <p:spPr>
          <a:xfrm>
            <a:off x="3696108" y="197468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hape 97">
            <a:extLst>
              <a:ext uri="{FF2B5EF4-FFF2-40B4-BE49-F238E27FC236}">
                <a16:creationId xmlns:a16="http://schemas.microsoft.com/office/drawing/2014/main" id="{AFC020BE-1CBD-4EB4-AF25-1D9EDBE6844E}"/>
              </a:ext>
            </a:extLst>
          </p:cNvPr>
          <p:cNvSpPr/>
          <p:nvPr/>
        </p:nvSpPr>
        <p:spPr>
          <a:xfrm>
            <a:off x="3696108" y="238782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98">
            <a:extLst>
              <a:ext uri="{FF2B5EF4-FFF2-40B4-BE49-F238E27FC236}">
                <a16:creationId xmlns:a16="http://schemas.microsoft.com/office/drawing/2014/main" id="{55C7C4E2-AF77-40F3-87DA-0ED285F9B19C}"/>
              </a:ext>
            </a:extLst>
          </p:cNvPr>
          <p:cNvSpPr/>
          <p:nvPr/>
        </p:nvSpPr>
        <p:spPr>
          <a:xfrm>
            <a:off x="3696108" y="280096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Shape 98">
            <a:extLst>
              <a:ext uri="{FF2B5EF4-FFF2-40B4-BE49-F238E27FC236}">
                <a16:creationId xmlns:a16="http://schemas.microsoft.com/office/drawing/2014/main" id="{9E37E8F3-4E53-4302-8081-DC796015AF22}"/>
              </a:ext>
            </a:extLst>
          </p:cNvPr>
          <p:cNvSpPr/>
          <p:nvPr/>
        </p:nvSpPr>
        <p:spPr>
          <a:xfrm>
            <a:off x="3696108" y="320101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27F51D-CB8A-45A8-A0A2-969738878D1D}"/>
              </a:ext>
            </a:extLst>
          </p:cNvPr>
          <p:cNvSpPr txBox="1"/>
          <p:nvPr/>
        </p:nvSpPr>
        <p:spPr>
          <a:xfrm>
            <a:off x="385407" y="622087"/>
            <a:ext cx="2481449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Condições agressivas</a:t>
            </a:r>
          </a:p>
        </p:txBody>
      </p:sp>
    </p:spTree>
    <p:extLst>
      <p:ext uri="{BB962C8B-B14F-4D97-AF65-F5344CB8AC3E}">
        <p14:creationId xmlns:p14="http://schemas.microsoft.com/office/powerpoint/2010/main" val="28315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709DDF-0620-4684-A97F-F81C061A4E46}"/>
              </a:ext>
            </a:extLst>
          </p:cNvPr>
          <p:cNvSpPr txBox="1"/>
          <p:nvPr/>
        </p:nvSpPr>
        <p:spPr>
          <a:xfrm>
            <a:off x="4782738" y="3637194"/>
            <a:ext cx="4073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altLang="pt-BR" dirty="0">
                <a:solidFill>
                  <a:srgbClr val="3AC1E1"/>
                </a:solidFill>
                <a:latin typeface="Ubuntu"/>
              </a:rPr>
              <a:t>Oracle FastConnect </a:t>
            </a:r>
            <a:r>
              <a:rPr lang="pt-PT" altLang="pt-BR" dirty="0">
                <a:solidFill>
                  <a:srgbClr val="595959"/>
                </a:solidFill>
                <a:latin typeface="Ubuntu"/>
              </a:rPr>
              <a:t>oferece uma solução de rede dedicada para extensão  de sua rede local com baixa latência e alta velocidade.</a:t>
            </a:r>
            <a:endParaRPr lang="pt-BR" dirty="0">
              <a:solidFill>
                <a:srgbClr val="595959"/>
              </a:solidFill>
              <a:latin typeface="Ubuntu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Conectividade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A45779-2E32-4F35-AD27-0F8ED182A8A3}"/>
              </a:ext>
            </a:extLst>
          </p:cNvPr>
          <p:cNvSpPr txBox="1"/>
          <p:nvPr/>
        </p:nvSpPr>
        <p:spPr>
          <a:xfrm>
            <a:off x="385407" y="3977343"/>
            <a:ext cx="407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595959"/>
                </a:solidFill>
                <a:latin typeface="Ubuntu"/>
              </a:rPr>
              <a:t>Datacenter local no Brasil </a:t>
            </a:r>
          </a:p>
          <a:p>
            <a:pPr algn="ctr"/>
            <a:r>
              <a:rPr lang="pt-BR" dirty="0">
                <a:solidFill>
                  <a:srgbClr val="3AC1E1"/>
                </a:solidFill>
                <a:latin typeface="Ubuntu"/>
              </a:rPr>
              <a:t>(</a:t>
            </a:r>
            <a:r>
              <a:rPr lang="pt-BR" dirty="0" err="1">
                <a:solidFill>
                  <a:srgbClr val="3AC1E1"/>
                </a:solidFill>
                <a:latin typeface="Ubuntu"/>
              </a:rPr>
              <a:t>Ascenty</a:t>
            </a:r>
            <a:r>
              <a:rPr lang="pt-BR" dirty="0">
                <a:solidFill>
                  <a:srgbClr val="3AC1E1"/>
                </a:solidFill>
                <a:latin typeface="Ubuntu"/>
              </a:rPr>
              <a:t>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4477A0-9E9E-4D97-8EA3-E2D1693F087A}"/>
              </a:ext>
            </a:extLst>
          </p:cNvPr>
          <p:cNvSpPr txBox="1"/>
          <p:nvPr/>
        </p:nvSpPr>
        <p:spPr>
          <a:xfrm>
            <a:off x="385407" y="622087"/>
            <a:ext cx="2130391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  <a:sym typeface="Ubuntu"/>
              </a:rPr>
              <a:t>Tratando objeções</a:t>
            </a:r>
            <a:endParaRPr lang="pt-BR" sz="1800" dirty="0">
              <a:solidFill>
                <a:srgbClr val="3AC1E1"/>
              </a:solidFill>
              <a:latin typeface="Ubuntu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D77FD86-B91D-48C9-9D6D-F435CEC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" y="1456163"/>
            <a:ext cx="3822827" cy="2352085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7D614CA-8A37-423F-B57B-C17276B3A601}"/>
              </a:ext>
            </a:extLst>
          </p:cNvPr>
          <p:cNvCxnSpPr/>
          <p:nvPr/>
        </p:nvCxnSpPr>
        <p:spPr>
          <a:xfrm>
            <a:off x="4519101" y="1124578"/>
            <a:ext cx="0" cy="31512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65360DAC-92F7-4CF6-89F3-8CA473D7F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122" y="1463720"/>
            <a:ext cx="4192468" cy="17693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732A529-BFD2-4EC3-BBBA-D61A0CABC8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98000"/>
          </a:blip>
          <a:stretch>
            <a:fillRect/>
          </a:stretch>
        </p:blipFill>
        <p:spPr>
          <a:xfrm>
            <a:off x="4590479" y="1303665"/>
            <a:ext cx="4457752" cy="31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Modelo Comercial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6AF81D4-A2A6-4F31-9213-F2A1AB0D44C2}"/>
              </a:ext>
            </a:extLst>
          </p:cNvPr>
          <p:cNvCxnSpPr/>
          <p:nvPr/>
        </p:nvCxnSpPr>
        <p:spPr>
          <a:xfrm>
            <a:off x="4579557" y="1328617"/>
            <a:ext cx="0" cy="31512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2076283C-51CE-4F2F-91A6-6D3BF005B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996" y="2111683"/>
            <a:ext cx="1428750" cy="9429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B1A316A-DE32-48F3-9731-3AE6AB77D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454" y="3239251"/>
            <a:ext cx="1019175" cy="96202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33D2659-5A26-41E5-8C22-D09CEB3EDDC9}"/>
              </a:ext>
            </a:extLst>
          </p:cNvPr>
          <p:cNvSpPr txBox="1"/>
          <p:nvPr/>
        </p:nvSpPr>
        <p:spPr>
          <a:xfrm>
            <a:off x="6716162" y="2376899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err="1">
                <a:solidFill>
                  <a:srgbClr val="595959"/>
                </a:solidFill>
                <a:latin typeface="Ubuntu"/>
              </a:rPr>
              <a:t>Montly</a:t>
            </a:r>
            <a:r>
              <a:rPr lang="pt-BR" sz="1800" dirty="0">
                <a:solidFill>
                  <a:srgbClr val="595959"/>
                </a:solidFill>
                <a:latin typeface="Ubuntu"/>
              </a:rPr>
              <a:t> Flex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8A9ABB-ED6D-49F6-86A2-A2265F8E74A6}"/>
              </a:ext>
            </a:extLst>
          </p:cNvPr>
          <p:cNvSpPr txBox="1"/>
          <p:nvPr/>
        </p:nvSpPr>
        <p:spPr>
          <a:xfrm>
            <a:off x="6757468" y="3510837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err="1">
                <a:solidFill>
                  <a:srgbClr val="595959"/>
                </a:solidFill>
                <a:latin typeface="Ubuntu"/>
              </a:rPr>
              <a:t>Pay</a:t>
            </a:r>
            <a:r>
              <a:rPr lang="pt-BR" sz="1800" dirty="0">
                <a:solidFill>
                  <a:srgbClr val="595959"/>
                </a:solidFill>
                <a:latin typeface="Ubuntu"/>
              </a:rPr>
              <a:t> as </a:t>
            </a:r>
            <a:r>
              <a:rPr lang="pt-BR" sz="1800" dirty="0" err="1">
                <a:solidFill>
                  <a:srgbClr val="595959"/>
                </a:solidFill>
                <a:latin typeface="Ubuntu"/>
              </a:rPr>
              <a:t>You</a:t>
            </a:r>
            <a:r>
              <a:rPr lang="pt-BR" sz="1800" dirty="0">
                <a:solidFill>
                  <a:srgbClr val="595959"/>
                </a:solidFill>
                <a:latin typeface="Ubuntu"/>
              </a:rPr>
              <a:t> Go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BEC64FA-92B0-4A64-A39B-465F75001AEB}"/>
              </a:ext>
            </a:extLst>
          </p:cNvPr>
          <p:cNvSpPr txBox="1"/>
          <p:nvPr/>
        </p:nvSpPr>
        <p:spPr>
          <a:xfrm>
            <a:off x="385407" y="622087"/>
            <a:ext cx="1511632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Flexibilidade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B062C86-8892-4EA7-8A11-DBD880607D04}"/>
              </a:ext>
            </a:extLst>
          </p:cNvPr>
          <p:cNvSpPr txBox="1"/>
          <p:nvPr/>
        </p:nvSpPr>
        <p:spPr>
          <a:xfrm>
            <a:off x="4813825" y="1364248"/>
            <a:ext cx="392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3AC1E1"/>
                </a:solidFill>
                <a:latin typeface="Ubuntu"/>
              </a:rPr>
              <a:t>Modalidades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D5A6FD-5BB4-4560-906C-D2A4851E6C81}"/>
              </a:ext>
            </a:extLst>
          </p:cNvPr>
          <p:cNvSpPr txBox="1"/>
          <p:nvPr/>
        </p:nvSpPr>
        <p:spPr>
          <a:xfrm>
            <a:off x="347623" y="1364248"/>
            <a:ext cx="392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3AC1E1"/>
                </a:solidFill>
                <a:latin typeface="Ubuntu"/>
              </a:rPr>
              <a:t>Produtos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7260749-E299-4BE7-B98E-5D42574E22F1}"/>
              </a:ext>
            </a:extLst>
          </p:cNvPr>
          <p:cNvSpPr txBox="1"/>
          <p:nvPr/>
        </p:nvSpPr>
        <p:spPr>
          <a:xfrm>
            <a:off x="2047079" y="2376899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Ubuntu"/>
              </a:rPr>
              <a:t>Universal </a:t>
            </a:r>
            <a:r>
              <a:rPr lang="pt-BR" sz="1800" dirty="0" err="1">
                <a:solidFill>
                  <a:srgbClr val="595959"/>
                </a:solidFill>
                <a:latin typeface="Ubuntu"/>
              </a:rPr>
              <a:t>Credits</a:t>
            </a:r>
            <a:endParaRPr lang="pt-BR" sz="1800" dirty="0">
              <a:solidFill>
                <a:srgbClr val="595959"/>
              </a:solidFill>
              <a:latin typeface="Ubuntu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F6BAFD-782E-4C16-AE88-10A0F6F5F131}"/>
              </a:ext>
            </a:extLst>
          </p:cNvPr>
          <p:cNvSpPr txBox="1"/>
          <p:nvPr/>
        </p:nvSpPr>
        <p:spPr>
          <a:xfrm>
            <a:off x="2088385" y="351083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rgbClr val="595959"/>
                </a:solidFill>
                <a:latin typeface="Ubuntu"/>
              </a:rPr>
              <a:t>BYOL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5A9BCB-2785-49C2-B109-791D5FD62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50" y="3148516"/>
            <a:ext cx="1428743" cy="102690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2BB768E-7256-4575-83BD-5A6B66C1B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755" y="1944380"/>
            <a:ext cx="1074463" cy="111027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58688174-94AF-4502-A18E-9D32A7CE7CB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8000"/>
          </a:blip>
          <a:stretch>
            <a:fillRect/>
          </a:stretch>
        </p:blipFill>
        <p:spPr>
          <a:xfrm>
            <a:off x="4647569" y="1825913"/>
            <a:ext cx="4400661" cy="262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21FBC2-BB10-44DB-9F7A-90A6EE23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42" y="2738"/>
            <a:ext cx="3948257" cy="542925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B8EF30C4-9340-48AF-B32A-3B98A350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977"/>
            <a:ext cx="1506635" cy="1430523"/>
          </a:xfrm>
          <a:prstGeom prst="rect">
            <a:avLst/>
          </a:prstGeom>
        </p:spPr>
      </p:pic>
      <p:pic>
        <p:nvPicPr>
          <p:cNvPr id="2050" name="Picture 2" descr="Resultado de imagem para oracle cloud">
            <a:extLst>
              <a:ext uri="{FF2B5EF4-FFF2-40B4-BE49-F238E27FC236}">
                <a16:creationId xmlns:a16="http://schemas.microsoft.com/office/drawing/2014/main" id="{D6AB076F-88E1-4D7E-B0BE-4E74269B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4808"/>
            <a:ext cx="9143999" cy="57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Shape 94">
            <a:extLst>
              <a:ext uri="{FF2B5EF4-FFF2-40B4-BE49-F238E27FC236}">
                <a16:creationId xmlns:a16="http://schemas.microsoft.com/office/drawing/2014/main" id="{262A5352-894B-4BEB-B4DB-C2592147155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8830" y="2362592"/>
            <a:ext cx="1897583" cy="40538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621C496C-7ED5-499C-BF37-45EB02CAD1E4}"/>
              </a:ext>
            </a:extLst>
          </p:cNvPr>
          <p:cNvSpPr txBox="1"/>
          <p:nvPr/>
        </p:nvSpPr>
        <p:spPr>
          <a:xfrm>
            <a:off x="2429402" y="3142885"/>
            <a:ext cx="4076437" cy="570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 Oracle Cloud</a:t>
            </a:r>
          </a:p>
        </p:txBody>
      </p:sp>
    </p:spTree>
    <p:extLst>
      <p:ext uri="{BB962C8B-B14F-4D97-AF65-F5344CB8AC3E}">
        <p14:creationId xmlns:p14="http://schemas.microsoft.com/office/powerpoint/2010/main" val="68546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21FBC2-BB10-44DB-9F7A-90A6EE23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42" y="2738"/>
            <a:ext cx="3948257" cy="542925"/>
          </a:xfrm>
          <a:prstGeom prst="rect">
            <a:avLst/>
          </a:prstGeom>
        </p:spPr>
      </p:pic>
      <p:grpSp>
        <p:nvGrpSpPr>
          <p:cNvPr id="10" name="Group 47">
            <a:extLst>
              <a:ext uri="{FF2B5EF4-FFF2-40B4-BE49-F238E27FC236}">
                <a16:creationId xmlns:a16="http://schemas.microsoft.com/office/drawing/2014/main" id="{F6E146E3-6517-4D10-85FA-BB248710BF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694" y="1251900"/>
            <a:ext cx="2196025" cy="2400099"/>
            <a:chOff x="3343" y="1619"/>
            <a:chExt cx="990" cy="1082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BDDEA90E-B594-4D7E-B287-04CE10FC8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860"/>
              <a:ext cx="507" cy="630"/>
            </a:xfrm>
            <a:custGeom>
              <a:avLst/>
              <a:gdLst>
                <a:gd name="T0" fmla="*/ 215 w 215"/>
                <a:gd name="T1" fmla="*/ 108 h 267"/>
                <a:gd name="T2" fmla="*/ 108 w 215"/>
                <a:gd name="T3" fmla="*/ 0 h 267"/>
                <a:gd name="T4" fmla="*/ 0 w 215"/>
                <a:gd name="T5" fmla="*/ 108 h 267"/>
                <a:gd name="T6" fmla="*/ 17 w 215"/>
                <a:gd name="T7" fmla="*/ 166 h 267"/>
                <a:gd name="T8" fmla="*/ 56 w 215"/>
                <a:gd name="T9" fmla="*/ 251 h 267"/>
                <a:gd name="T10" fmla="*/ 56 w 215"/>
                <a:gd name="T11" fmla="*/ 258 h 267"/>
                <a:gd name="T12" fmla="*/ 66 w 215"/>
                <a:gd name="T13" fmla="*/ 267 h 267"/>
                <a:gd name="T14" fmla="*/ 149 w 215"/>
                <a:gd name="T15" fmla="*/ 267 h 267"/>
                <a:gd name="T16" fmla="*/ 158 w 215"/>
                <a:gd name="T17" fmla="*/ 258 h 267"/>
                <a:gd name="T18" fmla="*/ 158 w 215"/>
                <a:gd name="T19" fmla="*/ 250 h 267"/>
                <a:gd name="T20" fmla="*/ 197 w 215"/>
                <a:gd name="T21" fmla="*/ 168 h 267"/>
                <a:gd name="T22" fmla="*/ 215 w 215"/>
                <a:gd name="T23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67">
                  <a:moveTo>
                    <a:pt x="215" y="108"/>
                  </a:moveTo>
                  <a:cubicBezTo>
                    <a:pt x="215" y="48"/>
                    <a:pt x="167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29"/>
                    <a:pt x="6" y="149"/>
                    <a:pt x="17" y="166"/>
                  </a:cubicBezTo>
                  <a:cubicBezTo>
                    <a:pt x="27" y="181"/>
                    <a:pt x="56" y="229"/>
                    <a:pt x="56" y="251"/>
                  </a:cubicBezTo>
                  <a:cubicBezTo>
                    <a:pt x="56" y="258"/>
                    <a:pt x="56" y="258"/>
                    <a:pt x="56" y="258"/>
                  </a:cubicBezTo>
                  <a:cubicBezTo>
                    <a:pt x="56" y="263"/>
                    <a:pt x="61" y="267"/>
                    <a:pt x="66" y="267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154" y="267"/>
                    <a:pt x="158" y="263"/>
                    <a:pt x="158" y="258"/>
                  </a:cubicBezTo>
                  <a:cubicBezTo>
                    <a:pt x="158" y="250"/>
                    <a:pt x="158" y="250"/>
                    <a:pt x="158" y="250"/>
                  </a:cubicBezTo>
                  <a:cubicBezTo>
                    <a:pt x="158" y="226"/>
                    <a:pt x="187" y="182"/>
                    <a:pt x="197" y="168"/>
                  </a:cubicBezTo>
                  <a:cubicBezTo>
                    <a:pt x="209" y="151"/>
                    <a:pt x="215" y="130"/>
                    <a:pt x="215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12C9CE78-85F4-4A74-887F-1599989C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516"/>
              <a:ext cx="238" cy="185"/>
            </a:xfrm>
            <a:custGeom>
              <a:avLst/>
              <a:gdLst>
                <a:gd name="T0" fmla="*/ 83 w 101"/>
                <a:gd name="T1" fmla="*/ 47 h 78"/>
                <a:gd name="T2" fmla="*/ 88 w 101"/>
                <a:gd name="T3" fmla="*/ 42 h 78"/>
                <a:gd name="T4" fmla="*/ 93 w 101"/>
                <a:gd name="T5" fmla="*/ 42 h 78"/>
                <a:gd name="T6" fmla="*/ 101 w 101"/>
                <a:gd name="T7" fmla="*/ 34 h 78"/>
                <a:gd name="T8" fmla="*/ 93 w 101"/>
                <a:gd name="T9" fmla="*/ 26 h 78"/>
                <a:gd name="T10" fmla="*/ 88 w 101"/>
                <a:gd name="T11" fmla="*/ 26 h 78"/>
                <a:gd name="T12" fmla="*/ 83 w 101"/>
                <a:gd name="T13" fmla="*/ 21 h 78"/>
                <a:gd name="T14" fmla="*/ 88 w 101"/>
                <a:gd name="T15" fmla="*/ 16 h 78"/>
                <a:gd name="T16" fmla="*/ 93 w 101"/>
                <a:gd name="T17" fmla="*/ 16 h 78"/>
                <a:gd name="T18" fmla="*/ 101 w 101"/>
                <a:gd name="T19" fmla="*/ 8 h 78"/>
                <a:gd name="T20" fmla="*/ 93 w 101"/>
                <a:gd name="T21" fmla="*/ 0 h 78"/>
                <a:gd name="T22" fmla="*/ 7 w 101"/>
                <a:gd name="T23" fmla="*/ 0 h 78"/>
                <a:gd name="T24" fmla="*/ 0 w 101"/>
                <a:gd name="T25" fmla="*/ 8 h 78"/>
                <a:gd name="T26" fmla="*/ 7 w 101"/>
                <a:gd name="T27" fmla="*/ 16 h 78"/>
                <a:gd name="T28" fmla="*/ 44 w 101"/>
                <a:gd name="T29" fmla="*/ 16 h 78"/>
                <a:gd name="T30" fmla="*/ 49 w 101"/>
                <a:gd name="T31" fmla="*/ 21 h 78"/>
                <a:gd name="T32" fmla="*/ 44 w 101"/>
                <a:gd name="T33" fmla="*/ 26 h 78"/>
                <a:gd name="T34" fmla="*/ 7 w 101"/>
                <a:gd name="T35" fmla="*/ 26 h 78"/>
                <a:gd name="T36" fmla="*/ 0 w 101"/>
                <a:gd name="T37" fmla="*/ 34 h 78"/>
                <a:gd name="T38" fmla="*/ 7 w 101"/>
                <a:gd name="T39" fmla="*/ 42 h 78"/>
                <a:gd name="T40" fmla="*/ 60 w 101"/>
                <a:gd name="T41" fmla="*/ 42 h 78"/>
                <a:gd name="T42" fmla="*/ 65 w 101"/>
                <a:gd name="T43" fmla="*/ 47 h 78"/>
                <a:gd name="T44" fmla="*/ 60 w 101"/>
                <a:gd name="T45" fmla="*/ 52 h 78"/>
                <a:gd name="T46" fmla="*/ 7 w 101"/>
                <a:gd name="T47" fmla="*/ 52 h 78"/>
                <a:gd name="T48" fmla="*/ 0 w 101"/>
                <a:gd name="T49" fmla="*/ 60 h 78"/>
                <a:gd name="T50" fmla="*/ 7 w 101"/>
                <a:gd name="T51" fmla="*/ 68 h 78"/>
                <a:gd name="T52" fmla="*/ 21 w 101"/>
                <a:gd name="T53" fmla="*/ 68 h 78"/>
                <a:gd name="T54" fmla="*/ 37 w 101"/>
                <a:gd name="T55" fmla="*/ 78 h 78"/>
                <a:gd name="T56" fmla="*/ 66 w 101"/>
                <a:gd name="T57" fmla="*/ 78 h 78"/>
                <a:gd name="T58" fmla="*/ 82 w 101"/>
                <a:gd name="T59" fmla="*/ 68 h 78"/>
                <a:gd name="T60" fmla="*/ 93 w 101"/>
                <a:gd name="T61" fmla="*/ 68 h 78"/>
                <a:gd name="T62" fmla="*/ 101 w 101"/>
                <a:gd name="T63" fmla="*/ 60 h 78"/>
                <a:gd name="T64" fmla="*/ 93 w 101"/>
                <a:gd name="T65" fmla="*/ 52 h 78"/>
                <a:gd name="T66" fmla="*/ 88 w 101"/>
                <a:gd name="T67" fmla="*/ 52 h 78"/>
                <a:gd name="T68" fmla="*/ 83 w 101"/>
                <a:gd name="T69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78">
                  <a:moveTo>
                    <a:pt x="83" y="47"/>
                  </a:moveTo>
                  <a:cubicBezTo>
                    <a:pt x="83" y="44"/>
                    <a:pt x="85" y="42"/>
                    <a:pt x="88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8" y="42"/>
                    <a:pt x="101" y="38"/>
                    <a:pt x="101" y="34"/>
                  </a:cubicBezTo>
                  <a:cubicBezTo>
                    <a:pt x="101" y="30"/>
                    <a:pt x="98" y="26"/>
                    <a:pt x="93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5" y="26"/>
                    <a:pt x="83" y="24"/>
                    <a:pt x="83" y="21"/>
                  </a:cubicBezTo>
                  <a:cubicBezTo>
                    <a:pt x="83" y="18"/>
                    <a:pt x="85" y="16"/>
                    <a:pt x="88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8" y="16"/>
                    <a:pt x="101" y="12"/>
                    <a:pt x="101" y="8"/>
                  </a:cubicBezTo>
                  <a:cubicBezTo>
                    <a:pt x="101" y="4"/>
                    <a:pt x="98" y="0"/>
                    <a:pt x="9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7" y="16"/>
                    <a:pt x="49" y="18"/>
                    <a:pt x="49" y="21"/>
                  </a:cubicBezTo>
                  <a:cubicBezTo>
                    <a:pt x="49" y="24"/>
                    <a:pt x="47" y="26"/>
                    <a:pt x="44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3" y="26"/>
                    <a:pt x="0" y="30"/>
                    <a:pt x="0" y="34"/>
                  </a:cubicBezTo>
                  <a:cubicBezTo>
                    <a:pt x="0" y="38"/>
                    <a:pt x="3" y="42"/>
                    <a:pt x="7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3" y="42"/>
                    <a:pt x="65" y="44"/>
                    <a:pt x="65" y="47"/>
                  </a:cubicBezTo>
                  <a:cubicBezTo>
                    <a:pt x="65" y="50"/>
                    <a:pt x="63" y="52"/>
                    <a:pt x="60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3" y="52"/>
                    <a:pt x="0" y="56"/>
                    <a:pt x="0" y="60"/>
                  </a:cubicBezTo>
                  <a:cubicBezTo>
                    <a:pt x="0" y="64"/>
                    <a:pt x="3" y="68"/>
                    <a:pt x="7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3" y="74"/>
                    <a:pt x="30" y="78"/>
                    <a:pt x="37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73" y="78"/>
                    <a:pt x="80" y="74"/>
                    <a:pt x="82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8" y="68"/>
                    <a:pt x="101" y="64"/>
                    <a:pt x="101" y="60"/>
                  </a:cubicBezTo>
                  <a:cubicBezTo>
                    <a:pt x="101" y="56"/>
                    <a:pt x="98" y="52"/>
                    <a:pt x="93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5" y="52"/>
                    <a:pt x="83" y="50"/>
                    <a:pt x="8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id="{0E550522-C09F-4477-8DFA-671270C6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19"/>
              <a:ext cx="36" cy="191"/>
            </a:xfrm>
            <a:custGeom>
              <a:avLst/>
              <a:gdLst>
                <a:gd name="T0" fmla="*/ 7 w 15"/>
                <a:gd name="T1" fmla="*/ 81 h 81"/>
                <a:gd name="T2" fmla="*/ 0 w 15"/>
                <a:gd name="T3" fmla="*/ 74 h 81"/>
                <a:gd name="T4" fmla="*/ 0 w 15"/>
                <a:gd name="T5" fmla="*/ 7 h 81"/>
                <a:gd name="T6" fmla="*/ 7 w 15"/>
                <a:gd name="T7" fmla="*/ 0 h 81"/>
                <a:gd name="T8" fmla="*/ 15 w 15"/>
                <a:gd name="T9" fmla="*/ 7 h 81"/>
                <a:gd name="T10" fmla="*/ 15 w 15"/>
                <a:gd name="T11" fmla="*/ 74 h 81"/>
                <a:gd name="T12" fmla="*/ 7 w 15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1">
                  <a:moveTo>
                    <a:pt x="7" y="81"/>
                  </a:moveTo>
                  <a:cubicBezTo>
                    <a:pt x="3" y="81"/>
                    <a:pt x="0" y="78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8"/>
                    <a:pt x="11" y="81"/>
                    <a:pt x="7" y="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C13FB384-C2D5-4901-8B15-2FE35906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673"/>
              <a:ext cx="118" cy="173"/>
            </a:xfrm>
            <a:custGeom>
              <a:avLst/>
              <a:gdLst>
                <a:gd name="T0" fmla="*/ 41 w 50"/>
                <a:gd name="T1" fmla="*/ 73 h 73"/>
                <a:gd name="T2" fmla="*/ 35 w 50"/>
                <a:gd name="T3" fmla="*/ 69 h 73"/>
                <a:gd name="T4" fmla="*/ 2 w 50"/>
                <a:gd name="T5" fmla="*/ 12 h 73"/>
                <a:gd name="T6" fmla="*/ 4 w 50"/>
                <a:gd name="T7" fmla="*/ 2 h 73"/>
                <a:gd name="T8" fmla="*/ 14 w 50"/>
                <a:gd name="T9" fmla="*/ 5 h 73"/>
                <a:gd name="T10" fmla="*/ 48 w 50"/>
                <a:gd name="T11" fmla="*/ 62 h 73"/>
                <a:gd name="T12" fmla="*/ 45 w 50"/>
                <a:gd name="T13" fmla="*/ 72 h 73"/>
                <a:gd name="T14" fmla="*/ 41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41" y="73"/>
                  </a:moveTo>
                  <a:cubicBezTo>
                    <a:pt x="39" y="73"/>
                    <a:pt x="36" y="72"/>
                    <a:pt x="35" y="6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8" y="0"/>
                    <a:pt x="12" y="1"/>
                    <a:pt x="14" y="5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0" y="66"/>
                    <a:pt x="48" y="70"/>
                    <a:pt x="45" y="72"/>
                  </a:cubicBezTo>
                  <a:cubicBezTo>
                    <a:pt x="44" y="73"/>
                    <a:pt x="43" y="73"/>
                    <a:pt x="41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DB443911-B8C0-47C5-BD49-0070CA3EC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841"/>
              <a:ext cx="175" cy="113"/>
            </a:xfrm>
            <a:custGeom>
              <a:avLst/>
              <a:gdLst>
                <a:gd name="T0" fmla="*/ 66 w 74"/>
                <a:gd name="T1" fmla="*/ 48 h 48"/>
                <a:gd name="T2" fmla="*/ 62 w 74"/>
                <a:gd name="T3" fmla="*/ 47 h 48"/>
                <a:gd name="T4" fmla="*/ 4 w 74"/>
                <a:gd name="T5" fmla="*/ 14 h 48"/>
                <a:gd name="T6" fmla="*/ 2 w 74"/>
                <a:gd name="T7" fmla="*/ 4 h 48"/>
                <a:gd name="T8" fmla="*/ 12 w 74"/>
                <a:gd name="T9" fmla="*/ 2 h 48"/>
                <a:gd name="T10" fmla="*/ 69 w 74"/>
                <a:gd name="T11" fmla="*/ 35 h 48"/>
                <a:gd name="T12" fmla="*/ 72 w 74"/>
                <a:gd name="T13" fmla="*/ 45 h 48"/>
                <a:gd name="T14" fmla="*/ 66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66" y="48"/>
                  </a:moveTo>
                  <a:cubicBezTo>
                    <a:pt x="64" y="48"/>
                    <a:pt x="63" y="48"/>
                    <a:pt x="62" y="4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2"/>
                    <a:pt x="0" y="8"/>
                    <a:pt x="2" y="4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3" y="37"/>
                    <a:pt x="74" y="41"/>
                    <a:pt x="72" y="45"/>
                  </a:cubicBezTo>
                  <a:cubicBezTo>
                    <a:pt x="71" y="47"/>
                    <a:pt x="68" y="48"/>
                    <a:pt x="66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8A38A51D-BD36-473F-BD4B-7884096D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2075"/>
              <a:ext cx="191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511A99C6-998D-4A5C-A81B-45DD749D5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" y="1673"/>
              <a:ext cx="118" cy="173"/>
            </a:xfrm>
            <a:custGeom>
              <a:avLst/>
              <a:gdLst>
                <a:gd name="T0" fmla="*/ 9 w 50"/>
                <a:gd name="T1" fmla="*/ 73 h 73"/>
                <a:gd name="T2" fmla="*/ 5 w 50"/>
                <a:gd name="T3" fmla="*/ 72 h 73"/>
                <a:gd name="T4" fmla="*/ 2 w 50"/>
                <a:gd name="T5" fmla="*/ 62 h 73"/>
                <a:gd name="T6" fmla="*/ 36 w 50"/>
                <a:gd name="T7" fmla="*/ 5 h 73"/>
                <a:gd name="T8" fmla="*/ 45 w 50"/>
                <a:gd name="T9" fmla="*/ 2 h 73"/>
                <a:gd name="T10" fmla="*/ 48 w 50"/>
                <a:gd name="T11" fmla="*/ 12 h 73"/>
                <a:gd name="T12" fmla="*/ 15 w 50"/>
                <a:gd name="T13" fmla="*/ 69 h 73"/>
                <a:gd name="T14" fmla="*/ 9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9" y="73"/>
                  </a:moveTo>
                  <a:cubicBezTo>
                    <a:pt x="7" y="73"/>
                    <a:pt x="6" y="73"/>
                    <a:pt x="5" y="72"/>
                  </a:cubicBezTo>
                  <a:cubicBezTo>
                    <a:pt x="1" y="70"/>
                    <a:pt x="0" y="66"/>
                    <a:pt x="2" y="6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1"/>
                    <a:pt x="42" y="0"/>
                    <a:pt x="45" y="2"/>
                  </a:cubicBezTo>
                  <a:cubicBezTo>
                    <a:pt x="49" y="4"/>
                    <a:pt x="50" y="8"/>
                    <a:pt x="48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3" y="72"/>
                    <a:pt x="11" y="73"/>
                    <a:pt x="9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22CE9F90-CBA6-46FC-9A19-B4D6FAC22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841"/>
              <a:ext cx="175" cy="113"/>
            </a:xfrm>
            <a:custGeom>
              <a:avLst/>
              <a:gdLst>
                <a:gd name="T0" fmla="*/ 8 w 74"/>
                <a:gd name="T1" fmla="*/ 48 h 48"/>
                <a:gd name="T2" fmla="*/ 2 w 74"/>
                <a:gd name="T3" fmla="*/ 45 h 48"/>
                <a:gd name="T4" fmla="*/ 5 w 74"/>
                <a:gd name="T5" fmla="*/ 35 h 48"/>
                <a:gd name="T6" fmla="*/ 62 w 74"/>
                <a:gd name="T7" fmla="*/ 2 h 48"/>
                <a:gd name="T8" fmla="*/ 72 w 74"/>
                <a:gd name="T9" fmla="*/ 4 h 48"/>
                <a:gd name="T10" fmla="*/ 69 w 74"/>
                <a:gd name="T11" fmla="*/ 14 h 48"/>
                <a:gd name="T12" fmla="*/ 12 w 74"/>
                <a:gd name="T13" fmla="*/ 47 h 48"/>
                <a:gd name="T14" fmla="*/ 8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8" y="48"/>
                  </a:moveTo>
                  <a:cubicBezTo>
                    <a:pt x="6" y="48"/>
                    <a:pt x="3" y="47"/>
                    <a:pt x="2" y="45"/>
                  </a:cubicBezTo>
                  <a:cubicBezTo>
                    <a:pt x="0" y="41"/>
                    <a:pt x="1" y="37"/>
                    <a:pt x="5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0" y="1"/>
                    <a:pt x="72" y="4"/>
                  </a:cubicBezTo>
                  <a:cubicBezTo>
                    <a:pt x="74" y="8"/>
                    <a:pt x="73" y="12"/>
                    <a:pt x="69" y="14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8"/>
                    <a:pt x="9" y="48"/>
                    <a:pt x="8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BC42B059-8419-4E35-AF04-83E3707E5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075"/>
              <a:ext cx="192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Freeform 10">
            <a:extLst>
              <a:ext uri="{FF2B5EF4-FFF2-40B4-BE49-F238E27FC236}">
                <a16:creationId xmlns:a16="http://schemas.microsoft.com/office/drawing/2014/main" id="{CED504FA-C45C-43A6-BDAC-2B289435C02A}"/>
              </a:ext>
            </a:extLst>
          </p:cNvPr>
          <p:cNvSpPr>
            <a:spLocks/>
          </p:cNvSpPr>
          <p:nvPr/>
        </p:nvSpPr>
        <p:spPr bwMode="auto">
          <a:xfrm>
            <a:off x="2536215" y="2817503"/>
            <a:ext cx="773324" cy="330217"/>
          </a:xfrm>
          <a:custGeom>
            <a:avLst/>
            <a:gdLst>
              <a:gd name="T0" fmla="*/ 1769 w 1934"/>
              <a:gd name="T1" fmla="*/ 497 h 826"/>
              <a:gd name="T2" fmla="*/ 1764 w 1934"/>
              <a:gd name="T3" fmla="*/ 497 h 826"/>
              <a:gd name="T4" fmla="*/ 1494 w 1934"/>
              <a:gd name="T5" fmla="*/ 276 h 826"/>
              <a:gd name="T6" fmla="*/ 1406 w 1934"/>
              <a:gd name="T7" fmla="*/ 291 h 826"/>
              <a:gd name="T8" fmla="*/ 1011 w 1934"/>
              <a:gd name="T9" fmla="*/ 0 h 826"/>
              <a:gd name="T10" fmla="*/ 675 w 1934"/>
              <a:gd name="T11" fmla="*/ 172 h 826"/>
              <a:gd name="T12" fmla="*/ 598 w 1934"/>
              <a:gd name="T13" fmla="*/ 149 h 826"/>
              <a:gd name="T14" fmla="*/ 461 w 1934"/>
              <a:gd name="T15" fmla="*/ 281 h 826"/>
              <a:gd name="T16" fmla="*/ 412 w 1934"/>
              <a:gd name="T17" fmla="*/ 276 h 826"/>
              <a:gd name="T18" fmla="*/ 137 w 1934"/>
              <a:gd name="T19" fmla="*/ 551 h 826"/>
              <a:gd name="T20" fmla="*/ 0 w 1934"/>
              <a:gd name="T21" fmla="*/ 689 h 826"/>
              <a:gd name="T22" fmla="*/ 137 w 1934"/>
              <a:gd name="T23" fmla="*/ 826 h 826"/>
              <a:gd name="T24" fmla="*/ 1769 w 1934"/>
              <a:gd name="T25" fmla="*/ 826 h 826"/>
              <a:gd name="T26" fmla="*/ 1934 w 1934"/>
              <a:gd name="T27" fmla="*/ 661 h 826"/>
              <a:gd name="T28" fmla="*/ 1769 w 1934"/>
              <a:gd name="T29" fmla="*/ 497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34" h="826">
                <a:moveTo>
                  <a:pt x="1769" y="497"/>
                </a:moveTo>
                <a:cubicBezTo>
                  <a:pt x="1767" y="497"/>
                  <a:pt x="1766" y="497"/>
                  <a:pt x="1764" y="497"/>
                </a:cubicBezTo>
                <a:cubicBezTo>
                  <a:pt x="1738" y="371"/>
                  <a:pt x="1628" y="276"/>
                  <a:pt x="1494" y="276"/>
                </a:cubicBezTo>
                <a:cubicBezTo>
                  <a:pt x="1463" y="276"/>
                  <a:pt x="1434" y="282"/>
                  <a:pt x="1406" y="291"/>
                </a:cubicBezTo>
                <a:cubicBezTo>
                  <a:pt x="1354" y="122"/>
                  <a:pt x="1197" y="0"/>
                  <a:pt x="1011" y="0"/>
                </a:cubicBezTo>
                <a:cubicBezTo>
                  <a:pt x="872" y="0"/>
                  <a:pt x="750" y="68"/>
                  <a:pt x="675" y="172"/>
                </a:cubicBezTo>
                <a:cubicBezTo>
                  <a:pt x="653" y="158"/>
                  <a:pt x="626" y="149"/>
                  <a:pt x="598" y="149"/>
                </a:cubicBezTo>
                <a:cubicBezTo>
                  <a:pt x="524" y="149"/>
                  <a:pt x="463" y="207"/>
                  <a:pt x="461" y="281"/>
                </a:cubicBezTo>
                <a:cubicBezTo>
                  <a:pt x="445" y="278"/>
                  <a:pt x="428" y="276"/>
                  <a:pt x="412" y="276"/>
                </a:cubicBezTo>
                <a:cubicBezTo>
                  <a:pt x="260" y="276"/>
                  <a:pt x="137" y="399"/>
                  <a:pt x="137" y="551"/>
                </a:cubicBezTo>
                <a:cubicBezTo>
                  <a:pt x="61" y="551"/>
                  <a:pt x="0" y="613"/>
                  <a:pt x="0" y="689"/>
                </a:cubicBezTo>
                <a:cubicBezTo>
                  <a:pt x="0" y="765"/>
                  <a:pt x="61" y="826"/>
                  <a:pt x="137" y="826"/>
                </a:cubicBezTo>
                <a:cubicBezTo>
                  <a:pt x="1769" y="826"/>
                  <a:pt x="1769" y="826"/>
                  <a:pt x="1769" y="826"/>
                </a:cubicBezTo>
                <a:cubicBezTo>
                  <a:pt x="1860" y="826"/>
                  <a:pt x="1934" y="752"/>
                  <a:pt x="1934" y="661"/>
                </a:cubicBezTo>
                <a:cubicBezTo>
                  <a:pt x="1934" y="570"/>
                  <a:pt x="1860" y="497"/>
                  <a:pt x="1769" y="49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2632604-1D14-447B-9331-3242011BB238}"/>
              </a:ext>
            </a:extLst>
          </p:cNvPr>
          <p:cNvSpPr>
            <a:spLocks/>
          </p:cNvSpPr>
          <p:nvPr/>
        </p:nvSpPr>
        <p:spPr bwMode="auto">
          <a:xfrm>
            <a:off x="2161454" y="549234"/>
            <a:ext cx="1193148" cy="599266"/>
          </a:xfrm>
          <a:custGeom>
            <a:avLst/>
            <a:gdLst>
              <a:gd name="T0" fmla="*/ 1743 w 1876"/>
              <a:gd name="T1" fmla="*/ 590 h 942"/>
              <a:gd name="T2" fmla="*/ 1747 w 1876"/>
              <a:gd name="T3" fmla="*/ 538 h 942"/>
              <a:gd name="T4" fmla="*/ 1449 w 1876"/>
              <a:gd name="T5" fmla="*/ 240 h 942"/>
              <a:gd name="T6" fmla="*/ 1394 w 1876"/>
              <a:gd name="T7" fmla="*/ 245 h 942"/>
              <a:gd name="T8" fmla="*/ 1100 w 1876"/>
              <a:gd name="T9" fmla="*/ 0 h 942"/>
              <a:gd name="T10" fmla="*/ 810 w 1876"/>
              <a:gd name="T11" fmla="*/ 230 h 942"/>
              <a:gd name="T12" fmla="*/ 750 w 1876"/>
              <a:gd name="T13" fmla="*/ 225 h 942"/>
              <a:gd name="T14" fmla="*/ 435 w 1876"/>
              <a:gd name="T15" fmla="*/ 413 h 942"/>
              <a:gd name="T16" fmla="*/ 344 w 1876"/>
              <a:gd name="T17" fmla="*/ 395 h 942"/>
              <a:gd name="T18" fmla="*/ 106 w 1876"/>
              <a:gd name="T19" fmla="*/ 633 h 942"/>
              <a:gd name="T20" fmla="*/ 106 w 1876"/>
              <a:gd name="T21" fmla="*/ 641 h 942"/>
              <a:gd name="T22" fmla="*/ 0 w 1876"/>
              <a:gd name="T23" fmla="*/ 787 h 942"/>
              <a:gd name="T24" fmla="*/ 154 w 1876"/>
              <a:gd name="T25" fmla="*/ 942 h 942"/>
              <a:gd name="T26" fmla="*/ 1697 w 1876"/>
              <a:gd name="T27" fmla="*/ 942 h 942"/>
              <a:gd name="T28" fmla="*/ 1876 w 1876"/>
              <a:gd name="T29" fmla="*/ 763 h 942"/>
              <a:gd name="T30" fmla="*/ 1743 w 1876"/>
              <a:gd name="T31" fmla="*/ 59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76" h="942">
                <a:moveTo>
                  <a:pt x="1743" y="590"/>
                </a:moveTo>
                <a:cubicBezTo>
                  <a:pt x="1746" y="573"/>
                  <a:pt x="1747" y="556"/>
                  <a:pt x="1747" y="538"/>
                </a:cubicBezTo>
                <a:cubicBezTo>
                  <a:pt x="1747" y="373"/>
                  <a:pt x="1614" y="240"/>
                  <a:pt x="1449" y="240"/>
                </a:cubicBezTo>
                <a:cubicBezTo>
                  <a:pt x="1430" y="240"/>
                  <a:pt x="1412" y="242"/>
                  <a:pt x="1394" y="245"/>
                </a:cubicBezTo>
                <a:cubicBezTo>
                  <a:pt x="1368" y="106"/>
                  <a:pt x="1247" y="0"/>
                  <a:pt x="1100" y="0"/>
                </a:cubicBezTo>
                <a:cubicBezTo>
                  <a:pt x="959" y="0"/>
                  <a:pt x="841" y="98"/>
                  <a:pt x="810" y="230"/>
                </a:cubicBezTo>
                <a:cubicBezTo>
                  <a:pt x="790" y="227"/>
                  <a:pt x="771" y="225"/>
                  <a:pt x="750" y="225"/>
                </a:cubicBezTo>
                <a:cubicBezTo>
                  <a:pt x="614" y="225"/>
                  <a:pt x="496" y="301"/>
                  <a:pt x="435" y="413"/>
                </a:cubicBezTo>
                <a:cubicBezTo>
                  <a:pt x="407" y="401"/>
                  <a:pt x="376" y="395"/>
                  <a:pt x="344" y="395"/>
                </a:cubicBezTo>
                <a:cubicBezTo>
                  <a:pt x="212" y="395"/>
                  <a:pt x="106" y="502"/>
                  <a:pt x="106" y="633"/>
                </a:cubicBezTo>
                <a:cubicBezTo>
                  <a:pt x="106" y="636"/>
                  <a:pt x="106" y="638"/>
                  <a:pt x="106" y="641"/>
                </a:cubicBezTo>
                <a:cubicBezTo>
                  <a:pt x="44" y="661"/>
                  <a:pt x="0" y="719"/>
                  <a:pt x="0" y="787"/>
                </a:cubicBezTo>
                <a:cubicBezTo>
                  <a:pt x="0" y="873"/>
                  <a:pt x="69" y="942"/>
                  <a:pt x="154" y="942"/>
                </a:cubicBezTo>
                <a:cubicBezTo>
                  <a:pt x="1697" y="942"/>
                  <a:pt x="1697" y="942"/>
                  <a:pt x="1697" y="942"/>
                </a:cubicBezTo>
                <a:cubicBezTo>
                  <a:pt x="1796" y="942"/>
                  <a:pt x="1876" y="862"/>
                  <a:pt x="1876" y="763"/>
                </a:cubicBezTo>
                <a:cubicBezTo>
                  <a:pt x="1876" y="680"/>
                  <a:pt x="1819" y="610"/>
                  <a:pt x="1743" y="5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E48095B2-CD5B-4FB7-8A0F-2BFC169DB051}"/>
              </a:ext>
            </a:extLst>
          </p:cNvPr>
          <p:cNvSpPr>
            <a:spLocks/>
          </p:cNvSpPr>
          <p:nvPr/>
        </p:nvSpPr>
        <p:spPr bwMode="auto">
          <a:xfrm>
            <a:off x="1859904" y="4184906"/>
            <a:ext cx="1035929" cy="456046"/>
          </a:xfrm>
          <a:custGeom>
            <a:avLst/>
            <a:gdLst>
              <a:gd name="T0" fmla="*/ 1449 w 1629"/>
              <a:gd name="T1" fmla="*/ 358 h 717"/>
              <a:gd name="T2" fmla="*/ 1394 w 1629"/>
              <a:gd name="T3" fmla="*/ 367 h 717"/>
              <a:gd name="T4" fmla="*/ 1100 w 1629"/>
              <a:gd name="T5" fmla="*/ 120 h 717"/>
              <a:gd name="T6" fmla="*/ 1048 w 1629"/>
              <a:gd name="T7" fmla="*/ 125 h 717"/>
              <a:gd name="T8" fmla="*/ 776 w 1629"/>
              <a:gd name="T9" fmla="*/ 0 h 717"/>
              <a:gd name="T10" fmla="*/ 437 w 1629"/>
              <a:gd name="T11" fmla="*/ 244 h 717"/>
              <a:gd name="T12" fmla="*/ 392 w 1629"/>
              <a:gd name="T13" fmla="*/ 240 h 717"/>
              <a:gd name="T14" fmla="*/ 165 w 1629"/>
              <a:gd name="T15" fmla="*/ 408 h 717"/>
              <a:gd name="T16" fmla="*/ 154 w 1629"/>
              <a:gd name="T17" fmla="*/ 408 h 717"/>
              <a:gd name="T18" fmla="*/ 0 w 1629"/>
              <a:gd name="T19" fmla="*/ 562 h 717"/>
              <a:gd name="T20" fmla="*/ 154 w 1629"/>
              <a:gd name="T21" fmla="*/ 717 h 717"/>
              <a:gd name="T22" fmla="*/ 1449 w 1629"/>
              <a:gd name="T23" fmla="*/ 717 h 717"/>
              <a:gd name="T24" fmla="*/ 1629 w 1629"/>
              <a:gd name="T25" fmla="*/ 537 h 717"/>
              <a:gd name="T26" fmla="*/ 1449 w 1629"/>
              <a:gd name="T27" fmla="*/ 358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29" h="717">
                <a:moveTo>
                  <a:pt x="1449" y="358"/>
                </a:moveTo>
                <a:cubicBezTo>
                  <a:pt x="1430" y="358"/>
                  <a:pt x="1412" y="361"/>
                  <a:pt x="1394" y="367"/>
                </a:cubicBezTo>
                <a:cubicBezTo>
                  <a:pt x="1370" y="227"/>
                  <a:pt x="1248" y="120"/>
                  <a:pt x="1100" y="120"/>
                </a:cubicBezTo>
                <a:cubicBezTo>
                  <a:pt x="1083" y="120"/>
                  <a:pt x="1065" y="122"/>
                  <a:pt x="1048" y="125"/>
                </a:cubicBezTo>
                <a:cubicBezTo>
                  <a:pt x="982" y="48"/>
                  <a:pt x="885" y="0"/>
                  <a:pt x="776" y="0"/>
                </a:cubicBezTo>
                <a:cubicBezTo>
                  <a:pt x="618" y="0"/>
                  <a:pt x="484" y="102"/>
                  <a:pt x="437" y="244"/>
                </a:cubicBezTo>
                <a:cubicBezTo>
                  <a:pt x="422" y="242"/>
                  <a:pt x="408" y="240"/>
                  <a:pt x="392" y="240"/>
                </a:cubicBezTo>
                <a:cubicBezTo>
                  <a:pt x="285" y="240"/>
                  <a:pt x="194" y="311"/>
                  <a:pt x="165" y="408"/>
                </a:cubicBezTo>
                <a:cubicBezTo>
                  <a:pt x="161" y="408"/>
                  <a:pt x="158" y="408"/>
                  <a:pt x="154" y="408"/>
                </a:cubicBezTo>
                <a:cubicBezTo>
                  <a:pt x="69" y="408"/>
                  <a:pt x="0" y="477"/>
                  <a:pt x="0" y="562"/>
                </a:cubicBezTo>
                <a:cubicBezTo>
                  <a:pt x="0" y="648"/>
                  <a:pt x="69" y="717"/>
                  <a:pt x="154" y="717"/>
                </a:cubicBezTo>
                <a:cubicBezTo>
                  <a:pt x="1449" y="717"/>
                  <a:pt x="1449" y="717"/>
                  <a:pt x="1449" y="717"/>
                </a:cubicBezTo>
                <a:cubicBezTo>
                  <a:pt x="1548" y="717"/>
                  <a:pt x="1629" y="636"/>
                  <a:pt x="1629" y="537"/>
                </a:cubicBezTo>
                <a:cubicBezTo>
                  <a:pt x="1629" y="439"/>
                  <a:pt x="1548" y="358"/>
                  <a:pt x="1449" y="35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4CF67BF-EAAC-4D3C-B2EC-4261D6EB9176}"/>
              </a:ext>
            </a:extLst>
          </p:cNvPr>
          <p:cNvSpPr>
            <a:spLocks/>
          </p:cNvSpPr>
          <p:nvPr/>
        </p:nvSpPr>
        <p:spPr bwMode="auto">
          <a:xfrm>
            <a:off x="484758" y="2934999"/>
            <a:ext cx="495889" cy="306632"/>
          </a:xfrm>
          <a:custGeom>
            <a:avLst/>
            <a:gdLst>
              <a:gd name="T0" fmla="*/ 729 w 780"/>
              <a:gd name="T1" fmla="*/ 359 h 482"/>
              <a:gd name="T2" fmla="*/ 760 w 780"/>
              <a:gd name="T3" fmla="*/ 241 h 482"/>
              <a:gd name="T4" fmla="*/ 518 w 780"/>
              <a:gd name="T5" fmla="*/ 0 h 482"/>
              <a:gd name="T6" fmla="*/ 307 w 780"/>
              <a:gd name="T7" fmla="*/ 126 h 482"/>
              <a:gd name="T8" fmla="*/ 276 w 780"/>
              <a:gd name="T9" fmla="*/ 123 h 482"/>
              <a:gd name="T10" fmla="*/ 96 w 780"/>
              <a:gd name="T11" fmla="*/ 290 h 482"/>
              <a:gd name="T12" fmla="*/ 96 w 780"/>
              <a:gd name="T13" fmla="*/ 290 h 482"/>
              <a:gd name="T14" fmla="*/ 0 w 780"/>
              <a:gd name="T15" fmla="*/ 386 h 482"/>
              <a:gd name="T16" fmla="*/ 96 w 780"/>
              <a:gd name="T17" fmla="*/ 482 h 482"/>
              <a:gd name="T18" fmla="*/ 718 w 780"/>
              <a:gd name="T19" fmla="*/ 482 h 482"/>
              <a:gd name="T20" fmla="*/ 780 w 780"/>
              <a:gd name="T21" fmla="*/ 420 h 482"/>
              <a:gd name="T22" fmla="*/ 729 w 780"/>
              <a:gd name="T23" fmla="*/ 359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0" h="482">
                <a:moveTo>
                  <a:pt x="729" y="359"/>
                </a:moveTo>
                <a:cubicBezTo>
                  <a:pt x="748" y="324"/>
                  <a:pt x="760" y="284"/>
                  <a:pt x="760" y="241"/>
                </a:cubicBezTo>
                <a:cubicBezTo>
                  <a:pt x="760" y="108"/>
                  <a:pt x="652" y="0"/>
                  <a:pt x="518" y="0"/>
                </a:cubicBezTo>
                <a:cubicBezTo>
                  <a:pt x="427" y="0"/>
                  <a:pt x="348" y="51"/>
                  <a:pt x="307" y="126"/>
                </a:cubicBezTo>
                <a:cubicBezTo>
                  <a:pt x="297" y="124"/>
                  <a:pt x="286" y="123"/>
                  <a:pt x="276" y="123"/>
                </a:cubicBezTo>
                <a:cubicBezTo>
                  <a:pt x="181" y="123"/>
                  <a:pt x="103" y="196"/>
                  <a:pt x="96" y="290"/>
                </a:cubicBezTo>
                <a:cubicBezTo>
                  <a:pt x="96" y="290"/>
                  <a:pt x="96" y="290"/>
                  <a:pt x="96" y="290"/>
                </a:cubicBezTo>
                <a:cubicBezTo>
                  <a:pt x="43" y="290"/>
                  <a:pt x="0" y="333"/>
                  <a:pt x="0" y="386"/>
                </a:cubicBezTo>
                <a:cubicBezTo>
                  <a:pt x="0" y="439"/>
                  <a:pt x="43" y="482"/>
                  <a:pt x="96" y="482"/>
                </a:cubicBezTo>
                <a:cubicBezTo>
                  <a:pt x="718" y="482"/>
                  <a:pt x="718" y="482"/>
                  <a:pt x="718" y="482"/>
                </a:cubicBezTo>
                <a:cubicBezTo>
                  <a:pt x="752" y="482"/>
                  <a:pt x="780" y="454"/>
                  <a:pt x="780" y="420"/>
                </a:cubicBezTo>
                <a:cubicBezTo>
                  <a:pt x="780" y="389"/>
                  <a:pt x="758" y="364"/>
                  <a:pt x="729" y="3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2EDCC4B8-9342-4451-8FDF-8D3E6343EDFF}"/>
              </a:ext>
            </a:extLst>
          </p:cNvPr>
          <p:cNvSpPr>
            <a:spLocks/>
          </p:cNvSpPr>
          <p:nvPr/>
        </p:nvSpPr>
        <p:spPr bwMode="auto">
          <a:xfrm>
            <a:off x="421929" y="656916"/>
            <a:ext cx="754333" cy="300172"/>
          </a:xfrm>
          <a:custGeom>
            <a:avLst/>
            <a:gdLst>
              <a:gd name="T0" fmla="*/ 1084 w 1186"/>
              <a:gd name="T1" fmla="*/ 269 h 472"/>
              <a:gd name="T2" fmla="*/ 1076 w 1186"/>
              <a:gd name="T3" fmla="*/ 269 h 472"/>
              <a:gd name="T4" fmla="*/ 895 w 1186"/>
              <a:gd name="T5" fmla="*/ 107 h 472"/>
              <a:gd name="T6" fmla="*/ 840 w 1186"/>
              <a:gd name="T7" fmla="*/ 115 h 472"/>
              <a:gd name="T8" fmla="*/ 677 w 1186"/>
              <a:gd name="T9" fmla="*/ 28 h 472"/>
              <a:gd name="T10" fmla="*/ 568 w 1186"/>
              <a:gd name="T11" fmla="*/ 61 h 472"/>
              <a:gd name="T12" fmla="*/ 410 w 1186"/>
              <a:gd name="T13" fmla="*/ 0 h 472"/>
              <a:gd name="T14" fmla="*/ 186 w 1186"/>
              <a:gd name="T15" fmla="*/ 161 h 472"/>
              <a:gd name="T16" fmla="*/ 157 w 1186"/>
              <a:gd name="T17" fmla="*/ 158 h 472"/>
              <a:gd name="T18" fmla="*/ 0 w 1186"/>
              <a:gd name="T19" fmla="*/ 315 h 472"/>
              <a:gd name="T20" fmla="*/ 146 w 1186"/>
              <a:gd name="T21" fmla="*/ 472 h 472"/>
              <a:gd name="T22" fmla="*/ 146 w 1186"/>
              <a:gd name="T23" fmla="*/ 472 h 472"/>
              <a:gd name="T24" fmla="*/ 1084 w 1186"/>
              <a:gd name="T25" fmla="*/ 472 h 472"/>
              <a:gd name="T26" fmla="*/ 1186 w 1186"/>
              <a:gd name="T27" fmla="*/ 370 h 472"/>
              <a:gd name="T28" fmla="*/ 1084 w 1186"/>
              <a:gd name="T29" fmla="*/ 269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86" h="472">
                <a:moveTo>
                  <a:pt x="1084" y="269"/>
                </a:moveTo>
                <a:cubicBezTo>
                  <a:pt x="1081" y="269"/>
                  <a:pt x="1079" y="269"/>
                  <a:pt x="1076" y="269"/>
                </a:cubicBezTo>
                <a:cubicBezTo>
                  <a:pt x="1066" y="178"/>
                  <a:pt x="989" y="107"/>
                  <a:pt x="895" y="107"/>
                </a:cubicBezTo>
                <a:cubicBezTo>
                  <a:pt x="876" y="107"/>
                  <a:pt x="857" y="109"/>
                  <a:pt x="840" y="115"/>
                </a:cubicBezTo>
                <a:cubicBezTo>
                  <a:pt x="805" y="63"/>
                  <a:pt x="745" y="28"/>
                  <a:pt x="677" y="28"/>
                </a:cubicBezTo>
                <a:cubicBezTo>
                  <a:pt x="637" y="28"/>
                  <a:pt x="600" y="40"/>
                  <a:pt x="568" y="61"/>
                </a:cubicBezTo>
                <a:cubicBezTo>
                  <a:pt x="527" y="23"/>
                  <a:pt x="471" y="0"/>
                  <a:pt x="410" y="0"/>
                </a:cubicBezTo>
                <a:cubicBezTo>
                  <a:pt x="306" y="0"/>
                  <a:pt x="218" y="67"/>
                  <a:pt x="186" y="161"/>
                </a:cubicBezTo>
                <a:cubicBezTo>
                  <a:pt x="177" y="159"/>
                  <a:pt x="167" y="158"/>
                  <a:pt x="157" y="158"/>
                </a:cubicBezTo>
                <a:cubicBezTo>
                  <a:pt x="70" y="158"/>
                  <a:pt x="0" y="228"/>
                  <a:pt x="0" y="315"/>
                </a:cubicBezTo>
                <a:cubicBezTo>
                  <a:pt x="0" y="398"/>
                  <a:pt x="64" y="466"/>
                  <a:pt x="146" y="472"/>
                </a:cubicBezTo>
                <a:cubicBezTo>
                  <a:pt x="146" y="472"/>
                  <a:pt x="146" y="472"/>
                  <a:pt x="146" y="472"/>
                </a:cubicBezTo>
                <a:cubicBezTo>
                  <a:pt x="1084" y="472"/>
                  <a:pt x="1084" y="472"/>
                  <a:pt x="1084" y="472"/>
                </a:cubicBezTo>
                <a:cubicBezTo>
                  <a:pt x="1140" y="472"/>
                  <a:pt x="1186" y="427"/>
                  <a:pt x="1186" y="370"/>
                </a:cubicBezTo>
                <a:cubicBezTo>
                  <a:pt x="1186" y="314"/>
                  <a:pt x="1140" y="269"/>
                  <a:pt x="1084" y="26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AE2B9D8-9AAF-4A1E-9D47-41CD54D6F6EA}"/>
              </a:ext>
            </a:extLst>
          </p:cNvPr>
          <p:cNvSpPr txBox="1">
            <a:spLocks/>
          </p:cNvSpPr>
          <p:nvPr/>
        </p:nvSpPr>
        <p:spPr>
          <a:xfrm>
            <a:off x="4495228" y="1211284"/>
            <a:ext cx="4975434" cy="3097980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PUBLIC CLOUD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3AC1E1"/>
                </a:solidFill>
              </a:rPr>
              <a:t>REGISTRO</a:t>
            </a:r>
          </a:p>
        </p:txBody>
      </p:sp>
      <p:cxnSp>
        <p:nvCxnSpPr>
          <p:cNvPr id="39" name="Straight Connector 37">
            <a:extLst>
              <a:ext uri="{FF2B5EF4-FFF2-40B4-BE49-F238E27FC236}">
                <a16:creationId xmlns:a16="http://schemas.microsoft.com/office/drawing/2014/main" id="{15670E7E-A36F-4476-AC1E-3C6D6AD2F0F6}"/>
              </a:ext>
            </a:extLst>
          </p:cNvPr>
          <p:cNvCxnSpPr/>
          <p:nvPr/>
        </p:nvCxnSpPr>
        <p:spPr bwMode="ltGray">
          <a:xfrm>
            <a:off x="3738620" y="1251900"/>
            <a:ext cx="0" cy="30779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046C1CB5-B893-4F9B-B676-472BCC14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765" y="1998289"/>
            <a:ext cx="706343" cy="51341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B8EF30C4-9340-48AF-B32A-3B98A350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977"/>
            <a:ext cx="1506635" cy="1430523"/>
          </a:xfrm>
          <a:prstGeom prst="rect">
            <a:avLst/>
          </a:prstGeom>
        </p:spPr>
      </p:pic>
      <p:sp>
        <p:nvSpPr>
          <p:cNvPr id="37" name="Freeform 10">
            <a:extLst>
              <a:ext uri="{FF2B5EF4-FFF2-40B4-BE49-F238E27FC236}">
                <a16:creationId xmlns:a16="http://schemas.microsoft.com/office/drawing/2014/main" id="{C4B94E0B-9E1D-4119-B6AF-7421183E76EE}"/>
              </a:ext>
            </a:extLst>
          </p:cNvPr>
          <p:cNvSpPr>
            <a:spLocks/>
          </p:cNvSpPr>
          <p:nvPr/>
        </p:nvSpPr>
        <p:spPr bwMode="auto">
          <a:xfrm>
            <a:off x="99143" y="3840027"/>
            <a:ext cx="1030813" cy="385243"/>
          </a:xfrm>
          <a:custGeom>
            <a:avLst/>
            <a:gdLst>
              <a:gd name="T0" fmla="*/ 1469 w 1621"/>
              <a:gd name="T1" fmla="*/ 303 h 606"/>
              <a:gd name="T2" fmla="*/ 1440 w 1621"/>
              <a:gd name="T3" fmla="*/ 306 h 606"/>
              <a:gd name="T4" fmla="*/ 1167 w 1621"/>
              <a:gd name="T5" fmla="*/ 56 h 606"/>
              <a:gd name="T6" fmla="*/ 967 w 1621"/>
              <a:gd name="T7" fmla="*/ 142 h 606"/>
              <a:gd name="T8" fmla="*/ 711 w 1621"/>
              <a:gd name="T9" fmla="*/ 0 h 606"/>
              <a:gd name="T10" fmla="*/ 456 w 1621"/>
              <a:gd name="T11" fmla="*/ 141 h 606"/>
              <a:gd name="T12" fmla="*/ 363 w 1621"/>
              <a:gd name="T13" fmla="*/ 122 h 606"/>
              <a:gd name="T14" fmla="*/ 121 w 1621"/>
              <a:gd name="T15" fmla="*/ 364 h 606"/>
              <a:gd name="T16" fmla="*/ 0 w 1621"/>
              <a:gd name="T17" fmla="*/ 485 h 606"/>
              <a:gd name="T18" fmla="*/ 121 w 1621"/>
              <a:gd name="T19" fmla="*/ 606 h 606"/>
              <a:gd name="T20" fmla="*/ 1469 w 1621"/>
              <a:gd name="T21" fmla="*/ 606 h 606"/>
              <a:gd name="T22" fmla="*/ 1621 w 1621"/>
              <a:gd name="T23" fmla="*/ 454 h 606"/>
              <a:gd name="T24" fmla="*/ 1469 w 1621"/>
              <a:gd name="T25" fmla="*/ 30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1" h="606">
                <a:moveTo>
                  <a:pt x="1469" y="303"/>
                </a:moveTo>
                <a:cubicBezTo>
                  <a:pt x="1459" y="303"/>
                  <a:pt x="1449" y="304"/>
                  <a:pt x="1440" y="306"/>
                </a:cubicBezTo>
                <a:cubicBezTo>
                  <a:pt x="1427" y="166"/>
                  <a:pt x="1310" y="56"/>
                  <a:pt x="1167" y="56"/>
                </a:cubicBezTo>
                <a:cubicBezTo>
                  <a:pt x="1088" y="56"/>
                  <a:pt x="1018" y="89"/>
                  <a:pt x="967" y="142"/>
                </a:cubicBezTo>
                <a:cubicBezTo>
                  <a:pt x="914" y="57"/>
                  <a:pt x="819" y="0"/>
                  <a:pt x="711" y="0"/>
                </a:cubicBezTo>
                <a:cubicBezTo>
                  <a:pt x="604" y="0"/>
                  <a:pt x="509" y="56"/>
                  <a:pt x="456" y="141"/>
                </a:cubicBezTo>
                <a:cubicBezTo>
                  <a:pt x="427" y="129"/>
                  <a:pt x="396" y="122"/>
                  <a:pt x="363" y="122"/>
                </a:cubicBezTo>
                <a:cubicBezTo>
                  <a:pt x="229" y="122"/>
                  <a:pt x="121" y="230"/>
                  <a:pt x="121" y="364"/>
                </a:cubicBezTo>
                <a:cubicBezTo>
                  <a:pt x="54" y="364"/>
                  <a:pt x="0" y="418"/>
                  <a:pt x="0" y="485"/>
                </a:cubicBezTo>
                <a:cubicBezTo>
                  <a:pt x="0" y="552"/>
                  <a:pt x="54" y="606"/>
                  <a:pt x="121" y="606"/>
                </a:cubicBezTo>
                <a:cubicBezTo>
                  <a:pt x="1469" y="606"/>
                  <a:pt x="1469" y="606"/>
                  <a:pt x="1469" y="606"/>
                </a:cubicBezTo>
                <a:cubicBezTo>
                  <a:pt x="1553" y="606"/>
                  <a:pt x="1621" y="538"/>
                  <a:pt x="1621" y="454"/>
                </a:cubicBezTo>
                <a:cubicBezTo>
                  <a:pt x="1621" y="371"/>
                  <a:pt x="1553" y="303"/>
                  <a:pt x="1469" y="3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8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Registro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57196D-0596-478C-8E70-D899E0E68525}"/>
              </a:ext>
            </a:extLst>
          </p:cNvPr>
          <p:cNvSpPr txBox="1"/>
          <p:nvPr/>
        </p:nvSpPr>
        <p:spPr>
          <a:xfrm>
            <a:off x="385407" y="622087"/>
            <a:ext cx="1551707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3B4E49-5C82-40F3-8B54-0DA19E866D7A}"/>
              </a:ext>
            </a:extLst>
          </p:cNvPr>
          <p:cNvSpPr txBox="1"/>
          <p:nvPr/>
        </p:nvSpPr>
        <p:spPr>
          <a:xfrm>
            <a:off x="2086813" y="1274014"/>
            <a:ext cx="497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3AC1E1"/>
                </a:solidFill>
                <a:latin typeface="Ubuntu" panose="020B0604020202020204" charset="0"/>
              </a:rPr>
              <a:t>https://cloud.oracle.com/home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E971A2-F641-41AF-9557-1ACC0E185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814" y="1613682"/>
            <a:ext cx="4970372" cy="26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46CAF3-A79D-4E16-BFD6-4F19AAA2D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564" y="1389412"/>
            <a:ext cx="6778872" cy="2957059"/>
          </a:xfrm>
          <a:prstGeom prst="rect">
            <a:avLst/>
          </a:prstGeom>
        </p:spPr>
      </p:pic>
      <p:pic>
        <p:nvPicPr>
          <p:cNvPr id="6" name="Shape 94">
            <a:extLst>
              <a:ext uri="{FF2B5EF4-FFF2-40B4-BE49-F238E27FC236}">
                <a16:creationId xmlns:a16="http://schemas.microsoft.com/office/drawing/2014/main" id="{6A954AF5-D5D9-4885-8F10-2E80E3FBF7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D55291B2-ED7C-44D3-A2EE-283E3A3DB1C3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Registro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B4C8F03-75E8-4EAC-916B-BADE6EB48A08}"/>
              </a:ext>
            </a:extLst>
          </p:cNvPr>
          <p:cNvSpPr txBox="1"/>
          <p:nvPr/>
        </p:nvSpPr>
        <p:spPr>
          <a:xfrm>
            <a:off x="385407" y="622087"/>
            <a:ext cx="1551707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</a:t>
            </a:r>
          </a:p>
        </p:txBody>
      </p:sp>
    </p:spTree>
    <p:extLst>
      <p:ext uri="{BB962C8B-B14F-4D97-AF65-F5344CB8AC3E}">
        <p14:creationId xmlns:p14="http://schemas.microsoft.com/office/powerpoint/2010/main" val="255481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01F1C9E-D53B-492A-91E7-9290591BC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1" y="1651120"/>
            <a:ext cx="7065818" cy="2201629"/>
          </a:xfrm>
          <a:prstGeom prst="rect">
            <a:avLst/>
          </a:prstGeom>
        </p:spPr>
      </p:pic>
      <p:pic>
        <p:nvPicPr>
          <p:cNvPr id="6" name="Shape 94">
            <a:extLst>
              <a:ext uri="{FF2B5EF4-FFF2-40B4-BE49-F238E27FC236}">
                <a16:creationId xmlns:a16="http://schemas.microsoft.com/office/drawing/2014/main" id="{EAE42DA4-3377-4B48-BAC1-3FB0822317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C3910540-DCF9-4B93-AC12-8419964B65F8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Registro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365BF89-C74D-4255-967E-92D9AD06AC0A}"/>
              </a:ext>
            </a:extLst>
          </p:cNvPr>
          <p:cNvSpPr txBox="1"/>
          <p:nvPr/>
        </p:nvSpPr>
        <p:spPr>
          <a:xfrm>
            <a:off x="385407" y="622087"/>
            <a:ext cx="1551707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</a:t>
            </a:r>
          </a:p>
        </p:txBody>
      </p:sp>
    </p:spTree>
    <p:extLst>
      <p:ext uri="{BB962C8B-B14F-4D97-AF65-F5344CB8AC3E}">
        <p14:creationId xmlns:p14="http://schemas.microsoft.com/office/powerpoint/2010/main" val="124201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FD8D4A-0ED6-4004-AF49-63BF28F46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577" y="1267730"/>
            <a:ext cx="6742615" cy="22063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5F7D90-F18C-49CE-ADC9-558736F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35" y="3486690"/>
            <a:ext cx="6738057" cy="1296973"/>
          </a:xfrm>
          <a:prstGeom prst="rect">
            <a:avLst/>
          </a:prstGeom>
        </p:spPr>
      </p:pic>
      <p:sp>
        <p:nvSpPr>
          <p:cNvPr id="9" name="Shape 92">
            <a:extLst>
              <a:ext uri="{FF2B5EF4-FFF2-40B4-BE49-F238E27FC236}">
                <a16:creationId xmlns:a16="http://schemas.microsoft.com/office/drawing/2014/main" id="{AC6412CB-256E-43A8-BC5A-1A21344D5ECF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Registro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6C0784-7764-4C7B-95F0-71FD5DF84D78}"/>
              </a:ext>
            </a:extLst>
          </p:cNvPr>
          <p:cNvSpPr txBox="1"/>
          <p:nvPr/>
        </p:nvSpPr>
        <p:spPr>
          <a:xfrm>
            <a:off x="385407" y="622087"/>
            <a:ext cx="1551707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</a:t>
            </a:r>
          </a:p>
        </p:txBody>
      </p:sp>
    </p:spTree>
    <p:extLst>
      <p:ext uri="{BB962C8B-B14F-4D97-AF65-F5344CB8AC3E}">
        <p14:creationId xmlns:p14="http://schemas.microsoft.com/office/powerpoint/2010/main" val="316999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052C20-D9AE-4354-8321-0C04F2106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579" y="1267730"/>
            <a:ext cx="4980079" cy="310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3CC892-9082-441F-8899-2A6A1B4D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796" y="2658877"/>
            <a:ext cx="4095847" cy="2124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Shape 92">
            <a:extLst>
              <a:ext uri="{FF2B5EF4-FFF2-40B4-BE49-F238E27FC236}">
                <a16:creationId xmlns:a16="http://schemas.microsoft.com/office/drawing/2014/main" id="{A04BE3FF-7F84-4491-8479-8C9476BB1BDC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Registro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B3C77A3-92A1-46B9-A606-4A0501BD595D}"/>
              </a:ext>
            </a:extLst>
          </p:cNvPr>
          <p:cNvSpPr txBox="1"/>
          <p:nvPr/>
        </p:nvSpPr>
        <p:spPr>
          <a:xfrm>
            <a:off x="385407" y="622087"/>
            <a:ext cx="1551707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</a:t>
            </a:r>
          </a:p>
        </p:txBody>
      </p:sp>
    </p:spTree>
    <p:extLst>
      <p:ext uri="{BB962C8B-B14F-4D97-AF65-F5344CB8AC3E}">
        <p14:creationId xmlns:p14="http://schemas.microsoft.com/office/powerpoint/2010/main" val="222328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531825" y="252838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Introdução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727522" y="2542803"/>
            <a:ext cx="3581240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Oracle Certified Professional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Oracle Certified Expert Real Application Clusters</a:t>
            </a:r>
            <a:b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</a:br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Oracle Certified Expert Managing Oracle on Linux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Database Backup and Disaster Recovery Specialist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Oracle Exadata Database Machine </a:t>
            </a: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Specialist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Oracle General Product Support Specialist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Oracle Latin America Architect of the Year 2013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FFFFFF">
                  <a:lumMod val="75000"/>
                </a:srgbClr>
              </a:solidFill>
              <a:latin typeface="Ubuntu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FFFFFF">
                  <a:lumMod val="75000"/>
                </a:srgbClr>
              </a:solidFill>
              <a:latin typeface="Ubuntu"/>
            </a:endParaRPr>
          </a:p>
          <a:p>
            <a:pPr>
              <a:lnSpc>
                <a:spcPct val="150000"/>
              </a:lnSpc>
            </a:pPr>
            <a:endParaRPr lang="pt-BR" sz="1200" dirty="0">
              <a:solidFill>
                <a:srgbClr val="FFFFFF">
                  <a:lumMod val="75000"/>
                </a:srgbClr>
              </a:solidFill>
              <a:latin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086" y="586308"/>
            <a:ext cx="2603963" cy="55629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/>
          <p:nvPr/>
        </p:nvSpPr>
        <p:spPr>
          <a:xfrm>
            <a:off x="481821" y="2645251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44B4AF5-5E9F-4912-A18F-D47ED5950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79" y="1107978"/>
            <a:ext cx="1329739" cy="1259522"/>
          </a:xfrm>
          <a:prstGeom prst="rect">
            <a:avLst/>
          </a:prstGeom>
        </p:spPr>
      </p:pic>
      <p:sp>
        <p:nvSpPr>
          <p:cNvPr id="15" name="Shape 95">
            <a:extLst>
              <a:ext uri="{FF2B5EF4-FFF2-40B4-BE49-F238E27FC236}">
                <a16:creationId xmlns:a16="http://schemas.microsoft.com/office/drawing/2014/main" id="{72CAC65E-C962-4478-A8F0-5C3F531CA6BC}"/>
              </a:ext>
            </a:extLst>
          </p:cNvPr>
          <p:cNvSpPr/>
          <p:nvPr/>
        </p:nvSpPr>
        <p:spPr>
          <a:xfrm>
            <a:off x="481821" y="2913238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Shape 95">
            <a:extLst>
              <a:ext uri="{FF2B5EF4-FFF2-40B4-BE49-F238E27FC236}">
                <a16:creationId xmlns:a16="http://schemas.microsoft.com/office/drawing/2014/main" id="{6F8030D9-F24A-49A9-B702-3D363909231F}"/>
              </a:ext>
            </a:extLst>
          </p:cNvPr>
          <p:cNvSpPr/>
          <p:nvPr/>
        </p:nvSpPr>
        <p:spPr>
          <a:xfrm>
            <a:off x="481821" y="3166111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Shape 95">
            <a:extLst>
              <a:ext uri="{FF2B5EF4-FFF2-40B4-BE49-F238E27FC236}">
                <a16:creationId xmlns:a16="http://schemas.microsoft.com/office/drawing/2014/main" id="{D840776A-2A80-4B30-A258-F60F7A93CE70}"/>
              </a:ext>
            </a:extLst>
          </p:cNvPr>
          <p:cNvSpPr/>
          <p:nvPr/>
        </p:nvSpPr>
        <p:spPr>
          <a:xfrm>
            <a:off x="481821" y="3444761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7B5DFD8-18EF-4BDB-82C5-A986453DFFFA}"/>
              </a:ext>
            </a:extLst>
          </p:cNvPr>
          <p:cNvCxnSpPr/>
          <p:nvPr/>
        </p:nvCxnSpPr>
        <p:spPr>
          <a:xfrm>
            <a:off x="4420860" y="1011696"/>
            <a:ext cx="0" cy="3581269"/>
          </a:xfrm>
          <a:prstGeom prst="line">
            <a:avLst/>
          </a:prstGeom>
          <a:ln w="19050">
            <a:solidFill>
              <a:schemeClr val="bg1">
                <a:lumMod val="75000"/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160725B-7A96-4265-B173-A95D2FDE36BB}"/>
              </a:ext>
            </a:extLst>
          </p:cNvPr>
          <p:cNvSpPr txBox="1">
            <a:spLocks/>
          </p:cNvSpPr>
          <p:nvPr/>
        </p:nvSpPr>
        <p:spPr>
          <a:xfrm>
            <a:off x="1670106" y="1045584"/>
            <a:ext cx="2690296" cy="7429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3AC1E1"/>
                </a:solidFill>
                <a:latin typeface="Ubuntu"/>
              </a:rPr>
              <a:t>Everton Dias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buntu"/>
              </a:rPr>
              <a:t>        51 9.9627-2976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buntu"/>
              </a:rPr>
              <a:t>        everton@octafy.com.br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>
                    <a:lumMod val="75000"/>
                  </a:schemeClr>
                </a:solidFill>
                <a:latin typeface="Ubuntu"/>
              </a:rPr>
              <a:t>        linkedin.com/in/esdocta</a:t>
            </a:r>
            <a:endParaRPr lang="en-US" dirty="0">
              <a:solidFill>
                <a:schemeClr val="bg1">
                  <a:lumMod val="75000"/>
                </a:schemeClr>
              </a:solidFill>
              <a:latin typeface="Ubuntu"/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Ubuntu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191C18C-5DAD-43B3-A015-33AE914FE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882" y="2104038"/>
            <a:ext cx="215673" cy="2193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9D6C7A-55BB-49EB-885D-3CBA825CB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978" y="1784107"/>
            <a:ext cx="259480" cy="256719"/>
          </a:xfrm>
          <a:prstGeom prst="rect">
            <a:avLst/>
          </a:prstGeom>
        </p:spPr>
      </p:pic>
      <p:pic>
        <p:nvPicPr>
          <p:cNvPr id="1026" name="Picture 2" descr="Resultado de imagem para whatsapp logo">
            <a:extLst>
              <a:ext uri="{FF2B5EF4-FFF2-40B4-BE49-F238E27FC236}">
                <a16:creationId xmlns:a16="http://schemas.microsoft.com/office/drawing/2014/main" id="{7F3CEE05-BB43-4A15-B24A-6BDD08580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25" y="1476353"/>
            <a:ext cx="223230" cy="2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E309DFB-6179-4EEA-99A3-076BDE631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79" y="4689631"/>
            <a:ext cx="3162300" cy="45386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FDE7D68-2AE1-4F0D-8649-6DA26935A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56" y="4521226"/>
            <a:ext cx="855340" cy="5065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9546161-8A8A-4CA1-A81E-BD15E59F2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2962" y="4524553"/>
            <a:ext cx="1199587" cy="53665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C56F9B-213D-4864-853F-EA3740EF5B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0137" y="4545896"/>
            <a:ext cx="1006945" cy="493973"/>
          </a:xfrm>
          <a:prstGeom prst="rect">
            <a:avLst/>
          </a:prstGeom>
        </p:spPr>
      </p:pic>
      <p:sp>
        <p:nvSpPr>
          <p:cNvPr id="25" name="Shape 95">
            <a:extLst>
              <a:ext uri="{FF2B5EF4-FFF2-40B4-BE49-F238E27FC236}">
                <a16:creationId xmlns:a16="http://schemas.microsoft.com/office/drawing/2014/main" id="{37D7B7D6-42EA-427F-9956-F09445F9B46E}"/>
              </a:ext>
            </a:extLst>
          </p:cNvPr>
          <p:cNvSpPr/>
          <p:nvPr/>
        </p:nvSpPr>
        <p:spPr>
          <a:xfrm>
            <a:off x="481821" y="3725911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Shape 95">
            <a:extLst>
              <a:ext uri="{FF2B5EF4-FFF2-40B4-BE49-F238E27FC236}">
                <a16:creationId xmlns:a16="http://schemas.microsoft.com/office/drawing/2014/main" id="{519EF9E9-84B7-4BFF-85AF-A6F6FE8295C0}"/>
              </a:ext>
            </a:extLst>
          </p:cNvPr>
          <p:cNvSpPr/>
          <p:nvPr/>
        </p:nvSpPr>
        <p:spPr>
          <a:xfrm>
            <a:off x="481821" y="3993898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Shape 95">
            <a:extLst>
              <a:ext uri="{FF2B5EF4-FFF2-40B4-BE49-F238E27FC236}">
                <a16:creationId xmlns:a16="http://schemas.microsoft.com/office/drawing/2014/main" id="{867D2590-DA5C-4511-8352-7C8FF6BBF4C7}"/>
              </a:ext>
            </a:extLst>
          </p:cNvPr>
          <p:cNvSpPr/>
          <p:nvPr/>
        </p:nvSpPr>
        <p:spPr>
          <a:xfrm>
            <a:off x="481821" y="4246771"/>
            <a:ext cx="120932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F468A05-4120-4565-A64A-D7BF1AC11B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4022" y="2660694"/>
            <a:ext cx="4317819" cy="1980607"/>
          </a:xfrm>
          <a:prstGeom prst="rect">
            <a:avLst/>
          </a:prstGeom>
        </p:spPr>
      </p:pic>
      <p:sp>
        <p:nvSpPr>
          <p:cNvPr id="30" name="Shape 93">
            <a:extLst>
              <a:ext uri="{FF2B5EF4-FFF2-40B4-BE49-F238E27FC236}">
                <a16:creationId xmlns:a16="http://schemas.microsoft.com/office/drawing/2014/main" id="{E4C3B685-87DD-4B82-BCF1-A5DD210D039F}"/>
              </a:ext>
            </a:extLst>
          </p:cNvPr>
          <p:cNvSpPr txBox="1"/>
          <p:nvPr/>
        </p:nvSpPr>
        <p:spPr>
          <a:xfrm>
            <a:off x="4629263" y="966975"/>
            <a:ext cx="4344620" cy="62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endParaRPr lang="pt-BR" sz="1200" b="1" dirty="0">
              <a:solidFill>
                <a:srgbClr val="FFFFFF">
                  <a:lumMod val="75000"/>
                </a:srgbClr>
              </a:solidFill>
              <a:latin typeface="Ubuntu"/>
            </a:endParaRPr>
          </a:p>
          <a:p>
            <a:r>
              <a:rPr lang="pt-BR" sz="1100" b="1" dirty="0">
                <a:solidFill>
                  <a:srgbClr val="FFFFFF">
                    <a:lumMod val="75000"/>
                  </a:srgbClr>
                </a:solidFill>
                <a:latin typeface="Ubuntu"/>
              </a:rPr>
              <a:t>Nossa Missão:  </a:t>
            </a:r>
          </a:p>
          <a:p>
            <a:r>
              <a:rPr lang="pt-BR" sz="1100" dirty="0">
                <a:solidFill>
                  <a:srgbClr val="3AC1E1"/>
                </a:solidFill>
                <a:latin typeface="Ubuntu"/>
              </a:rPr>
              <a:t>Ser reconhecida como a melhor consultoria Oracle do RS até 2020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7D1C007-0CDF-4525-A1CD-50B7F1CFD7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9863" y="4649867"/>
            <a:ext cx="1623871" cy="356165"/>
          </a:xfrm>
          <a:prstGeom prst="rect">
            <a:avLst/>
          </a:prstGeom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92B09CE7-42E3-433C-92E4-4C329A7E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27" y="1699141"/>
            <a:ext cx="515959" cy="51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id="{FDA97C20-E9A2-46A8-801B-002994CA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01" y="1551800"/>
            <a:ext cx="807200" cy="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trophy logo">
            <a:extLst>
              <a:ext uri="{FF2B5EF4-FFF2-40B4-BE49-F238E27FC236}">
                <a16:creationId xmlns:a16="http://schemas.microsoft.com/office/drawing/2014/main" id="{80FA3A12-75DC-4CC1-A505-9D37EF432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19" y="1712724"/>
            <a:ext cx="933528" cy="5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globe logo">
            <a:extLst>
              <a:ext uri="{FF2B5EF4-FFF2-40B4-BE49-F238E27FC236}">
                <a16:creationId xmlns:a16="http://schemas.microsoft.com/office/drawing/2014/main" id="{C75D2465-5B5E-4E44-80DD-A6D8345F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08" y="1719010"/>
            <a:ext cx="474578" cy="47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hape 93">
            <a:extLst>
              <a:ext uri="{FF2B5EF4-FFF2-40B4-BE49-F238E27FC236}">
                <a16:creationId xmlns:a16="http://schemas.microsoft.com/office/drawing/2014/main" id="{9695D0F3-2774-43D6-A591-9BC4F44383E1}"/>
              </a:ext>
            </a:extLst>
          </p:cNvPr>
          <p:cNvSpPr txBox="1"/>
          <p:nvPr/>
        </p:nvSpPr>
        <p:spPr>
          <a:xfrm>
            <a:off x="4418659" y="2211659"/>
            <a:ext cx="1281735" cy="22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200" b="1" dirty="0">
                <a:solidFill>
                  <a:srgbClr val="3AC1E1"/>
                </a:solidFill>
                <a:latin typeface="Ubuntu"/>
              </a:rPr>
              <a:t>+20 </a:t>
            </a:r>
          </a:p>
          <a:p>
            <a:pPr algn="ctr"/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clientes</a:t>
            </a:r>
          </a:p>
        </p:txBody>
      </p:sp>
      <p:sp>
        <p:nvSpPr>
          <p:cNvPr id="41" name="Shape 93">
            <a:extLst>
              <a:ext uri="{FF2B5EF4-FFF2-40B4-BE49-F238E27FC236}">
                <a16:creationId xmlns:a16="http://schemas.microsoft.com/office/drawing/2014/main" id="{6259492D-5855-45AE-8B0B-00E62BC6BF8F}"/>
              </a:ext>
            </a:extLst>
          </p:cNvPr>
          <p:cNvSpPr txBox="1"/>
          <p:nvPr/>
        </p:nvSpPr>
        <p:spPr>
          <a:xfrm>
            <a:off x="5273066" y="2207001"/>
            <a:ext cx="1281735" cy="22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200" b="1" dirty="0">
                <a:solidFill>
                  <a:srgbClr val="3AC1E1"/>
                </a:solidFill>
                <a:latin typeface="Ubuntu"/>
              </a:rPr>
              <a:t>+400 </a:t>
            </a:r>
          </a:p>
          <a:p>
            <a:pPr algn="ctr"/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databases</a:t>
            </a:r>
          </a:p>
        </p:txBody>
      </p:sp>
      <p:sp>
        <p:nvSpPr>
          <p:cNvPr id="42" name="Shape 93">
            <a:extLst>
              <a:ext uri="{FF2B5EF4-FFF2-40B4-BE49-F238E27FC236}">
                <a16:creationId xmlns:a16="http://schemas.microsoft.com/office/drawing/2014/main" id="{F3B0BCC8-4090-49E3-9C07-9ECDD9A31A61}"/>
              </a:ext>
            </a:extLst>
          </p:cNvPr>
          <p:cNvSpPr txBox="1"/>
          <p:nvPr/>
        </p:nvSpPr>
        <p:spPr>
          <a:xfrm>
            <a:off x="6223226" y="2207914"/>
            <a:ext cx="1281735" cy="22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200" b="1" dirty="0">
                <a:solidFill>
                  <a:srgbClr val="3AC1E1"/>
                </a:solidFill>
                <a:latin typeface="Ubuntu"/>
              </a:rPr>
              <a:t>+30</a:t>
            </a:r>
          </a:p>
          <a:p>
            <a:pPr algn="ctr"/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certificações</a:t>
            </a:r>
          </a:p>
        </p:txBody>
      </p:sp>
      <p:sp>
        <p:nvSpPr>
          <p:cNvPr id="43" name="Shape 93">
            <a:extLst>
              <a:ext uri="{FF2B5EF4-FFF2-40B4-BE49-F238E27FC236}">
                <a16:creationId xmlns:a16="http://schemas.microsoft.com/office/drawing/2014/main" id="{CB5100A6-2C37-4F1E-9C6B-D0078AF3B8AA}"/>
              </a:ext>
            </a:extLst>
          </p:cNvPr>
          <p:cNvSpPr txBox="1"/>
          <p:nvPr/>
        </p:nvSpPr>
        <p:spPr>
          <a:xfrm>
            <a:off x="7081829" y="2222240"/>
            <a:ext cx="1281735" cy="22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200" b="1" dirty="0">
                <a:solidFill>
                  <a:srgbClr val="3AC1E1"/>
                </a:solidFill>
                <a:latin typeface="Ubuntu"/>
              </a:rPr>
              <a:t>Brasil &amp;</a:t>
            </a:r>
          </a:p>
          <a:p>
            <a:pPr algn="ctr"/>
            <a:r>
              <a:rPr lang="pt-BR" sz="1200" b="1" dirty="0">
                <a:solidFill>
                  <a:srgbClr val="3AC1E1"/>
                </a:solidFill>
                <a:latin typeface="Ubuntu"/>
              </a:rPr>
              <a:t>México</a:t>
            </a:r>
          </a:p>
        </p:txBody>
      </p:sp>
      <p:pic>
        <p:nvPicPr>
          <p:cNvPr id="1042" name="Picture 18" descr="Imagem relacionada">
            <a:extLst>
              <a:ext uri="{FF2B5EF4-FFF2-40B4-BE49-F238E27FC236}">
                <a16:creationId xmlns:a16="http://schemas.microsoft.com/office/drawing/2014/main" id="{9F3C217F-162A-4210-8845-84329C38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83" y="1716565"/>
            <a:ext cx="500271" cy="50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hape 93">
            <a:extLst>
              <a:ext uri="{FF2B5EF4-FFF2-40B4-BE49-F238E27FC236}">
                <a16:creationId xmlns:a16="http://schemas.microsoft.com/office/drawing/2014/main" id="{F809AEAE-7BF1-41E0-9E80-1DA6C2CC63C4}"/>
              </a:ext>
            </a:extLst>
          </p:cNvPr>
          <p:cNvSpPr txBox="1"/>
          <p:nvPr/>
        </p:nvSpPr>
        <p:spPr>
          <a:xfrm>
            <a:off x="7886152" y="2212801"/>
            <a:ext cx="1281735" cy="22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t-BR" sz="1200" b="1" dirty="0">
                <a:solidFill>
                  <a:srgbClr val="3AC1E1"/>
                </a:solidFill>
                <a:latin typeface="Ubuntu"/>
              </a:rPr>
              <a:t>+1M </a:t>
            </a:r>
          </a:p>
          <a:p>
            <a:pPr algn="ctr"/>
            <a:r>
              <a:rPr lang="pt-BR" sz="1200" dirty="0">
                <a:solidFill>
                  <a:srgbClr val="FFFFFF">
                    <a:lumMod val="75000"/>
                  </a:srgbClr>
                </a:solidFill>
                <a:latin typeface="Ubuntu"/>
              </a:rPr>
              <a:t>Revenue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50C37FA0-8973-4EED-8D42-DD8847E3B30B}"/>
              </a:ext>
            </a:extLst>
          </p:cNvPr>
          <p:cNvSpPr txBox="1">
            <a:spLocks/>
          </p:cNvSpPr>
          <p:nvPr/>
        </p:nvSpPr>
        <p:spPr>
          <a:xfrm>
            <a:off x="4716350" y="4630701"/>
            <a:ext cx="2511471" cy="3561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3AC1E1"/>
                </a:solidFill>
                <a:latin typeface="Ubuntu"/>
              </a:rPr>
              <a:t>www.octafy.com.br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6287678-FDD0-4B19-A174-A960AE210B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98000"/>
          </a:blip>
          <a:stretch>
            <a:fillRect/>
          </a:stretch>
        </p:blipFill>
        <p:spPr>
          <a:xfrm>
            <a:off x="4449820" y="586308"/>
            <a:ext cx="4524063" cy="44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4013AE4-3EC6-4A0E-B239-9F2E6A9D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80" y="1267730"/>
            <a:ext cx="3031325" cy="21159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6E8957-93B8-49E9-BC9A-1BFDE00DB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861" y="1924882"/>
            <a:ext cx="5248376" cy="265810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Shape 94">
            <a:extLst>
              <a:ext uri="{FF2B5EF4-FFF2-40B4-BE49-F238E27FC236}">
                <a16:creationId xmlns:a16="http://schemas.microsoft.com/office/drawing/2014/main" id="{5689454A-B6E3-4600-96E9-AA1981073AB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>
            <a:extLst>
              <a:ext uri="{FF2B5EF4-FFF2-40B4-BE49-F238E27FC236}">
                <a16:creationId xmlns:a16="http://schemas.microsoft.com/office/drawing/2014/main" id="{5687DB31-F75E-45B3-8431-369FD8809CCD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Registro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7725377-8F56-4D91-9E15-40371E534937}"/>
              </a:ext>
            </a:extLst>
          </p:cNvPr>
          <p:cNvSpPr txBox="1"/>
          <p:nvPr/>
        </p:nvSpPr>
        <p:spPr>
          <a:xfrm>
            <a:off x="385407" y="622087"/>
            <a:ext cx="1551707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Walkthrough</a:t>
            </a:r>
          </a:p>
        </p:txBody>
      </p:sp>
    </p:spTree>
    <p:extLst>
      <p:ext uri="{BB962C8B-B14F-4D97-AF65-F5344CB8AC3E}">
        <p14:creationId xmlns:p14="http://schemas.microsoft.com/office/powerpoint/2010/main" val="128784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06C4345-5D15-48A0-A66C-E387442CB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195"/>
          <a:stretch/>
        </p:blipFill>
        <p:spPr>
          <a:xfrm>
            <a:off x="1216176" y="1200487"/>
            <a:ext cx="2776704" cy="3273576"/>
          </a:xfrm>
          <a:prstGeom prst="rect">
            <a:avLst/>
          </a:prstGeom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5FC0C97E-4D73-4AEA-A4BC-86CF8BB4606B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Console de Administração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20B63A-F8CB-4B86-8E51-4770D9C59765}"/>
              </a:ext>
            </a:extLst>
          </p:cNvPr>
          <p:cNvSpPr txBox="1"/>
          <p:nvPr/>
        </p:nvSpPr>
        <p:spPr>
          <a:xfrm>
            <a:off x="385407" y="622087"/>
            <a:ext cx="1429879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lvl="0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IaaS &amp; PaaS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pic>
        <p:nvPicPr>
          <p:cNvPr id="9" name="Shape 94">
            <a:extLst>
              <a:ext uri="{FF2B5EF4-FFF2-40B4-BE49-F238E27FC236}">
                <a16:creationId xmlns:a16="http://schemas.microsoft.com/office/drawing/2014/main" id="{0A4077C3-E646-4689-9995-6018EFDBE48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2340380-7ACC-44D4-9C11-C6C6904B5D86}"/>
              </a:ext>
            </a:extLst>
          </p:cNvPr>
          <p:cNvGrpSpPr/>
          <p:nvPr/>
        </p:nvGrpSpPr>
        <p:grpSpPr>
          <a:xfrm>
            <a:off x="1341120" y="1893570"/>
            <a:ext cx="6842759" cy="1295400"/>
            <a:chOff x="1005840" y="1893570"/>
            <a:chExt cx="6842759" cy="1295400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460CD948-0C8B-4193-9661-B9A605A21C3C}"/>
                </a:ext>
              </a:extLst>
            </p:cNvPr>
            <p:cNvGrpSpPr/>
            <p:nvPr/>
          </p:nvGrpSpPr>
          <p:grpSpPr>
            <a:xfrm>
              <a:off x="1005840" y="1893570"/>
              <a:ext cx="3421380" cy="1295400"/>
              <a:chOff x="1005840" y="1893570"/>
              <a:chExt cx="3421380" cy="1295400"/>
            </a:xfrm>
          </p:grpSpPr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852E634F-E432-4A12-8D6A-6DEC69553CB9}"/>
                  </a:ext>
                </a:extLst>
              </p:cNvPr>
              <p:cNvSpPr/>
              <p:nvPr/>
            </p:nvSpPr>
            <p:spPr>
              <a:xfrm>
                <a:off x="1005840" y="1893570"/>
                <a:ext cx="1531620" cy="129540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" name="Seta: para a Direita 3">
                <a:extLst>
                  <a:ext uri="{FF2B5EF4-FFF2-40B4-BE49-F238E27FC236}">
                    <a16:creationId xmlns:a16="http://schemas.microsoft.com/office/drawing/2014/main" id="{7DD92D81-C61E-4AEA-9251-59667298EBF2}"/>
                  </a:ext>
                </a:extLst>
              </p:cNvPr>
              <p:cNvSpPr/>
              <p:nvPr/>
            </p:nvSpPr>
            <p:spPr>
              <a:xfrm>
                <a:off x="2537460" y="2335530"/>
                <a:ext cx="1889760" cy="41148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0B48C398-D228-4346-B0F2-08820D9EAC71}"/>
                </a:ext>
              </a:extLst>
            </p:cNvPr>
            <p:cNvSpPr txBox="1"/>
            <p:nvPr/>
          </p:nvSpPr>
          <p:spPr>
            <a:xfrm>
              <a:off x="4495800" y="2375951"/>
              <a:ext cx="3352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rgbClr val="3AC1E1"/>
                  </a:solidFill>
                  <a:latin typeface="Ubuntu" panose="020B0604020202020204" charset="0"/>
                </a:rPr>
                <a:t>IaaS</a:t>
              </a:r>
              <a:r>
                <a:rPr lang="pt-BR" sz="1600" dirty="0">
                  <a:solidFill>
                    <a:srgbClr val="3AC1E1"/>
                  </a:solidFill>
                  <a:latin typeface="Ubuntu" panose="020B0604020202020204" charset="0"/>
                </a:rPr>
                <a:t> </a:t>
              </a:r>
              <a:r>
                <a:rPr lang="pt-BR" sz="1600" dirty="0">
                  <a:solidFill>
                    <a:schemeClr val="bg1">
                      <a:lumMod val="85000"/>
                    </a:schemeClr>
                  </a:solidFill>
                  <a:latin typeface="Ubuntu" panose="020B0604020202020204" charset="0"/>
                </a:rPr>
                <a:t>(</a:t>
              </a:r>
              <a:r>
                <a:rPr lang="pt-BR" sz="1600" dirty="0" err="1">
                  <a:solidFill>
                    <a:schemeClr val="bg1">
                      <a:lumMod val="85000"/>
                    </a:schemeClr>
                  </a:solidFill>
                  <a:latin typeface="Ubuntu" panose="020B0604020202020204" charset="0"/>
                </a:rPr>
                <a:t>Infraestructure</a:t>
              </a:r>
              <a:r>
                <a:rPr lang="pt-BR" sz="1600" dirty="0">
                  <a:solidFill>
                    <a:schemeClr val="bg1">
                      <a:lumMod val="85000"/>
                    </a:schemeClr>
                  </a:solidFill>
                  <a:latin typeface="Ubuntu" panose="020B0604020202020204" charset="0"/>
                </a:rPr>
                <a:t> as a Service)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29332D2-CC13-4845-BCFE-4B34E5E04BB1}"/>
              </a:ext>
            </a:extLst>
          </p:cNvPr>
          <p:cNvGrpSpPr/>
          <p:nvPr/>
        </p:nvGrpSpPr>
        <p:grpSpPr>
          <a:xfrm>
            <a:off x="1341120" y="3275617"/>
            <a:ext cx="6873239" cy="877283"/>
            <a:chOff x="1005840" y="3275617"/>
            <a:chExt cx="6873239" cy="877283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14C3E97B-1721-4E53-9FF0-E9F247CBC0D7}"/>
                </a:ext>
              </a:extLst>
            </p:cNvPr>
            <p:cNvGrpSpPr/>
            <p:nvPr/>
          </p:nvGrpSpPr>
          <p:grpSpPr>
            <a:xfrm>
              <a:off x="1005840" y="3275617"/>
              <a:ext cx="3421380" cy="877283"/>
              <a:chOff x="1005840" y="3275617"/>
              <a:chExt cx="3421380" cy="877283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B70AFD1A-21DF-473F-A1FB-1318CED2C526}"/>
                  </a:ext>
                </a:extLst>
              </p:cNvPr>
              <p:cNvSpPr/>
              <p:nvPr/>
            </p:nvSpPr>
            <p:spPr>
              <a:xfrm>
                <a:off x="1005840" y="3275617"/>
                <a:ext cx="1531620" cy="877283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Seta: para a Direita 10">
                <a:extLst>
                  <a:ext uri="{FF2B5EF4-FFF2-40B4-BE49-F238E27FC236}">
                    <a16:creationId xmlns:a16="http://schemas.microsoft.com/office/drawing/2014/main" id="{50B58224-05FB-4C65-A5C3-760E7C899C1D}"/>
                  </a:ext>
                </a:extLst>
              </p:cNvPr>
              <p:cNvSpPr/>
              <p:nvPr/>
            </p:nvSpPr>
            <p:spPr>
              <a:xfrm>
                <a:off x="2537460" y="3508518"/>
                <a:ext cx="1889760" cy="41148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D87D9E9-DA47-4D28-BB7D-932B834A0546}"/>
                </a:ext>
              </a:extLst>
            </p:cNvPr>
            <p:cNvSpPr txBox="1"/>
            <p:nvPr/>
          </p:nvSpPr>
          <p:spPr>
            <a:xfrm>
              <a:off x="4495800" y="3544981"/>
              <a:ext cx="3383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err="1">
                  <a:solidFill>
                    <a:srgbClr val="3AC1E1"/>
                  </a:solidFill>
                  <a:latin typeface="Ubuntu" panose="020B0604020202020204" charset="0"/>
                </a:rPr>
                <a:t>DBaaS</a:t>
              </a:r>
              <a:r>
                <a:rPr lang="pt-BR" sz="1600" dirty="0">
                  <a:solidFill>
                    <a:srgbClr val="3AC1E1"/>
                  </a:solidFill>
                  <a:latin typeface="Ubuntu" panose="020B0604020202020204" charset="0"/>
                </a:rPr>
                <a:t> </a:t>
              </a:r>
              <a:r>
                <a:rPr lang="pt-BR" sz="1600" dirty="0">
                  <a:solidFill>
                    <a:schemeClr val="bg1">
                      <a:lumMod val="85000"/>
                    </a:schemeClr>
                  </a:solidFill>
                  <a:latin typeface="Ubuntu" panose="020B0604020202020204" charset="0"/>
                </a:rPr>
                <a:t>(Database as a Service)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0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21FBC2-BB10-44DB-9F7A-90A6EE23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42" y="2738"/>
            <a:ext cx="3948257" cy="542925"/>
          </a:xfrm>
          <a:prstGeom prst="rect">
            <a:avLst/>
          </a:prstGeom>
        </p:spPr>
      </p:pic>
      <p:grpSp>
        <p:nvGrpSpPr>
          <p:cNvPr id="10" name="Group 47">
            <a:extLst>
              <a:ext uri="{FF2B5EF4-FFF2-40B4-BE49-F238E27FC236}">
                <a16:creationId xmlns:a16="http://schemas.microsoft.com/office/drawing/2014/main" id="{F6E146E3-6517-4D10-85FA-BB248710BF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694" y="1251900"/>
            <a:ext cx="2196025" cy="2400099"/>
            <a:chOff x="3343" y="1619"/>
            <a:chExt cx="990" cy="1082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BDDEA90E-B594-4D7E-B287-04CE10FC8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860"/>
              <a:ext cx="507" cy="630"/>
            </a:xfrm>
            <a:custGeom>
              <a:avLst/>
              <a:gdLst>
                <a:gd name="T0" fmla="*/ 215 w 215"/>
                <a:gd name="T1" fmla="*/ 108 h 267"/>
                <a:gd name="T2" fmla="*/ 108 w 215"/>
                <a:gd name="T3" fmla="*/ 0 h 267"/>
                <a:gd name="T4" fmla="*/ 0 w 215"/>
                <a:gd name="T5" fmla="*/ 108 h 267"/>
                <a:gd name="T6" fmla="*/ 17 w 215"/>
                <a:gd name="T7" fmla="*/ 166 h 267"/>
                <a:gd name="T8" fmla="*/ 56 w 215"/>
                <a:gd name="T9" fmla="*/ 251 h 267"/>
                <a:gd name="T10" fmla="*/ 56 w 215"/>
                <a:gd name="T11" fmla="*/ 258 h 267"/>
                <a:gd name="T12" fmla="*/ 66 w 215"/>
                <a:gd name="T13" fmla="*/ 267 h 267"/>
                <a:gd name="T14" fmla="*/ 149 w 215"/>
                <a:gd name="T15" fmla="*/ 267 h 267"/>
                <a:gd name="T16" fmla="*/ 158 w 215"/>
                <a:gd name="T17" fmla="*/ 258 h 267"/>
                <a:gd name="T18" fmla="*/ 158 w 215"/>
                <a:gd name="T19" fmla="*/ 250 h 267"/>
                <a:gd name="T20" fmla="*/ 197 w 215"/>
                <a:gd name="T21" fmla="*/ 168 h 267"/>
                <a:gd name="T22" fmla="*/ 215 w 215"/>
                <a:gd name="T23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67">
                  <a:moveTo>
                    <a:pt x="215" y="108"/>
                  </a:moveTo>
                  <a:cubicBezTo>
                    <a:pt x="215" y="48"/>
                    <a:pt x="167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29"/>
                    <a:pt x="6" y="149"/>
                    <a:pt x="17" y="166"/>
                  </a:cubicBezTo>
                  <a:cubicBezTo>
                    <a:pt x="27" y="181"/>
                    <a:pt x="56" y="229"/>
                    <a:pt x="56" y="251"/>
                  </a:cubicBezTo>
                  <a:cubicBezTo>
                    <a:pt x="56" y="258"/>
                    <a:pt x="56" y="258"/>
                    <a:pt x="56" y="258"/>
                  </a:cubicBezTo>
                  <a:cubicBezTo>
                    <a:pt x="56" y="263"/>
                    <a:pt x="61" y="267"/>
                    <a:pt x="66" y="267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154" y="267"/>
                    <a:pt x="158" y="263"/>
                    <a:pt x="158" y="258"/>
                  </a:cubicBezTo>
                  <a:cubicBezTo>
                    <a:pt x="158" y="250"/>
                    <a:pt x="158" y="250"/>
                    <a:pt x="158" y="250"/>
                  </a:cubicBezTo>
                  <a:cubicBezTo>
                    <a:pt x="158" y="226"/>
                    <a:pt x="187" y="182"/>
                    <a:pt x="197" y="168"/>
                  </a:cubicBezTo>
                  <a:cubicBezTo>
                    <a:pt x="209" y="151"/>
                    <a:pt x="215" y="130"/>
                    <a:pt x="215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12C9CE78-85F4-4A74-887F-1599989C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516"/>
              <a:ext cx="238" cy="185"/>
            </a:xfrm>
            <a:custGeom>
              <a:avLst/>
              <a:gdLst>
                <a:gd name="T0" fmla="*/ 83 w 101"/>
                <a:gd name="T1" fmla="*/ 47 h 78"/>
                <a:gd name="T2" fmla="*/ 88 w 101"/>
                <a:gd name="T3" fmla="*/ 42 h 78"/>
                <a:gd name="T4" fmla="*/ 93 w 101"/>
                <a:gd name="T5" fmla="*/ 42 h 78"/>
                <a:gd name="T6" fmla="*/ 101 w 101"/>
                <a:gd name="T7" fmla="*/ 34 h 78"/>
                <a:gd name="T8" fmla="*/ 93 w 101"/>
                <a:gd name="T9" fmla="*/ 26 h 78"/>
                <a:gd name="T10" fmla="*/ 88 w 101"/>
                <a:gd name="T11" fmla="*/ 26 h 78"/>
                <a:gd name="T12" fmla="*/ 83 w 101"/>
                <a:gd name="T13" fmla="*/ 21 h 78"/>
                <a:gd name="T14" fmla="*/ 88 w 101"/>
                <a:gd name="T15" fmla="*/ 16 h 78"/>
                <a:gd name="T16" fmla="*/ 93 w 101"/>
                <a:gd name="T17" fmla="*/ 16 h 78"/>
                <a:gd name="T18" fmla="*/ 101 w 101"/>
                <a:gd name="T19" fmla="*/ 8 h 78"/>
                <a:gd name="T20" fmla="*/ 93 w 101"/>
                <a:gd name="T21" fmla="*/ 0 h 78"/>
                <a:gd name="T22" fmla="*/ 7 w 101"/>
                <a:gd name="T23" fmla="*/ 0 h 78"/>
                <a:gd name="T24" fmla="*/ 0 w 101"/>
                <a:gd name="T25" fmla="*/ 8 h 78"/>
                <a:gd name="T26" fmla="*/ 7 w 101"/>
                <a:gd name="T27" fmla="*/ 16 h 78"/>
                <a:gd name="T28" fmla="*/ 44 w 101"/>
                <a:gd name="T29" fmla="*/ 16 h 78"/>
                <a:gd name="T30" fmla="*/ 49 w 101"/>
                <a:gd name="T31" fmla="*/ 21 h 78"/>
                <a:gd name="T32" fmla="*/ 44 w 101"/>
                <a:gd name="T33" fmla="*/ 26 h 78"/>
                <a:gd name="T34" fmla="*/ 7 w 101"/>
                <a:gd name="T35" fmla="*/ 26 h 78"/>
                <a:gd name="T36" fmla="*/ 0 w 101"/>
                <a:gd name="T37" fmla="*/ 34 h 78"/>
                <a:gd name="T38" fmla="*/ 7 w 101"/>
                <a:gd name="T39" fmla="*/ 42 h 78"/>
                <a:gd name="T40" fmla="*/ 60 w 101"/>
                <a:gd name="T41" fmla="*/ 42 h 78"/>
                <a:gd name="T42" fmla="*/ 65 w 101"/>
                <a:gd name="T43" fmla="*/ 47 h 78"/>
                <a:gd name="T44" fmla="*/ 60 w 101"/>
                <a:gd name="T45" fmla="*/ 52 h 78"/>
                <a:gd name="T46" fmla="*/ 7 w 101"/>
                <a:gd name="T47" fmla="*/ 52 h 78"/>
                <a:gd name="T48" fmla="*/ 0 w 101"/>
                <a:gd name="T49" fmla="*/ 60 h 78"/>
                <a:gd name="T50" fmla="*/ 7 w 101"/>
                <a:gd name="T51" fmla="*/ 68 h 78"/>
                <a:gd name="T52" fmla="*/ 21 w 101"/>
                <a:gd name="T53" fmla="*/ 68 h 78"/>
                <a:gd name="T54" fmla="*/ 37 w 101"/>
                <a:gd name="T55" fmla="*/ 78 h 78"/>
                <a:gd name="T56" fmla="*/ 66 w 101"/>
                <a:gd name="T57" fmla="*/ 78 h 78"/>
                <a:gd name="T58" fmla="*/ 82 w 101"/>
                <a:gd name="T59" fmla="*/ 68 h 78"/>
                <a:gd name="T60" fmla="*/ 93 w 101"/>
                <a:gd name="T61" fmla="*/ 68 h 78"/>
                <a:gd name="T62" fmla="*/ 101 w 101"/>
                <a:gd name="T63" fmla="*/ 60 h 78"/>
                <a:gd name="T64" fmla="*/ 93 w 101"/>
                <a:gd name="T65" fmla="*/ 52 h 78"/>
                <a:gd name="T66" fmla="*/ 88 w 101"/>
                <a:gd name="T67" fmla="*/ 52 h 78"/>
                <a:gd name="T68" fmla="*/ 83 w 101"/>
                <a:gd name="T69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78">
                  <a:moveTo>
                    <a:pt x="83" y="47"/>
                  </a:moveTo>
                  <a:cubicBezTo>
                    <a:pt x="83" y="44"/>
                    <a:pt x="85" y="42"/>
                    <a:pt x="88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8" y="42"/>
                    <a:pt x="101" y="38"/>
                    <a:pt x="101" y="34"/>
                  </a:cubicBezTo>
                  <a:cubicBezTo>
                    <a:pt x="101" y="30"/>
                    <a:pt x="98" y="26"/>
                    <a:pt x="93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5" y="26"/>
                    <a:pt x="83" y="24"/>
                    <a:pt x="83" y="21"/>
                  </a:cubicBezTo>
                  <a:cubicBezTo>
                    <a:pt x="83" y="18"/>
                    <a:pt x="85" y="16"/>
                    <a:pt x="88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8" y="16"/>
                    <a:pt x="101" y="12"/>
                    <a:pt x="101" y="8"/>
                  </a:cubicBezTo>
                  <a:cubicBezTo>
                    <a:pt x="101" y="4"/>
                    <a:pt x="98" y="0"/>
                    <a:pt x="9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7" y="16"/>
                    <a:pt x="49" y="18"/>
                    <a:pt x="49" y="21"/>
                  </a:cubicBezTo>
                  <a:cubicBezTo>
                    <a:pt x="49" y="24"/>
                    <a:pt x="47" y="26"/>
                    <a:pt x="44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3" y="26"/>
                    <a:pt x="0" y="30"/>
                    <a:pt x="0" y="34"/>
                  </a:cubicBezTo>
                  <a:cubicBezTo>
                    <a:pt x="0" y="38"/>
                    <a:pt x="3" y="42"/>
                    <a:pt x="7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3" y="42"/>
                    <a:pt x="65" y="44"/>
                    <a:pt x="65" y="47"/>
                  </a:cubicBezTo>
                  <a:cubicBezTo>
                    <a:pt x="65" y="50"/>
                    <a:pt x="63" y="52"/>
                    <a:pt x="60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3" y="52"/>
                    <a:pt x="0" y="56"/>
                    <a:pt x="0" y="60"/>
                  </a:cubicBezTo>
                  <a:cubicBezTo>
                    <a:pt x="0" y="64"/>
                    <a:pt x="3" y="68"/>
                    <a:pt x="7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3" y="74"/>
                    <a:pt x="30" y="78"/>
                    <a:pt x="37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73" y="78"/>
                    <a:pt x="80" y="74"/>
                    <a:pt x="82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8" y="68"/>
                    <a:pt x="101" y="64"/>
                    <a:pt x="101" y="60"/>
                  </a:cubicBezTo>
                  <a:cubicBezTo>
                    <a:pt x="101" y="56"/>
                    <a:pt x="98" y="52"/>
                    <a:pt x="93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5" y="52"/>
                    <a:pt x="83" y="50"/>
                    <a:pt x="8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id="{0E550522-C09F-4477-8DFA-671270C6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19"/>
              <a:ext cx="36" cy="191"/>
            </a:xfrm>
            <a:custGeom>
              <a:avLst/>
              <a:gdLst>
                <a:gd name="T0" fmla="*/ 7 w 15"/>
                <a:gd name="T1" fmla="*/ 81 h 81"/>
                <a:gd name="T2" fmla="*/ 0 w 15"/>
                <a:gd name="T3" fmla="*/ 74 h 81"/>
                <a:gd name="T4" fmla="*/ 0 w 15"/>
                <a:gd name="T5" fmla="*/ 7 h 81"/>
                <a:gd name="T6" fmla="*/ 7 w 15"/>
                <a:gd name="T7" fmla="*/ 0 h 81"/>
                <a:gd name="T8" fmla="*/ 15 w 15"/>
                <a:gd name="T9" fmla="*/ 7 h 81"/>
                <a:gd name="T10" fmla="*/ 15 w 15"/>
                <a:gd name="T11" fmla="*/ 74 h 81"/>
                <a:gd name="T12" fmla="*/ 7 w 15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1">
                  <a:moveTo>
                    <a:pt x="7" y="81"/>
                  </a:moveTo>
                  <a:cubicBezTo>
                    <a:pt x="3" y="81"/>
                    <a:pt x="0" y="78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8"/>
                    <a:pt x="11" y="81"/>
                    <a:pt x="7" y="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C13FB384-C2D5-4901-8B15-2FE35906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673"/>
              <a:ext cx="118" cy="173"/>
            </a:xfrm>
            <a:custGeom>
              <a:avLst/>
              <a:gdLst>
                <a:gd name="T0" fmla="*/ 41 w 50"/>
                <a:gd name="T1" fmla="*/ 73 h 73"/>
                <a:gd name="T2" fmla="*/ 35 w 50"/>
                <a:gd name="T3" fmla="*/ 69 h 73"/>
                <a:gd name="T4" fmla="*/ 2 w 50"/>
                <a:gd name="T5" fmla="*/ 12 h 73"/>
                <a:gd name="T6" fmla="*/ 4 w 50"/>
                <a:gd name="T7" fmla="*/ 2 h 73"/>
                <a:gd name="T8" fmla="*/ 14 w 50"/>
                <a:gd name="T9" fmla="*/ 5 h 73"/>
                <a:gd name="T10" fmla="*/ 48 w 50"/>
                <a:gd name="T11" fmla="*/ 62 h 73"/>
                <a:gd name="T12" fmla="*/ 45 w 50"/>
                <a:gd name="T13" fmla="*/ 72 h 73"/>
                <a:gd name="T14" fmla="*/ 41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41" y="73"/>
                  </a:moveTo>
                  <a:cubicBezTo>
                    <a:pt x="39" y="73"/>
                    <a:pt x="36" y="72"/>
                    <a:pt x="35" y="6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8" y="0"/>
                    <a:pt x="12" y="1"/>
                    <a:pt x="14" y="5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0" y="66"/>
                    <a:pt x="48" y="70"/>
                    <a:pt x="45" y="72"/>
                  </a:cubicBezTo>
                  <a:cubicBezTo>
                    <a:pt x="44" y="73"/>
                    <a:pt x="43" y="73"/>
                    <a:pt x="41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DB443911-B8C0-47C5-BD49-0070CA3EC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841"/>
              <a:ext cx="175" cy="113"/>
            </a:xfrm>
            <a:custGeom>
              <a:avLst/>
              <a:gdLst>
                <a:gd name="T0" fmla="*/ 66 w 74"/>
                <a:gd name="T1" fmla="*/ 48 h 48"/>
                <a:gd name="T2" fmla="*/ 62 w 74"/>
                <a:gd name="T3" fmla="*/ 47 h 48"/>
                <a:gd name="T4" fmla="*/ 4 w 74"/>
                <a:gd name="T5" fmla="*/ 14 h 48"/>
                <a:gd name="T6" fmla="*/ 2 w 74"/>
                <a:gd name="T7" fmla="*/ 4 h 48"/>
                <a:gd name="T8" fmla="*/ 12 w 74"/>
                <a:gd name="T9" fmla="*/ 2 h 48"/>
                <a:gd name="T10" fmla="*/ 69 w 74"/>
                <a:gd name="T11" fmla="*/ 35 h 48"/>
                <a:gd name="T12" fmla="*/ 72 w 74"/>
                <a:gd name="T13" fmla="*/ 45 h 48"/>
                <a:gd name="T14" fmla="*/ 66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66" y="48"/>
                  </a:moveTo>
                  <a:cubicBezTo>
                    <a:pt x="64" y="48"/>
                    <a:pt x="63" y="48"/>
                    <a:pt x="62" y="4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2"/>
                    <a:pt x="0" y="8"/>
                    <a:pt x="2" y="4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3" y="37"/>
                    <a:pt x="74" y="41"/>
                    <a:pt x="72" y="45"/>
                  </a:cubicBezTo>
                  <a:cubicBezTo>
                    <a:pt x="71" y="47"/>
                    <a:pt x="68" y="48"/>
                    <a:pt x="66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8A38A51D-BD36-473F-BD4B-7884096D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2075"/>
              <a:ext cx="191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511A99C6-998D-4A5C-A81B-45DD749D5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" y="1673"/>
              <a:ext cx="118" cy="173"/>
            </a:xfrm>
            <a:custGeom>
              <a:avLst/>
              <a:gdLst>
                <a:gd name="T0" fmla="*/ 9 w 50"/>
                <a:gd name="T1" fmla="*/ 73 h 73"/>
                <a:gd name="T2" fmla="*/ 5 w 50"/>
                <a:gd name="T3" fmla="*/ 72 h 73"/>
                <a:gd name="T4" fmla="*/ 2 w 50"/>
                <a:gd name="T5" fmla="*/ 62 h 73"/>
                <a:gd name="T6" fmla="*/ 36 w 50"/>
                <a:gd name="T7" fmla="*/ 5 h 73"/>
                <a:gd name="T8" fmla="*/ 45 w 50"/>
                <a:gd name="T9" fmla="*/ 2 h 73"/>
                <a:gd name="T10" fmla="*/ 48 w 50"/>
                <a:gd name="T11" fmla="*/ 12 h 73"/>
                <a:gd name="T12" fmla="*/ 15 w 50"/>
                <a:gd name="T13" fmla="*/ 69 h 73"/>
                <a:gd name="T14" fmla="*/ 9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9" y="73"/>
                  </a:moveTo>
                  <a:cubicBezTo>
                    <a:pt x="7" y="73"/>
                    <a:pt x="6" y="73"/>
                    <a:pt x="5" y="72"/>
                  </a:cubicBezTo>
                  <a:cubicBezTo>
                    <a:pt x="1" y="70"/>
                    <a:pt x="0" y="66"/>
                    <a:pt x="2" y="6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1"/>
                    <a:pt x="42" y="0"/>
                    <a:pt x="45" y="2"/>
                  </a:cubicBezTo>
                  <a:cubicBezTo>
                    <a:pt x="49" y="4"/>
                    <a:pt x="50" y="8"/>
                    <a:pt x="48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3" y="72"/>
                    <a:pt x="11" y="73"/>
                    <a:pt x="9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22CE9F90-CBA6-46FC-9A19-B4D6FAC22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841"/>
              <a:ext cx="175" cy="113"/>
            </a:xfrm>
            <a:custGeom>
              <a:avLst/>
              <a:gdLst>
                <a:gd name="T0" fmla="*/ 8 w 74"/>
                <a:gd name="T1" fmla="*/ 48 h 48"/>
                <a:gd name="T2" fmla="*/ 2 w 74"/>
                <a:gd name="T3" fmla="*/ 45 h 48"/>
                <a:gd name="T4" fmla="*/ 5 w 74"/>
                <a:gd name="T5" fmla="*/ 35 h 48"/>
                <a:gd name="T6" fmla="*/ 62 w 74"/>
                <a:gd name="T7" fmla="*/ 2 h 48"/>
                <a:gd name="T8" fmla="*/ 72 w 74"/>
                <a:gd name="T9" fmla="*/ 4 h 48"/>
                <a:gd name="T10" fmla="*/ 69 w 74"/>
                <a:gd name="T11" fmla="*/ 14 h 48"/>
                <a:gd name="T12" fmla="*/ 12 w 74"/>
                <a:gd name="T13" fmla="*/ 47 h 48"/>
                <a:gd name="T14" fmla="*/ 8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8" y="48"/>
                  </a:moveTo>
                  <a:cubicBezTo>
                    <a:pt x="6" y="48"/>
                    <a:pt x="3" y="47"/>
                    <a:pt x="2" y="45"/>
                  </a:cubicBezTo>
                  <a:cubicBezTo>
                    <a:pt x="0" y="41"/>
                    <a:pt x="1" y="37"/>
                    <a:pt x="5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0" y="1"/>
                    <a:pt x="72" y="4"/>
                  </a:cubicBezTo>
                  <a:cubicBezTo>
                    <a:pt x="74" y="8"/>
                    <a:pt x="73" y="12"/>
                    <a:pt x="69" y="14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8"/>
                    <a:pt x="9" y="48"/>
                    <a:pt x="8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BC42B059-8419-4E35-AF04-83E3707E5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075"/>
              <a:ext cx="192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Freeform 10">
            <a:extLst>
              <a:ext uri="{FF2B5EF4-FFF2-40B4-BE49-F238E27FC236}">
                <a16:creationId xmlns:a16="http://schemas.microsoft.com/office/drawing/2014/main" id="{CED504FA-C45C-43A6-BDAC-2B289435C02A}"/>
              </a:ext>
            </a:extLst>
          </p:cNvPr>
          <p:cNvSpPr>
            <a:spLocks/>
          </p:cNvSpPr>
          <p:nvPr/>
        </p:nvSpPr>
        <p:spPr bwMode="auto">
          <a:xfrm>
            <a:off x="2536215" y="2817503"/>
            <a:ext cx="773324" cy="330217"/>
          </a:xfrm>
          <a:custGeom>
            <a:avLst/>
            <a:gdLst>
              <a:gd name="T0" fmla="*/ 1769 w 1934"/>
              <a:gd name="T1" fmla="*/ 497 h 826"/>
              <a:gd name="T2" fmla="*/ 1764 w 1934"/>
              <a:gd name="T3" fmla="*/ 497 h 826"/>
              <a:gd name="T4" fmla="*/ 1494 w 1934"/>
              <a:gd name="T5" fmla="*/ 276 h 826"/>
              <a:gd name="T6" fmla="*/ 1406 w 1934"/>
              <a:gd name="T7" fmla="*/ 291 h 826"/>
              <a:gd name="T8" fmla="*/ 1011 w 1934"/>
              <a:gd name="T9" fmla="*/ 0 h 826"/>
              <a:gd name="T10" fmla="*/ 675 w 1934"/>
              <a:gd name="T11" fmla="*/ 172 h 826"/>
              <a:gd name="T12" fmla="*/ 598 w 1934"/>
              <a:gd name="T13" fmla="*/ 149 h 826"/>
              <a:gd name="T14" fmla="*/ 461 w 1934"/>
              <a:gd name="T15" fmla="*/ 281 h 826"/>
              <a:gd name="T16" fmla="*/ 412 w 1934"/>
              <a:gd name="T17" fmla="*/ 276 h 826"/>
              <a:gd name="T18" fmla="*/ 137 w 1934"/>
              <a:gd name="T19" fmla="*/ 551 h 826"/>
              <a:gd name="T20" fmla="*/ 0 w 1934"/>
              <a:gd name="T21" fmla="*/ 689 h 826"/>
              <a:gd name="T22" fmla="*/ 137 w 1934"/>
              <a:gd name="T23" fmla="*/ 826 h 826"/>
              <a:gd name="T24" fmla="*/ 1769 w 1934"/>
              <a:gd name="T25" fmla="*/ 826 h 826"/>
              <a:gd name="T26" fmla="*/ 1934 w 1934"/>
              <a:gd name="T27" fmla="*/ 661 h 826"/>
              <a:gd name="T28" fmla="*/ 1769 w 1934"/>
              <a:gd name="T29" fmla="*/ 497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34" h="826">
                <a:moveTo>
                  <a:pt x="1769" y="497"/>
                </a:moveTo>
                <a:cubicBezTo>
                  <a:pt x="1767" y="497"/>
                  <a:pt x="1766" y="497"/>
                  <a:pt x="1764" y="497"/>
                </a:cubicBezTo>
                <a:cubicBezTo>
                  <a:pt x="1738" y="371"/>
                  <a:pt x="1628" y="276"/>
                  <a:pt x="1494" y="276"/>
                </a:cubicBezTo>
                <a:cubicBezTo>
                  <a:pt x="1463" y="276"/>
                  <a:pt x="1434" y="282"/>
                  <a:pt x="1406" y="291"/>
                </a:cubicBezTo>
                <a:cubicBezTo>
                  <a:pt x="1354" y="122"/>
                  <a:pt x="1197" y="0"/>
                  <a:pt x="1011" y="0"/>
                </a:cubicBezTo>
                <a:cubicBezTo>
                  <a:pt x="872" y="0"/>
                  <a:pt x="750" y="68"/>
                  <a:pt x="675" y="172"/>
                </a:cubicBezTo>
                <a:cubicBezTo>
                  <a:pt x="653" y="158"/>
                  <a:pt x="626" y="149"/>
                  <a:pt x="598" y="149"/>
                </a:cubicBezTo>
                <a:cubicBezTo>
                  <a:pt x="524" y="149"/>
                  <a:pt x="463" y="207"/>
                  <a:pt x="461" y="281"/>
                </a:cubicBezTo>
                <a:cubicBezTo>
                  <a:pt x="445" y="278"/>
                  <a:pt x="428" y="276"/>
                  <a:pt x="412" y="276"/>
                </a:cubicBezTo>
                <a:cubicBezTo>
                  <a:pt x="260" y="276"/>
                  <a:pt x="137" y="399"/>
                  <a:pt x="137" y="551"/>
                </a:cubicBezTo>
                <a:cubicBezTo>
                  <a:pt x="61" y="551"/>
                  <a:pt x="0" y="613"/>
                  <a:pt x="0" y="689"/>
                </a:cubicBezTo>
                <a:cubicBezTo>
                  <a:pt x="0" y="765"/>
                  <a:pt x="61" y="826"/>
                  <a:pt x="137" y="826"/>
                </a:cubicBezTo>
                <a:cubicBezTo>
                  <a:pt x="1769" y="826"/>
                  <a:pt x="1769" y="826"/>
                  <a:pt x="1769" y="826"/>
                </a:cubicBezTo>
                <a:cubicBezTo>
                  <a:pt x="1860" y="826"/>
                  <a:pt x="1934" y="752"/>
                  <a:pt x="1934" y="661"/>
                </a:cubicBezTo>
                <a:cubicBezTo>
                  <a:pt x="1934" y="570"/>
                  <a:pt x="1860" y="497"/>
                  <a:pt x="1769" y="49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2632604-1D14-447B-9331-3242011BB238}"/>
              </a:ext>
            </a:extLst>
          </p:cNvPr>
          <p:cNvSpPr>
            <a:spLocks/>
          </p:cNvSpPr>
          <p:nvPr/>
        </p:nvSpPr>
        <p:spPr bwMode="auto">
          <a:xfrm>
            <a:off x="2161454" y="549234"/>
            <a:ext cx="1193148" cy="599266"/>
          </a:xfrm>
          <a:custGeom>
            <a:avLst/>
            <a:gdLst>
              <a:gd name="T0" fmla="*/ 1743 w 1876"/>
              <a:gd name="T1" fmla="*/ 590 h 942"/>
              <a:gd name="T2" fmla="*/ 1747 w 1876"/>
              <a:gd name="T3" fmla="*/ 538 h 942"/>
              <a:gd name="T4" fmla="*/ 1449 w 1876"/>
              <a:gd name="T5" fmla="*/ 240 h 942"/>
              <a:gd name="T6" fmla="*/ 1394 w 1876"/>
              <a:gd name="T7" fmla="*/ 245 h 942"/>
              <a:gd name="T8" fmla="*/ 1100 w 1876"/>
              <a:gd name="T9" fmla="*/ 0 h 942"/>
              <a:gd name="T10" fmla="*/ 810 w 1876"/>
              <a:gd name="T11" fmla="*/ 230 h 942"/>
              <a:gd name="T12" fmla="*/ 750 w 1876"/>
              <a:gd name="T13" fmla="*/ 225 h 942"/>
              <a:gd name="T14" fmla="*/ 435 w 1876"/>
              <a:gd name="T15" fmla="*/ 413 h 942"/>
              <a:gd name="T16" fmla="*/ 344 w 1876"/>
              <a:gd name="T17" fmla="*/ 395 h 942"/>
              <a:gd name="T18" fmla="*/ 106 w 1876"/>
              <a:gd name="T19" fmla="*/ 633 h 942"/>
              <a:gd name="T20" fmla="*/ 106 w 1876"/>
              <a:gd name="T21" fmla="*/ 641 h 942"/>
              <a:gd name="T22" fmla="*/ 0 w 1876"/>
              <a:gd name="T23" fmla="*/ 787 h 942"/>
              <a:gd name="T24" fmla="*/ 154 w 1876"/>
              <a:gd name="T25" fmla="*/ 942 h 942"/>
              <a:gd name="T26" fmla="*/ 1697 w 1876"/>
              <a:gd name="T27" fmla="*/ 942 h 942"/>
              <a:gd name="T28" fmla="*/ 1876 w 1876"/>
              <a:gd name="T29" fmla="*/ 763 h 942"/>
              <a:gd name="T30" fmla="*/ 1743 w 1876"/>
              <a:gd name="T31" fmla="*/ 59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76" h="942">
                <a:moveTo>
                  <a:pt x="1743" y="590"/>
                </a:moveTo>
                <a:cubicBezTo>
                  <a:pt x="1746" y="573"/>
                  <a:pt x="1747" y="556"/>
                  <a:pt x="1747" y="538"/>
                </a:cubicBezTo>
                <a:cubicBezTo>
                  <a:pt x="1747" y="373"/>
                  <a:pt x="1614" y="240"/>
                  <a:pt x="1449" y="240"/>
                </a:cubicBezTo>
                <a:cubicBezTo>
                  <a:pt x="1430" y="240"/>
                  <a:pt x="1412" y="242"/>
                  <a:pt x="1394" y="245"/>
                </a:cubicBezTo>
                <a:cubicBezTo>
                  <a:pt x="1368" y="106"/>
                  <a:pt x="1247" y="0"/>
                  <a:pt x="1100" y="0"/>
                </a:cubicBezTo>
                <a:cubicBezTo>
                  <a:pt x="959" y="0"/>
                  <a:pt x="841" y="98"/>
                  <a:pt x="810" y="230"/>
                </a:cubicBezTo>
                <a:cubicBezTo>
                  <a:pt x="790" y="227"/>
                  <a:pt x="771" y="225"/>
                  <a:pt x="750" y="225"/>
                </a:cubicBezTo>
                <a:cubicBezTo>
                  <a:pt x="614" y="225"/>
                  <a:pt x="496" y="301"/>
                  <a:pt x="435" y="413"/>
                </a:cubicBezTo>
                <a:cubicBezTo>
                  <a:pt x="407" y="401"/>
                  <a:pt x="376" y="395"/>
                  <a:pt x="344" y="395"/>
                </a:cubicBezTo>
                <a:cubicBezTo>
                  <a:pt x="212" y="395"/>
                  <a:pt x="106" y="502"/>
                  <a:pt x="106" y="633"/>
                </a:cubicBezTo>
                <a:cubicBezTo>
                  <a:pt x="106" y="636"/>
                  <a:pt x="106" y="638"/>
                  <a:pt x="106" y="641"/>
                </a:cubicBezTo>
                <a:cubicBezTo>
                  <a:pt x="44" y="661"/>
                  <a:pt x="0" y="719"/>
                  <a:pt x="0" y="787"/>
                </a:cubicBezTo>
                <a:cubicBezTo>
                  <a:pt x="0" y="873"/>
                  <a:pt x="69" y="942"/>
                  <a:pt x="154" y="942"/>
                </a:cubicBezTo>
                <a:cubicBezTo>
                  <a:pt x="1697" y="942"/>
                  <a:pt x="1697" y="942"/>
                  <a:pt x="1697" y="942"/>
                </a:cubicBezTo>
                <a:cubicBezTo>
                  <a:pt x="1796" y="942"/>
                  <a:pt x="1876" y="862"/>
                  <a:pt x="1876" y="763"/>
                </a:cubicBezTo>
                <a:cubicBezTo>
                  <a:pt x="1876" y="680"/>
                  <a:pt x="1819" y="610"/>
                  <a:pt x="1743" y="5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E48095B2-CD5B-4FB7-8A0F-2BFC169DB051}"/>
              </a:ext>
            </a:extLst>
          </p:cNvPr>
          <p:cNvSpPr>
            <a:spLocks/>
          </p:cNvSpPr>
          <p:nvPr/>
        </p:nvSpPr>
        <p:spPr bwMode="auto">
          <a:xfrm>
            <a:off x="1859904" y="4184906"/>
            <a:ext cx="1035929" cy="456046"/>
          </a:xfrm>
          <a:custGeom>
            <a:avLst/>
            <a:gdLst>
              <a:gd name="T0" fmla="*/ 1449 w 1629"/>
              <a:gd name="T1" fmla="*/ 358 h 717"/>
              <a:gd name="T2" fmla="*/ 1394 w 1629"/>
              <a:gd name="T3" fmla="*/ 367 h 717"/>
              <a:gd name="T4" fmla="*/ 1100 w 1629"/>
              <a:gd name="T5" fmla="*/ 120 h 717"/>
              <a:gd name="T6" fmla="*/ 1048 w 1629"/>
              <a:gd name="T7" fmla="*/ 125 h 717"/>
              <a:gd name="T8" fmla="*/ 776 w 1629"/>
              <a:gd name="T9" fmla="*/ 0 h 717"/>
              <a:gd name="T10" fmla="*/ 437 w 1629"/>
              <a:gd name="T11" fmla="*/ 244 h 717"/>
              <a:gd name="T12" fmla="*/ 392 w 1629"/>
              <a:gd name="T13" fmla="*/ 240 h 717"/>
              <a:gd name="T14" fmla="*/ 165 w 1629"/>
              <a:gd name="T15" fmla="*/ 408 h 717"/>
              <a:gd name="T16" fmla="*/ 154 w 1629"/>
              <a:gd name="T17" fmla="*/ 408 h 717"/>
              <a:gd name="T18" fmla="*/ 0 w 1629"/>
              <a:gd name="T19" fmla="*/ 562 h 717"/>
              <a:gd name="T20" fmla="*/ 154 w 1629"/>
              <a:gd name="T21" fmla="*/ 717 h 717"/>
              <a:gd name="T22" fmla="*/ 1449 w 1629"/>
              <a:gd name="T23" fmla="*/ 717 h 717"/>
              <a:gd name="T24" fmla="*/ 1629 w 1629"/>
              <a:gd name="T25" fmla="*/ 537 h 717"/>
              <a:gd name="T26" fmla="*/ 1449 w 1629"/>
              <a:gd name="T27" fmla="*/ 358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29" h="717">
                <a:moveTo>
                  <a:pt x="1449" y="358"/>
                </a:moveTo>
                <a:cubicBezTo>
                  <a:pt x="1430" y="358"/>
                  <a:pt x="1412" y="361"/>
                  <a:pt x="1394" y="367"/>
                </a:cubicBezTo>
                <a:cubicBezTo>
                  <a:pt x="1370" y="227"/>
                  <a:pt x="1248" y="120"/>
                  <a:pt x="1100" y="120"/>
                </a:cubicBezTo>
                <a:cubicBezTo>
                  <a:pt x="1083" y="120"/>
                  <a:pt x="1065" y="122"/>
                  <a:pt x="1048" y="125"/>
                </a:cubicBezTo>
                <a:cubicBezTo>
                  <a:pt x="982" y="48"/>
                  <a:pt x="885" y="0"/>
                  <a:pt x="776" y="0"/>
                </a:cubicBezTo>
                <a:cubicBezTo>
                  <a:pt x="618" y="0"/>
                  <a:pt x="484" y="102"/>
                  <a:pt x="437" y="244"/>
                </a:cubicBezTo>
                <a:cubicBezTo>
                  <a:pt x="422" y="242"/>
                  <a:pt x="408" y="240"/>
                  <a:pt x="392" y="240"/>
                </a:cubicBezTo>
                <a:cubicBezTo>
                  <a:pt x="285" y="240"/>
                  <a:pt x="194" y="311"/>
                  <a:pt x="165" y="408"/>
                </a:cubicBezTo>
                <a:cubicBezTo>
                  <a:pt x="161" y="408"/>
                  <a:pt x="158" y="408"/>
                  <a:pt x="154" y="408"/>
                </a:cubicBezTo>
                <a:cubicBezTo>
                  <a:pt x="69" y="408"/>
                  <a:pt x="0" y="477"/>
                  <a:pt x="0" y="562"/>
                </a:cubicBezTo>
                <a:cubicBezTo>
                  <a:pt x="0" y="648"/>
                  <a:pt x="69" y="717"/>
                  <a:pt x="154" y="717"/>
                </a:cubicBezTo>
                <a:cubicBezTo>
                  <a:pt x="1449" y="717"/>
                  <a:pt x="1449" y="717"/>
                  <a:pt x="1449" y="717"/>
                </a:cubicBezTo>
                <a:cubicBezTo>
                  <a:pt x="1548" y="717"/>
                  <a:pt x="1629" y="636"/>
                  <a:pt x="1629" y="537"/>
                </a:cubicBezTo>
                <a:cubicBezTo>
                  <a:pt x="1629" y="439"/>
                  <a:pt x="1548" y="358"/>
                  <a:pt x="1449" y="35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4CF67BF-EAAC-4D3C-B2EC-4261D6EB9176}"/>
              </a:ext>
            </a:extLst>
          </p:cNvPr>
          <p:cNvSpPr>
            <a:spLocks/>
          </p:cNvSpPr>
          <p:nvPr/>
        </p:nvSpPr>
        <p:spPr bwMode="auto">
          <a:xfrm>
            <a:off x="484758" y="2934999"/>
            <a:ext cx="495889" cy="306632"/>
          </a:xfrm>
          <a:custGeom>
            <a:avLst/>
            <a:gdLst>
              <a:gd name="T0" fmla="*/ 729 w 780"/>
              <a:gd name="T1" fmla="*/ 359 h 482"/>
              <a:gd name="T2" fmla="*/ 760 w 780"/>
              <a:gd name="T3" fmla="*/ 241 h 482"/>
              <a:gd name="T4" fmla="*/ 518 w 780"/>
              <a:gd name="T5" fmla="*/ 0 h 482"/>
              <a:gd name="T6" fmla="*/ 307 w 780"/>
              <a:gd name="T7" fmla="*/ 126 h 482"/>
              <a:gd name="T8" fmla="*/ 276 w 780"/>
              <a:gd name="T9" fmla="*/ 123 h 482"/>
              <a:gd name="T10" fmla="*/ 96 w 780"/>
              <a:gd name="T11" fmla="*/ 290 h 482"/>
              <a:gd name="T12" fmla="*/ 96 w 780"/>
              <a:gd name="T13" fmla="*/ 290 h 482"/>
              <a:gd name="T14" fmla="*/ 0 w 780"/>
              <a:gd name="T15" fmla="*/ 386 h 482"/>
              <a:gd name="T16" fmla="*/ 96 w 780"/>
              <a:gd name="T17" fmla="*/ 482 h 482"/>
              <a:gd name="T18" fmla="*/ 718 w 780"/>
              <a:gd name="T19" fmla="*/ 482 h 482"/>
              <a:gd name="T20" fmla="*/ 780 w 780"/>
              <a:gd name="T21" fmla="*/ 420 h 482"/>
              <a:gd name="T22" fmla="*/ 729 w 780"/>
              <a:gd name="T23" fmla="*/ 359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0" h="482">
                <a:moveTo>
                  <a:pt x="729" y="359"/>
                </a:moveTo>
                <a:cubicBezTo>
                  <a:pt x="748" y="324"/>
                  <a:pt x="760" y="284"/>
                  <a:pt x="760" y="241"/>
                </a:cubicBezTo>
                <a:cubicBezTo>
                  <a:pt x="760" y="108"/>
                  <a:pt x="652" y="0"/>
                  <a:pt x="518" y="0"/>
                </a:cubicBezTo>
                <a:cubicBezTo>
                  <a:pt x="427" y="0"/>
                  <a:pt x="348" y="51"/>
                  <a:pt x="307" y="126"/>
                </a:cubicBezTo>
                <a:cubicBezTo>
                  <a:pt x="297" y="124"/>
                  <a:pt x="286" y="123"/>
                  <a:pt x="276" y="123"/>
                </a:cubicBezTo>
                <a:cubicBezTo>
                  <a:pt x="181" y="123"/>
                  <a:pt x="103" y="196"/>
                  <a:pt x="96" y="290"/>
                </a:cubicBezTo>
                <a:cubicBezTo>
                  <a:pt x="96" y="290"/>
                  <a:pt x="96" y="290"/>
                  <a:pt x="96" y="290"/>
                </a:cubicBezTo>
                <a:cubicBezTo>
                  <a:pt x="43" y="290"/>
                  <a:pt x="0" y="333"/>
                  <a:pt x="0" y="386"/>
                </a:cubicBezTo>
                <a:cubicBezTo>
                  <a:pt x="0" y="439"/>
                  <a:pt x="43" y="482"/>
                  <a:pt x="96" y="482"/>
                </a:cubicBezTo>
                <a:cubicBezTo>
                  <a:pt x="718" y="482"/>
                  <a:pt x="718" y="482"/>
                  <a:pt x="718" y="482"/>
                </a:cubicBezTo>
                <a:cubicBezTo>
                  <a:pt x="752" y="482"/>
                  <a:pt x="780" y="454"/>
                  <a:pt x="780" y="420"/>
                </a:cubicBezTo>
                <a:cubicBezTo>
                  <a:pt x="780" y="389"/>
                  <a:pt x="758" y="364"/>
                  <a:pt x="729" y="3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2EDCC4B8-9342-4451-8FDF-8D3E6343EDFF}"/>
              </a:ext>
            </a:extLst>
          </p:cNvPr>
          <p:cNvSpPr>
            <a:spLocks/>
          </p:cNvSpPr>
          <p:nvPr/>
        </p:nvSpPr>
        <p:spPr bwMode="auto">
          <a:xfrm>
            <a:off x="421929" y="656916"/>
            <a:ext cx="754333" cy="300172"/>
          </a:xfrm>
          <a:custGeom>
            <a:avLst/>
            <a:gdLst>
              <a:gd name="T0" fmla="*/ 1084 w 1186"/>
              <a:gd name="T1" fmla="*/ 269 h 472"/>
              <a:gd name="T2" fmla="*/ 1076 w 1186"/>
              <a:gd name="T3" fmla="*/ 269 h 472"/>
              <a:gd name="T4" fmla="*/ 895 w 1186"/>
              <a:gd name="T5" fmla="*/ 107 h 472"/>
              <a:gd name="T6" fmla="*/ 840 w 1186"/>
              <a:gd name="T7" fmla="*/ 115 h 472"/>
              <a:gd name="T8" fmla="*/ 677 w 1186"/>
              <a:gd name="T9" fmla="*/ 28 h 472"/>
              <a:gd name="T10" fmla="*/ 568 w 1186"/>
              <a:gd name="T11" fmla="*/ 61 h 472"/>
              <a:gd name="T12" fmla="*/ 410 w 1186"/>
              <a:gd name="T13" fmla="*/ 0 h 472"/>
              <a:gd name="T14" fmla="*/ 186 w 1186"/>
              <a:gd name="T15" fmla="*/ 161 h 472"/>
              <a:gd name="T16" fmla="*/ 157 w 1186"/>
              <a:gd name="T17" fmla="*/ 158 h 472"/>
              <a:gd name="T18" fmla="*/ 0 w 1186"/>
              <a:gd name="T19" fmla="*/ 315 h 472"/>
              <a:gd name="T20" fmla="*/ 146 w 1186"/>
              <a:gd name="T21" fmla="*/ 472 h 472"/>
              <a:gd name="T22" fmla="*/ 146 w 1186"/>
              <a:gd name="T23" fmla="*/ 472 h 472"/>
              <a:gd name="T24" fmla="*/ 1084 w 1186"/>
              <a:gd name="T25" fmla="*/ 472 h 472"/>
              <a:gd name="T26" fmla="*/ 1186 w 1186"/>
              <a:gd name="T27" fmla="*/ 370 h 472"/>
              <a:gd name="T28" fmla="*/ 1084 w 1186"/>
              <a:gd name="T29" fmla="*/ 269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86" h="472">
                <a:moveTo>
                  <a:pt x="1084" y="269"/>
                </a:moveTo>
                <a:cubicBezTo>
                  <a:pt x="1081" y="269"/>
                  <a:pt x="1079" y="269"/>
                  <a:pt x="1076" y="269"/>
                </a:cubicBezTo>
                <a:cubicBezTo>
                  <a:pt x="1066" y="178"/>
                  <a:pt x="989" y="107"/>
                  <a:pt x="895" y="107"/>
                </a:cubicBezTo>
                <a:cubicBezTo>
                  <a:pt x="876" y="107"/>
                  <a:pt x="857" y="109"/>
                  <a:pt x="840" y="115"/>
                </a:cubicBezTo>
                <a:cubicBezTo>
                  <a:pt x="805" y="63"/>
                  <a:pt x="745" y="28"/>
                  <a:pt x="677" y="28"/>
                </a:cubicBezTo>
                <a:cubicBezTo>
                  <a:pt x="637" y="28"/>
                  <a:pt x="600" y="40"/>
                  <a:pt x="568" y="61"/>
                </a:cubicBezTo>
                <a:cubicBezTo>
                  <a:pt x="527" y="23"/>
                  <a:pt x="471" y="0"/>
                  <a:pt x="410" y="0"/>
                </a:cubicBezTo>
                <a:cubicBezTo>
                  <a:pt x="306" y="0"/>
                  <a:pt x="218" y="67"/>
                  <a:pt x="186" y="161"/>
                </a:cubicBezTo>
                <a:cubicBezTo>
                  <a:pt x="177" y="159"/>
                  <a:pt x="167" y="158"/>
                  <a:pt x="157" y="158"/>
                </a:cubicBezTo>
                <a:cubicBezTo>
                  <a:pt x="70" y="158"/>
                  <a:pt x="0" y="228"/>
                  <a:pt x="0" y="315"/>
                </a:cubicBezTo>
                <a:cubicBezTo>
                  <a:pt x="0" y="398"/>
                  <a:pt x="64" y="466"/>
                  <a:pt x="146" y="472"/>
                </a:cubicBezTo>
                <a:cubicBezTo>
                  <a:pt x="146" y="472"/>
                  <a:pt x="146" y="472"/>
                  <a:pt x="146" y="472"/>
                </a:cubicBezTo>
                <a:cubicBezTo>
                  <a:pt x="1084" y="472"/>
                  <a:pt x="1084" y="472"/>
                  <a:pt x="1084" y="472"/>
                </a:cubicBezTo>
                <a:cubicBezTo>
                  <a:pt x="1140" y="472"/>
                  <a:pt x="1186" y="427"/>
                  <a:pt x="1186" y="370"/>
                </a:cubicBezTo>
                <a:cubicBezTo>
                  <a:pt x="1186" y="314"/>
                  <a:pt x="1140" y="269"/>
                  <a:pt x="1084" y="26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AE2B9D8-9AAF-4A1E-9D47-41CD54D6F6EA}"/>
              </a:ext>
            </a:extLst>
          </p:cNvPr>
          <p:cNvSpPr txBox="1">
            <a:spLocks/>
          </p:cNvSpPr>
          <p:nvPr/>
        </p:nvSpPr>
        <p:spPr>
          <a:xfrm>
            <a:off x="4495228" y="1211284"/>
            <a:ext cx="4975434" cy="3097980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ORACLE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DBaaS</a:t>
            </a:r>
          </a:p>
        </p:txBody>
      </p:sp>
      <p:cxnSp>
        <p:nvCxnSpPr>
          <p:cNvPr id="39" name="Straight Connector 37">
            <a:extLst>
              <a:ext uri="{FF2B5EF4-FFF2-40B4-BE49-F238E27FC236}">
                <a16:creationId xmlns:a16="http://schemas.microsoft.com/office/drawing/2014/main" id="{15670E7E-A36F-4476-AC1E-3C6D6AD2F0F6}"/>
              </a:ext>
            </a:extLst>
          </p:cNvPr>
          <p:cNvCxnSpPr/>
          <p:nvPr/>
        </p:nvCxnSpPr>
        <p:spPr bwMode="ltGray">
          <a:xfrm>
            <a:off x="3738620" y="1251900"/>
            <a:ext cx="0" cy="30779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046C1CB5-B893-4F9B-B676-472BCC14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765" y="1998289"/>
            <a:ext cx="706343" cy="51341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B8EF30C4-9340-48AF-B32A-3B98A350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977"/>
            <a:ext cx="1506635" cy="1430523"/>
          </a:xfrm>
          <a:prstGeom prst="rect">
            <a:avLst/>
          </a:prstGeom>
        </p:spPr>
      </p:pic>
      <p:sp>
        <p:nvSpPr>
          <p:cNvPr id="37" name="Freeform 10">
            <a:extLst>
              <a:ext uri="{FF2B5EF4-FFF2-40B4-BE49-F238E27FC236}">
                <a16:creationId xmlns:a16="http://schemas.microsoft.com/office/drawing/2014/main" id="{C4B94E0B-9E1D-4119-B6AF-7421183E76EE}"/>
              </a:ext>
            </a:extLst>
          </p:cNvPr>
          <p:cNvSpPr>
            <a:spLocks/>
          </p:cNvSpPr>
          <p:nvPr/>
        </p:nvSpPr>
        <p:spPr bwMode="auto">
          <a:xfrm>
            <a:off x="99143" y="3840027"/>
            <a:ext cx="1030813" cy="385243"/>
          </a:xfrm>
          <a:custGeom>
            <a:avLst/>
            <a:gdLst>
              <a:gd name="T0" fmla="*/ 1469 w 1621"/>
              <a:gd name="T1" fmla="*/ 303 h 606"/>
              <a:gd name="T2" fmla="*/ 1440 w 1621"/>
              <a:gd name="T3" fmla="*/ 306 h 606"/>
              <a:gd name="T4" fmla="*/ 1167 w 1621"/>
              <a:gd name="T5" fmla="*/ 56 h 606"/>
              <a:gd name="T6" fmla="*/ 967 w 1621"/>
              <a:gd name="T7" fmla="*/ 142 h 606"/>
              <a:gd name="T8" fmla="*/ 711 w 1621"/>
              <a:gd name="T9" fmla="*/ 0 h 606"/>
              <a:gd name="T10" fmla="*/ 456 w 1621"/>
              <a:gd name="T11" fmla="*/ 141 h 606"/>
              <a:gd name="T12" fmla="*/ 363 w 1621"/>
              <a:gd name="T13" fmla="*/ 122 h 606"/>
              <a:gd name="T14" fmla="*/ 121 w 1621"/>
              <a:gd name="T15" fmla="*/ 364 h 606"/>
              <a:gd name="T16" fmla="*/ 0 w 1621"/>
              <a:gd name="T17" fmla="*/ 485 h 606"/>
              <a:gd name="T18" fmla="*/ 121 w 1621"/>
              <a:gd name="T19" fmla="*/ 606 h 606"/>
              <a:gd name="T20" fmla="*/ 1469 w 1621"/>
              <a:gd name="T21" fmla="*/ 606 h 606"/>
              <a:gd name="T22" fmla="*/ 1621 w 1621"/>
              <a:gd name="T23" fmla="*/ 454 h 606"/>
              <a:gd name="T24" fmla="*/ 1469 w 1621"/>
              <a:gd name="T25" fmla="*/ 30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1" h="606">
                <a:moveTo>
                  <a:pt x="1469" y="303"/>
                </a:moveTo>
                <a:cubicBezTo>
                  <a:pt x="1459" y="303"/>
                  <a:pt x="1449" y="304"/>
                  <a:pt x="1440" y="306"/>
                </a:cubicBezTo>
                <a:cubicBezTo>
                  <a:pt x="1427" y="166"/>
                  <a:pt x="1310" y="56"/>
                  <a:pt x="1167" y="56"/>
                </a:cubicBezTo>
                <a:cubicBezTo>
                  <a:pt x="1088" y="56"/>
                  <a:pt x="1018" y="89"/>
                  <a:pt x="967" y="142"/>
                </a:cubicBezTo>
                <a:cubicBezTo>
                  <a:pt x="914" y="57"/>
                  <a:pt x="819" y="0"/>
                  <a:pt x="711" y="0"/>
                </a:cubicBezTo>
                <a:cubicBezTo>
                  <a:pt x="604" y="0"/>
                  <a:pt x="509" y="56"/>
                  <a:pt x="456" y="141"/>
                </a:cubicBezTo>
                <a:cubicBezTo>
                  <a:pt x="427" y="129"/>
                  <a:pt x="396" y="122"/>
                  <a:pt x="363" y="122"/>
                </a:cubicBezTo>
                <a:cubicBezTo>
                  <a:pt x="229" y="122"/>
                  <a:pt x="121" y="230"/>
                  <a:pt x="121" y="364"/>
                </a:cubicBezTo>
                <a:cubicBezTo>
                  <a:pt x="54" y="364"/>
                  <a:pt x="0" y="418"/>
                  <a:pt x="0" y="485"/>
                </a:cubicBezTo>
                <a:cubicBezTo>
                  <a:pt x="0" y="552"/>
                  <a:pt x="54" y="606"/>
                  <a:pt x="121" y="606"/>
                </a:cubicBezTo>
                <a:cubicBezTo>
                  <a:pt x="1469" y="606"/>
                  <a:pt x="1469" y="606"/>
                  <a:pt x="1469" y="606"/>
                </a:cubicBezTo>
                <a:cubicBezTo>
                  <a:pt x="1553" y="606"/>
                  <a:pt x="1621" y="538"/>
                  <a:pt x="1621" y="454"/>
                </a:cubicBezTo>
                <a:cubicBezTo>
                  <a:pt x="1621" y="371"/>
                  <a:pt x="1553" y="303"/>
                  <a:pt x="1469" y="3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50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D750185-3EE5-4332-B3B1-6D10DDF30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29"/>
          <a:stretch/>
        </p:blipFill>
        <p:spPr>
          <a:xfrm>
            <a:off x="1995591" y="1316311"/>
            <a:ext cx="5078666" cy="2996609"/>
          </a:xfrm>
          <a:prstGeom prst="rect">
            <a:avLst/>
          </a:prstGeom>
        </p:spPr>
      </p:pic>
      <p:pic>
        <p:nvPicPr>
          <p:cNvPr id="7" name="Shape 94">
            <a:extLst>
              <a:ext uri="{FF2B5EF4-FFF2-40B4-BE49-F238E27FC236}">
                <a16:creationId xmlns:a16="http://schemas.microsoft.com/office/drawing/2014/main" id="{131C20D0-A448-43BB-8680-BE6BD912424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>
            <a:extLst>
              <a:ext uri="{FF2B5EF4-FFF2-40B4-BE49-F238E27FC236}">
                <a16:creationId xmlns:a16="http://schemas.microsoft.com/office/drawing/2014/main" id="{B7F68BE9-ABDF-463D-887F-185AD842767B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Database as a Service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AEF8A3-8D45-4688-A633-3673A8AE66C4}"/>
              </a:ext>
            </a:extLst>
          </p:cNvPr>
          <p:cNvSpPr txBox="1"/>
          <p:nvPr/>
        </p:nvSpPr>
        <p:spPr>
          <a:xfrm>
            <a:off x="385407" y="622087"/>
            <a:ext cx="1961553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Passo a Passo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9A83C20-6F28-4020-B4CE-901DDF1B23A4}"/>
              </a:ext>
            </a:extLst>
          </p:cNvPr>
          <p:cNvSpPr/>
          <p:nvPr/>
        </p:nvSpPr>
        <p:spPr>
          <a:xfrm>
            <a:off x="6347460" y="2785110"/>
            <a:ext cx="749657" cy="217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9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3BD42EF-E7C3-40A4-AA34-C1A3DA068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64" y="1336247"/>
            <a:ext cx="5642936" cy="3130579"/>
          </a:xfrm>
          <a:prstGeom prst="rect">
            <a:avLst/>
          </a:prstGeom>
        </p:spPr>
      </p:pic>
      <p:pic>
        <p:nvPicPr>
          <p:cNvPr id="7" name="Shape 94">
            <a:extLst>
              <a:ext uri="{FF2B5EF4-FFF2-40B4-BE49-F238E27FC236}">
                <a16:creationId xmlns:a16="http://schemas.microsoft.com/office/drawing/2014/main" id="{131C20D0-A448-43BB-8680-BE6BD912424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92">
            <a:extLst>
              <a:ext uri="{FF2B5EF4-FFF2-40B4-BE49-F238E27FC236}">
                <a16:creationId xmlns:a16="http://schemas.microsoft.com/office/drawing/2014/main" id="{47459637-FE9E-4A73-AFA9-162A3115F670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Database as a Service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0A6CDF-E27E-4401-A693-B59BF652A0A5}"/>
              </a:ext>
            </a:extLst>
          </p:cNvPr>
          <p:cNvSpPr txBox="1"/>
          <p:nvPr/>
        </p:nvSpPr>
        <p:spPr>
          <a:xfrm>
            <a:off x="385407" y="622087"/>
            <a:ext cx="1961553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Passo a Passo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B78C04B-CA57-4E34-8B8F-BDCF78B53E49}"/>
              </a:ext>
            </a:extLst>
          </p:cNvPr>
          <p:cNvSpPr/>
          <p:nvPr/>
        </p:nvSpPr>
        <p:spPr>
          <a:xfrm>
            <a:off x="6767799" y="1847850"/>
            <a:ext cx="547401" cy="346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2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C9C5F2-C7EE-45A9-A7BC-87CF908C1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609" y="1386840"/>
            <a:ext cx="5744781" cy="2839068"/>
          </a:xfrm>
          <a:prstGeom prst="rect">
            <a:avLst/>
          </a:prstGeom>
        </p:spPr>
      </p:pic>
      <p:pic>
        <p:nvPicPr>
          <p:cNvPr id="3" name="Shape 94">
            <a:extLst>
              <a:ext uri="{FF2B5EF4-FFF2-40B4-BE49-F238E27FC236}">
                <a16:creationId xmlns:a16="http://schemas.microsoft.com/office/drawing/2014/main" id="{076E399C-FD52-4C84-8C42-05117E1A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2">
            <a:extLst>
              <a:ext uri="{FF2B5EF4-FFF2-40B4-BE49-F238E27FC236}">
                <a16:creationId xmlns:a16="http://schemas.microsoft.com/office/drawing/2014/main" id="{137E399F-7C52-4ACB-8F23-681676EBB01D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Database as a Service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653E98-02BD-45DE-86C7-F27BCEC56422}"/>
              </a:ext>
            </a:extLst>
          </p:cNvPr>
          <p:cNvSpPr txBox="1"/>
          <p:nvPr/>
        </p:nvSpPr>
        <p:spPr>
          <a:xfrm>
            <a:off x="385407" y="622087"/>
            <a:ext cx="1961553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Passo a Passo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15EB4A3-67D3-44B1-B573-AF9C345C7C77}"/>
              </a:ext>
            </a:extLst>
          </p:cNvPr>
          <p:cNvSpPr/>
          <p:nvPr/>
        </p:nvSpPr>
        <p:spPr>
          <a:xfrm>
            <a:off x="6896989" y="1924050"/>
            <a:ext cx="547401" cy="346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64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4E04412-AD60-4260-9A8C-FF1EFF704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81" y="1340076"/>
            <a:ext cx="4954179" cy="3181342"/>
          </a:xfrm>
          <a:prstGeom prst="rect">
            <a:avLst/>
          </a:prstGeom>
        </p:spPr>
      </p:pic>
      <p:pic>
        <p:nvPicPr>
          <p:cNvPr id="4" name="Shape 94">
            <a:extLst>
              <a:ext uri="{FF2B5EF4-FFF2-40B4-BE49-F238E27FC236}">
                <a16:creationId xmlns:a16="http://schemas.microsoft.com/office/drawing/2014/main" id="{FA8420E8-789A-4DD5-A2A1-A66303FEEB8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B1B5DC63-502E-46C8-83FC-B0B6F00EAC3E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Database as a Service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6CE8DA-CD39-4C4A-8CEE-1F38A5FA42CE}"/>
              </a:ext>
            </a:extLst>
          </p:cNvPr>
          <p:cNvSpPr txBox="1"/>
          <p:nvPr/>
        </p:nvSpPr>
        <p:spPr>
          <a:xfrm>
            <a:off x="385407" y="622087"/>
            <a:ext cx="1961553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Passo a Passo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05C3218-D7CF-46B7-9F9E-D285364AC064}"/>
              </a:ext>
            </a:extLst>
          </p:cNvPr>
          <p:cNvSpPr/>
          <p:nvPr/>
        </p:nvSpPr>
        <p:spPr>
          <a:xfrm>
            <a:off x="6325839" y="1771650"/>
            <a:ext cx="547401" cy="346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3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A02EA5-2177-42E4-BE3B-6F070BD96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324" y="1183847"/>
            <a:ext cx="4873351" cy="3218467"/>
          </a:xfrm>
          <a:prstGeom prst="rect">
            <a:avLst/>
          </a:prstGeom>
        </p:spPr>
      </p:pic>
      <p:pic>
        <p:nvPicPr>
          <p:cNvPr id="4" name="Shape 94">
            <a:extLst>
              <a:ext uri="{FF2B5EF4-FFF2-40B4-BE49-F238E27FC236}">
                <a16:creationId xmlns:a16="http://schemas.microsoft.com/office/drawing/2014/main" id="{FA8420E8-789A-4DD5-A2A1-A66303FEEB8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B1B5DC63-502E-46C8-83FC-B0B6F00EAC3E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Database as a Service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6CE8DA-CD39-4C4A-8CEE-1F38A5FA42CE}"/>
              </a:ext>
            </a:extLst>
          </p:cNvPr>
          <p:cNvSpPr txBox="1"/>
          <p:nvPr/>
        </p:nvSpPr>
        <p:spPr>
          <a:xfrm>
            <a:off x="385407" y="622087"/>
            <a:ext cx="1961553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Passo a Passo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375B0DB-F085-4FCC-95A0-E50F3F198347}"/>
              </a:ext>
            </a:extLst>
          </p:cNvPr>
          <p:cNvSpPr/>
          <p:nvPr/>
        </p:nvSpPr>
        <p:spPr>
          <a:xfrm>
            <a:off x="2135324" y="2793080"/>
            <a:ext cx="4873351" cy="773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39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AD8FA2-BFCE-492B-BAE6-D6CF4112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056" y="1360422"/>
            <a:ext cx="6384061" cy="3172916"/>
          </a:xfrm>
          <a:prstGeom prst="rect">
            <a:avLst/>
          </a:prstGeom>
        </p:spPr>
      </p:pic>
      <p:pic>
        <p:nvPicPr>
          <p:cNvPr id="3" name="Shape 94">
            <a:extLst>
              <a:ext uri="{FF2B5EF4-FFF2-40B4-BE49-F238E27FC236}">
                <a16:creationId xmlns:a16="http://schemas.microsoft.com/office/drawing/2014/main" id="{CCDF7554-7CAC-493D-B85C-A91000384A6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>
            <a:extLst>
              <a:ext uri="{FF2B5EF4-FFF2-40B4-BE49-F238E27FC236}">
                <a16:creationId xmlns:a16="http://schemas.microsoft.com/office/drawing/2014/main" id="{EF321B91-FA4B-4E00-9E43-D8AE546C8A8F}"/>
              </a:ext>
            </a:extLst>
          </p:cNvPr>
          <p:cNvSpPr txBox="1"/>
          <p:nvPr/>
        </p:nvSpPr>
        <p:spPr>
          <a:xfrm>
            <a:off x="473102" y="419523"/>
            <a:ext cx="5676238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Ferramentas de Administração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ABF99E-8228-40B7-9D2F-70762868E1ED}"/>
              </a:ext>
            </a:extLst>
          </p:cNvPr>
          <p:cNvSpPr txBox="1"/>
          <p:nvPr/>
        </p:nvSpPr>
        <p:spPr>
          <a:xfrm>
            <a:off x="385407" y="622087"/>
            <a:ext cx="5367693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SQL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Developer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/ Apex / Enterprise Manager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9E5ACF-75D9-4035-8DA1-C7E285054D33}"/>
              </a:ext>
            </a:extLst>
          </p:cNvPr>
          <p:cNvSpPr/>
          <p:nvPr/>
        </p:nvSpPr>
        <p:spPr>
          <a:xfrm>
            <a:off x="6638259" y="1565910"/>
            <a:ext cx="1157001" cy="575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5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C4214A-FA2D-4957-90AA-D72A061CF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919" y="1404008"/>
            <a:ext cx="6690107" cy="2939391"/>
          </a:xfrm>
          <a:prstGeom prst="rect">
            <a:avLst/>
          </a:prstGeom>
        </p:spPr>
      </p:pic>
      <p:pic>
        <p:nvPicPr>
          <p:cNvPr id="10" name="Shape 94">
            <a:extLst>
              <a:ext uri="{FF2B5EF4-FFF2-40B4-BE49-F238E27FC236}">
                <a16:creationId xmlns:a16="http://schemas.microsoft.com/office/drawing/2014/main" id="{75C142B6-3A72-45AA-BEB6-E23D4748F4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8C1865-3A8C-4FB4-8153-631A79C50BE4}"/>
              </a:ext>
            </a:extLst>
          </p:cNvPr>
          <p:cNvSpPr txBox="1"/>
          <p:nvPr/>
        </p:nvSpPr>
        <p:spPr>
          <a:xfrm>
            <a:off x="385407" y="622087"/>
            <a:ext cx="4197139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Backup / Patching / Snapshots</a:t>
            </a:r>
          </a:p>
        </p:txBody>
      </p:sp>
      <p:sp>
        <p:nvSpPr>
          <p:cNvPr id="6" name="Shape 92">
            <a:extLst>
              <a:ext uri="{FF2B5EF4-FFF2-40B4-BE49-F238E27FC236}">
                <a16:creationId xmlns:a16="http://schemas.microsoft.com/office/drawing/2014/main" id="{2004B2DC-4BE2-451C-94CD-9527A8266887}"/>
              </a:ext>
            </a:extLst>
          </p:cNvPr>
          <p:cNvSpPr txBox="1"/>
          <p:nvPr/>
        </p:nvSpPr>
        <p:spPr>
          <a:xfrm>
            <a:off x="473102" y="419523"/>
            <a:ext cx="5676238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Ferramentas de Administração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0EFA0E7-418A-462C-9050-7C401537E0B1}"/>
              </a:ext>
            </a:extLst>
          </p:cNvPr>
          <p:cNvCxnSpPr/>
          <p:nvPr/>
        </p:nvCxnSpPr>
        <p:spPr>
          <a:xfrm>
            <a:off x="2926080" y="2293620"/>
            <a:ext cx="1424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3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62520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O que é Cloud?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04BDEB8-CC48-4AC3-8E12-B19E53F8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508" y="1929998"/>
            <a:ext cx="2570032" cy="133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9">
            <a:extLst>
              <a:ext uri="{FF2B5EF4-FFF2-40B4-BE49-F238E27FC236}">
                <a16:creationId xmlns:a16="http://schemas.microsoft.com/office/drawing/2014/main" id="{C5E0A169-F927-4100-BE12-ADD0E8147A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8699" y="2814795"/>
            <a:ext cx="1114709" cy="201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C161AB1F-974A-461F-B64A-032ED5D9E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085" y="2729070"/>
            <a:ext cx="152400" cy="152400"/>
          </a:xfrm>
          <a:prstGeom prst="ellipse">
            <a:avLst/>
          </a:prstGeom>
          <a:solidFill>
            <a:srgbClr val="3AC1E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719B7BFB-5AEC-4725-8647-F0D964464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761" y="2504345"/>
            <a:ext cx="9905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Cloud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C3817AD-A6AF-4CF0-B229-CF62F76F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6258" y="1741270"/>
            <a:ext cx="1770707" cy="122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9">
            <a:extLst>
              <a:ext uri="{FF2B5EF4-FFF2-40B4-BE49-F238E27FC236}">
                <a16:creationId xmlns:a16="http://schemas.microsoft.com/office/drawing/2014/main" id="{2472F93A-B6F3-446C-A519-7E88D5EF2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511" y="2832314"/>
            <a:ext cx="1409984" cy="201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EA138029-B0DB-4914-8E38-20A0541CA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72" y="2737064"/>
            <a:ext cx="152400" cy="152400"/>
          </a:xfrm>
          <a:prstGeom prst="ellipse">
            <a:avLst/>
          </a:prstGeom>
          <a:solidFill>
            <a:srgbClr val="3AC1E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28D84DFD-1543-4D10-BC61-9869A9D8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47" y="2521864"/>
            <a:ext cx="16752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On Premise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334AEE5-107F-485C-A844-CB6EAC718C9A}"/>
              </a:ext>
            </a:extLst>
          </p:cNvPr>
          <p:cNvSpPr txBox="1"/>
          <p:nvPr/>
        </p:nvSpPr>
        <p:spPr>
          <a:xfrm>
            <a:off x="2854759" y="358986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CLOUD = AS A SERVICE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6" grpId="0" animBg="1"/>
      <p:bldP spid="17" grpId="0" animBg="1"/>
      <p:bldP spid="1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F95E5F-ED43-4740-A0D7-4218DC266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52" y="1374346"/>
            <a:ext cx="6005061" cy="2953813"/>
          </a:xfrm>
          <a:prstGeom prst="rect">
            <a:avLst/>
          </a:prstGeom>
        </p:spPr>
      </p:pic>
      <p:pic>
        <p:nvPicPr>
          <p:cNvPr id="10" name="Shape 94">
            <a:extLst>
              <a:ext uri="{FF2B5EF4-FFF2-40B4-BE49-F238E27FC236}">
                <a16:creationId xmlns:a16="http://schemas.microsoft.com/office/drawing/2014/main" id="{75C142B6-3A72-45AA-BEB6-E23D4748F4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30F0E89-2903-4750-BFB6-4AAF281279AB}"/>
              </a:ext>
            </a:extLst>
          </p:cNvPr>
          <p:cNvCxnSpPr>
            <a:cxnSpLocks/>
          </p:cNvCxnSpPr>
          <p:nvPr/>
        </p:nvCxnSpPr>
        <p:spPr>
          <a:xfrm>
            <a:off x="2804160" y="3055620"/>
            <a:ext cx="1850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33C1E5-2ECD-45DF-8D71-4585C18A1E5A}"/>
              </a:ext>
            </a:extLst>
          </p:cNvPr>
          <p:cNvSpPr txBox="1"/>
          <p:nvPr/>
        </p:nvSpPr>
        <p:spPr>
          <a:xfrm>
            <a:off x="385407" y="622087"/>
            <a:ext cx="4197139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Backup</a:t>
            </a:r>
          </a:p>
        </p:txBody>
      </p:sp>
      <p:sp>
        <p:nvSpPr>
          <p:cNvPr id="13" name="Shape 92">
            <a:extLst>
              <a:ext uri="{FF2B5EF4-FFF2-40B4-BE49-F238E27FC236}">
                <a16:creationId xmlns:a16="http://schemas.microsoft.com/office/drawing/2014/main" id="{E0F6B5EF-A0D4-4995-9E5D-27C6FE7D368A}"/>
              </a:ext>
            </a:extLst>
          </p:cNvPr>
          <p:cNvSpPr txBox="1"/>
          <p:nvPr/>
        </p:nvSpPr>
        <p:spPr>
          <a:xfrm>
            <a:off x="473102" y="419523"/>
            <a:ext cx="5676238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Ferramentas de Administração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1B6837-6223-403E-967A-2B7B63B16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655" y="1927101"/>
            <a:ext cx="4463993" cy="2594312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5BEEBC9-0618-44F1-8E9E-D6110C9D41A0}"/>
              </a:ext>
            </a:extLst>
          </p:cNvPr>
          <p:cNvCxnSpPr>
            <a:cxnSpLocks/>
          </p:cNvCxnSpPr>
          <p:nvPr/>
        </p:nvCxnSpPr>
        <p:spPr>
          <a:xfrm>
            <a:off x="4236720" y="2072640"/>
            <a:ext cx="29565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94">
            <a:extLst>
              <a:ext uri="{FF2B5EF4-FFF2-40B4-BE49-F238E27FC236}">
                <a16:creationId xmlns:a16="http://schemas.microsoft.com/office/drawing/2014/main" id="{75C142B6-3A72-45AA-BEB6-E23D4748F4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3EF35A-82E1-476D-B9A1-D4FD220F6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90" y="1307037"/>
            <a:ext cx="5927190" cy="1653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66E2748-21E2-4218-A6C6-06424A13C1B3}"/>
              </a:ext>
            </a:extLst>
          </p:cNvPr>
          <p:cNvSpPr txBox="1"/>
          <p:nvPr/>
        </p:nvSpPr>
        <p:spPr>
          <a:xfrm>
            <a:off x="385407" y="622087"/>
            <a:ext cx="4197139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Recover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9" name="Shape 92">
            <a:extLst>
              <a:ext uri="{FF2B5EF4-FFF2-40B4-BE49-F238E27FC236}">
                <a16:creationId xmlns:a16="http://schemas.microsoft.com/office/drawing/2014/main" id="{F2DE81D1-6A04-4139-956F-FD30244F2911}"/>
              </a:ext>
            </a:extLst>
          </p:cNvPr>
          <p:cNvSpPr txBox="1"/>
          <p:nvPr/>
        </p:nvSpPr>
        <p:spPr>
          <a:xfrm>
            <a:off x="473102" y="419523"/>
            <a:ext cx="5676238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Ferramentas de Administração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D4260B-D6EF-4369-9867-CBC834AC4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330" y="3194789"/>
            <a:ext cx="2642181" cy="1249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33520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E04D5FB-10C1-40F6-8CD6-669405C4B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392" y="1111230"/>
            <a:ext cx="5648750" cy="32978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B226CF9-3C9F-477C-915B-18E306DBD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091" y="1607027"/>
            <a:ext cx="4704328" cy="299589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Shape 94">
            <a:extLst>
              <a:ext uri="{FF2B5EF4-FFF2-40B4-BE49-F238E27FC236}">
                <a16:creationId xmlns:a16="http://schemas.microsoft.com/office/drawing/2014/main" id="{75C142B6-3A72-45AA-BEB6-E23D4748F4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52C563C-3F5D-4EBE-A019-8E12987636D7}"/>
              </a:ext>
            </a:extLst>
          </p:cNvPr>
          <p:cNvSpPr txBox="1"/>
          <p:nvPr/>
        </p:nvSpPr>
        <p:spPr>
          <a:xfrm>
            <a:off x="385407" y="622087"/>
            <a:ext cx="4197139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Recover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13" name="Shape 92">
            <a:extLst>
              <a:ext uri="{FF2B5EF4-FFF2-40B4-BE49-F238E27FC236}">
                <a16:creationId xmlns:a16="http://schemas.microsoft.com/office/drawing/2014/main" id="{7A759FD5-B4A9-416F-BCCB-5FF65FCBFAFE}"/>
              </a:ext>
            </a:extLst>
          </p:cNvPr>
          <p:cNvSpPr txBox="1"/>
          <p:nvPr/>
        </p:nvSpPr>
        <p:spPr>
          <a:xfrm>
            <a:off x="473102" y="419523"/>
            <a:ext cx="5676238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Ferramentas de Administração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1D36C10-7707-478E-BC66-2D5DE6BA2A82}"/>
              </a:ext>
            </a:extLst>
          </p:cNvPr>
          <p:cNvCxnSpPr>
            <a:cxnSpLocks/>
          </p:cNvCxnSpPr>
          <p:nvPr/>
        </p:nvCxnSpPr>
        <p:spPr>
          <a:xfrm>
            <a:off x="3209621" y="4518014"/>
            <a:ext cx="387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17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21FBC2-BB10-44DB-9F7A-90A6EE23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42" y="2738"/>
            <a:ext cx="3948257" cy="542925"/>
          </a:xfrm>
          <a:prstGeom prst="rect">
            <a:avLst/>
          </a:prstGeom>
        </p:spPr>
      </p:pic>
      <p:grpSp>
        <p:nvGrpSpPr>
          <p:cNvPr id="10" name="Group 47">
            <a:extLst>
              <a:ext uri="{FF2B5EF4-FFF2-40B4-BE49-F238E27FC236}">
                <a16:creationId xmlns:a16="http://schemas.microsoft.com/office/drawing/2014/main" id="{F6E146E3-6517-4D10-85FA-BB248710BF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694" y="1251900"/>
            <a:ext cx="2196025" cy="2400099"/>
            <a:chOff x="3343" y="1619"/>
            <a:chExt cx="990" cy="1082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BDDEA90E-B594-4D7E-B287-04CE10FC8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860"/>
              <a:ext cx="507" cy="630"/>
            </a:xfrm>
            <a:custGeom>
              <a:avLst/>
              <a:gdLst>
                <a:gd name="T0" fmla="*/ 215 w 215"/>
                <a:gd name="T1" fmla="*/ 108 h 267"/>
                <a:gd name="T2" fmla="*/ 108 w 215"/>
                <a:gd name="T3" fmla="*/ 0 h 267"/>
                <a:gd name="T4" fmla="*/ 0 w 215"/>
                <a:gd name="T5" fmla="*/ 108 h 267"/>
                <a:gd name="T6" fmla="*/ 17 w 215"/>
                <a:gd name="T7" fmla="*/ 166 h 267"/>
                <a:gd name="T8" fmla="*/ 56 w 215"/>
                <a:gd name="T9" fmla="*/ 251 h 267"/>
                <a:gd name="T10" fmla="*/ 56 w 215"/>
                <a:gd name="T11" fmla="*/ 258 h 267"/>
                <a:gd name="T12" fmla="*/ 66 w 215"/>
                <a:gd name="T13" fmla="*/ 267 h 267"/>
                <a:gd name="T14" fmla="*/ 149 w 215"/>
                <a:gd name="T15" fmla="*/ 267 h 267"/>
                <a:gd name="T16" fmla="*/ 158 w 215"/>
                <a:gd name="T17" fmla="*/ 258 h 267"/>
                <a:gd name="T18" fmla="*/ 158 w 215"/>
                <a:gd name="T19" fmla="*/ 250 h 267"/>
                <a:gd name="T20" fmla="*/ 197 w 215"/>
                <a:gd name="T21" fmla="*/ 168 h 267"/>
                <a:gd name="T22" fmla="*/ 215 w 215"/>
                <a:gd name="T23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67">
                  <a:moveTo>
                    <a:pt x="215" y="108"/>
                  </a:moveTo>
                  <a:cubicBezTo>
                    <a:pt x="215" y="48"/>
                    <a:pt x="167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29"/>
                    <a:pt x="6" y="149"/>
                    <a:pt x="17" y="166"/>
                  </a:cubicBezTo>
                  <a:cubicBezTo>
                    <a:pt x="27" y="181"/>
                    <a:pt x="56" y="229"/>
                    <a:pt x="56" y="251"/>
                  </a:cubicBezTo>
                  <a:cubicBezTo>
                    <a:pt x="56" y="258"/>
                    <a:pt x="56" y="258"/>
                    <a:pt x="56" y="258"/>
                  </a:cubicBezTo>
                  <a:cubicBezTo>
                    <a:pt x="56" y="263"/>
                    <a:pt x="61" y="267"/>
                    <a:pt x="66" y="267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154" y="267"/>
                    <a:pt x="158" y="263"/>
                    <a:pt x="158" y="258"/>
                  </a:cubicBezTo>
                  <a:cubicBezTo>
                    <a:pt x="158" y="250"/>
                    <a:pt x="158" y="250"/>
                    <a:pt x="158" y="250"/>
                  </a:cubicBezTo>
                  <a:cubicBezTo>
                    <a:pt x="158" y="226"/>
                    <a:pt x="187" y="182"/>
                    <a:pt x="197" y="168"/>
                  </a:cubicBezTo>
                  <a:cubicBezTo>
                    <a:pt x="209" y="151"/>
                    <a:pt x="215" y="130"/>
                    <a:pt x="215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12C9CE78-85F4-4A74-887F-1599989C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516"/>
              <a:ext cx="238" cy="185"/>
            </a:xfrm>
            <a:custGeom>
              <a:avLst/>
              <a:gdLst>
                <a:gd name="T0" fmla="*/ 83 w 101"/>
                <a:gd name="T1" fmla="*/ 47 h 78"/>
                <a:gd name="T2" fmla="*/ 88 w 101"/>
                <a:gd name="T3" fmla="*/ 42 h 78"/>
                <a:gd name="T4" fmla="*/ 93 w 101"/>
                <a:gd name="T5" fmla="*/ 42 h 78"/>
                <a:gd name="T6" fmla="*/ 101 w 101"/>
                <a:gd name="T7" fmla="*/ 34 h 78"/>
                <a:gd name="T8" fmla="*/ 93 w 101"/>
                <a:gd name="T9" fmla="*/ 26 h 78"/>
                <a:gd name="T10" fmla="*/ 88 w 101"/>
                <a:gd name="T11" fmla="*/ 26 h 78"/>
                <a:gd name="T12" fmla="*/ 83 w 101"/>
                <a:gd name="T13" fmla="*/ 21 h 78"/>
                <a:gd name="T14" fmla="*/ 88 w 101"/>
                <a:gd name="T15" fmla="*/ 16 h 78"/>
                <a:gd name="T16" fmla="*/ 93 w 101"/>
                <a:gd name="T17" fmla="*/ 16 h 78"/>
                <a:gd name="T18" fmla="*/ 101 w 101"/>
                <a:gd name="T19" fmla="*/ 8 h 78"/>
                <a:gd name="T20" fmla="*/ 93 w 101"/>
                <a:gd name="T21" fmla="*/ 0 h 78"/>
                <a:gd name="T22" fmla="*/ 7 w 101"/>
                <a:gd name="T23" fmla="*/ 0 h 78"/>
                <a:gd name="T24" fmla="*/ 0 w 101"/>
                <a:gd name="T25" fmla="*/ 8 h 78"/>
                <a:gd name="T26" fmla="*/ 7 w 101"/>
                <a:gd name="T27" fmla="*/ 16 h 78"/>
                <a:gd name="T28" fmla="*/ 44 w 101"/>
                <a:gd name="T29" fmla="*/ 16 h 78"/>
                <a:gd name="T30" fmla="*/ 49 w 101"/>
                <a:gd name="T31" fmla="*/ 21 h 78"/>
                <a:gd name="T32" fmla="*/ 44 w 101"/>
                <a:gd name="T33" fmla="*/ 26 h 78"/>
                <a:gd name="T34" fmla="*/ 7 w 101"/>
                <a:gd name="T35" fmla="*/ 26 h 78"/>
                <a:gd name="T36" fmla="*/ 0 w 101"/>
                <a:gd name="T37" fmla="*/ 34 h 78"/>
                <a:gd name="T38" fmla="*/ 7 w 101"/>
                <a:gd name="T39" fmla="*/ 42 h 78"/>
                <a:gd name="T40" fmla="*/ 60 w 101"/>
                <a:gd name="T41" fmla="*/ 42 h 78"/>
                <a:gd name="T42" fmla="*/ 65 w 101"/>
                <a:gd name="T43" fmla="*/ 47 h 78"/>
                <a:gd name="T44" fmla="*/ 60 w 101"/>
                <a:gd name="T45" fmla="*/ 52 h 78"/>
                <a:gd name="T46" fmla="*/ 7 w 101"/>
                <a:gd name="T47" fmla="*/ 52 h 78"/>
                <a:gd name="T48" fmla="*/ 0 w 101"/>
                <a:gd name="T49" fmla="*/ 60 h 78"/>
                <a:gd name="T50" fmla="*/ 7 w 101"/>
                <a:gd name="T51" fmla="*/ 68 h 78"/>
                <a:gd name="T52" fmla="*/ 21 w 101"/>
                <a:gd name="T53" fmla="*/ 68 h 78"/>
                <a:gd name="T54" fmla="*/ 37 w 101"/>
                <a:gd name="T55" fmla="*/ 78 h 78"/>
                <a:gd name="T56" fmla="*/ 66 w 101"/>
                <a:gd name="T57" fmla="*/ 78 h 78"/>
                <a:gd name="T58" fmla="*/ 82 w 101"/>
                <a:gd name="T59" fmla="*/ 68 h 78"/>
                <a:gd name="T60" fmla="*/ 93 w 101"/>
                <a:gd name="T61" fmla="*/ 68 h 78"/>
                <a:gd name="T62" fmla="*/ 101 w 101"/>
                <a:gd name="T63" fmla="*/ 60 h 78"/>
                <a:gd name="T64" fmla="*/ 93 w 101"/>
                <a:gd name="T65" fmla="*/ 52 h 78"/>
                <a:gd name="T66" fmla="*/ 88 w 101"/>
                <a:gd name="T67" fmla="*/ 52 h 78"/>
                <a:gd name="T68" fmla="*/ 83 w 101"/>
                <a:gd name="T69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78">
                  <a:moveTo>
                    <a:pt x="83" y="47"/>
                  </a:moveTo>
                  <a:cubicBezTo>
                    <a:pt x="83" y="44"/>
                    <a:pt x="85" y="42"/>
                    <a:pt x="88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8" y="42"/>
                    <a:pt x="101" y="38"/>
                    <a:pt x="101" y="34"/>
                  </a:cubicBezTo>
                  <a:cubicBezTo>
                    <a:pt x="101" y="30"/>
                    <a:pt x="98" y="26"/>
                    <a:pt x="93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5" y="26"/>
                    <a:pt x="83" y="24"/>
                    <a:pt x="83" y="21"/>
                  </a:cubicBezTo>
                  <a:cubicBezTo>
                    <a:pt x="83" y="18"/>
                    <a:pt x="85" y="16"/>
                    <a:pt x="88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8" y="16"/>
                    <a:pt x="101" y="12"/>
                    <a:pt x="101" y="8"/>
                  </a:cubicBezTo>
                  <a:cubicBezTo>
                    <a:pt x="101" y="4"/>
                    <a:pt x="98" y="0"/>
                    <a:pt x="9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7" y="16"/>
                    <a:pt x="49" y="18"/>
                    <a:pt x="49" y="21"/>
                  </a:cubicBezTo>
                  <a:cubicBezTo>
                    <a:pt x="49" y="24"/>
                    <a:pt x="47" y="26"/>
                    <a:pt x="44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3" y="26"/>
                    <a:pt x="0" y="30"/>
                    <a:pt x="0" y="34"/>
                  </a:cubicBezTo>
                  <a:cubicBezTo>
                    <a:pt x="0" y="38"/>
                    <a:pt x="3" y="42"/>
                    <a:pt x="7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3" y="42"/>
                    <a:pt x="65" y="44"/>
                    <a:pt x="65" y="47"/>
                  </a:cubicBezTo>
                  <a:cubicBezTo>
                    <a:pt x="65" y="50"/>
                    <a:pt x="63" y="52"/>
                    <a:pt x="60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3" y="52"/>
                    <a:pt x="0" y="56"/>
                    <a:pt x="0" y="60"/>
                  </a:cubicBezTo>
                  <a:cubicBezTo>
                    <a:pt x="0" y="64"/>
                    <a:pt x="3" y="68"/>
                    <a:pt x="7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3" y="74"/>
                    <a:pt x="30" y="78"/>
                    <a:pt x="37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73" y="78"/>
                    <a:pt x="80" y="74"/>
                    <a:pt x="82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8" y="68"/>
                    <a:pt x="101" y="64"/>
                    <a:pt x="101" y="60"/>
                  </a:cubicBezTo>
                  <a:cubicBezTo>
                    <a:pt x="101" y="56"/>
                    <a:pt x="98" y="52"/>
                    <a:pt x="93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5" y="52"/>
                    <a:pt x="83" y="50"/>
                    <a:pt x="8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id="{0E550522-C09F-4477-8DFA-671270C6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19"/>
              <a:ext cx="36" cy="191"/>
            </a:xfrm>
            <a:custGeom>
              <a:avLst/>
              <a:gdLst>
                <a:gd name="T0" fmla="*/ 7 w 15"/>
                <a:gd name="T1" fmla="*/ 81 h 81"/>
                <a:gd name="T2" fmla="*/ 0 w 15"/>
                <a:gd name="T3" fmla="*/ 74 h 81"/>
                <a:gd name="T4" fmla="*/ 0 w 15"/>
                <a:gd name="T5" fmla="*/ 7 h 81"/>
                <a:gd name="T6" fmla="*/ 7 w 15"/>
                <a:gd name="T7" fmla="*/ 0 h 81"/>
                <a:gd name="T8" fmla="*/ 15 w 15"/>
                <a:gd name="T9" fmla="*/ 7 h 81"/>
                <a:gd name="T10" fmla="*/ 15 w 15"/>
                <a:gd name="T11" fmla="*/ 74 h 81"/>
                <a:gd name="T12" fmla="*/ 7 w 15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1">
                  <a:moveTo>
                    <a:pt x="7" y="81"/>
                  </a:moveTo>
                  <a:cubicBezTo>
                    <a:pt x="3" y="81"/>
                    <a:pt x="0" y="78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8"/>
                    <a:pt x="11" y="81"/>
                    <a:pt x="7" y="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C13FB384-C2D5-4901-8B15-2FE35906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673"/>
              <a:ext cx="118" cy="173"/>
            </a:xfrm>
            <a:custGeom>
              <a:avLst/>
              <a:gdLst>
                <a:gd name="T0" fmla="*/ 41 w 50"/>
                <a:gd name="T1" fmla="*/ 73 h 73"/>
                <a:gd name="T2" fmla="*/ 35 w 50"/>
                <a:gd name="T3" fmla="*/ 69 h 73"/>
                <a:gd name="T4" fmla="*/ 2 w 50"/>
                <a:gd name="T5" fmla="*/ 12 h 73"/>
                <a:gd name="T6" fmla="*/ 4 w 50"/>
                <a:gd name="T7" fmla="*/ 2 h 73"/>
                <a:gd name="T8" fmla="*/ 14 w 50"/>
                <a:gd name="T9" fmla="*/ 5 h 73"/>
                <a:gd name="T10" fmla="*/ 48 w 50"/>
                <a:gd name="T11" fmla="*/ 62 h 73"/>
                <a:gd name="T12" fmla="*/ 45 w 50"/>
                <a:gd name="T13" fmla="*/ 72 h 73"/>
                <a:gd name="T14" fmla="*/ 41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41" y="73"/>
                  </a:moveTo>
                  <a:cubicBezTo>
                    <a:pt x="39" y="73"/>
                    <a:pt x="36" y="72"/>
                    <a:pt x="35" y="6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8" y="0"/>
                    <a:pt x="12" y="1"/>
                    <a:pt x="14" y="5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0" y="66"/>
                    <a:pt x="48" y="70"/>
                    <a:pt x="45" y="72"/>
                  </a:cubicBezTo>
                  <a:cubicBezTo>
                    <a:pt x="44" y="73"/>
                    <a:pt x="43" y="73"/>
                    <a:pt x="41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DB443911-B8C0-47C5-BD49-0070CA3EC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841"/>
              <a:ext cx="175" cy="113"/>
            </a:xfrm>
            <a:custGeom>
              <a:avLst/>
              <a:gdLst>
                <a:gd name="T0" fmla="*/ 66 w 74"/>
                <a:gd name="T1" fmla="*/ 48 h 48"/>
                <a:gd name="T2" fmla="*/ 62 w 74"/>
                <a:gd name="T3" fmla="*/ 47 h 48"/>
                <a:gd name="T4" fmla="*/ 4 w 74"/>
                <a:gd name="T5" fmla="*/ 14 h 48"/>
                <a:gd name="T6" fmla="*/ 2 w 74"/>
                <a:gd name="T7" fmla="*/ 4 h 48"/>
                <a:gd name="T8" fmla="*/ 12 w 74"/>
                <a:gd name="T9" fmla="*/ 2 h 48"/>
                <a:gd name="T10" fmla="*/ 69 w 74"/>
                <a:gd name="T11" fmla="*/ 35 h 48"/>
                <a:gd name="T12" fmla="*/ 72 w 74"/>
                <a:gd name="T13" fmla="*/ 45 h 48"/>
                <a:gd name="T14" fmla="*/ 66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66" y="48"/>
                  </a:moveTo>
                  <a:cubicBezTo>
                    <a:pt x="64" y="48"/>
                    <a:pt x="63" y="48"/>
                    <a:pt x="62" y="4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2"/>
                    <a:pt x="0" y="8"/>
                    <a:pt x="2" y="4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3" y="37"/>
                    <a:pt x="74" y="41"/>
                    <a:pt x="72" y="45"/>
                  </a:cubicBezTo>
                  <a:cubicBezTo>
                    <a:pt x="71" y="47"/>
                    <a:pt x="68" y="48"/>
                    <a:pt x="66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8A38A51D-BD36-473F-BD4B-7884096D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2075"/>
              <a:ext cx="191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511A99C6-998D-4A5C-A81B-45DD749D5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" y="1673"/>
              <a:ext cx="118" cy="173"/>
            </a:xfrm>
            <a:custGeom>
              <a:avLst/>
              <a:gdLst>
                <a:gd name="T0" fmla="*/ 9 w 50"/>
                <a:gd name="T1" fmla="*/ 73 h 73"/>
                <a:gd name="T2" fmla="*/ 5 w 50"/>
                <a:gd name="T3" fmla="*/ 72 h 73"/>
                <a:gd name="T4" fmla="*/ 2 w 50"/>
                <a:gd name="T5" fmla="*/ 62 h 73"/>
                <a:gd name="T6" fmla="*/ 36 w 50"/>
                <a:gd name="T7" fmla="*/ 5 h 73"/>
                <a:gd name="T8" fmla="*/ 45 w 50"/>
                <a:gd name="T9" fmla="*/ 2 h 73"/>
                <a:gd name="T10" fmla="*/ 48 w 50"/>
                <a:gd name="T11" fmla="*/ 12 h 73"/>
                <a:gd name="T12" fmla="*/ 15 w 50"/>
                <a:gd name="T13" fmla="*/ 69 h 73"/>
                <a:gd name="T14" fmla="*/ 9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9" y="73"/>
                  </a:moveTo>
                  <a:cubicBezTo>
                    <a:pt x="7" y="73"/>
                    <a:pt x="6" y="73"/>
                    <a:pt x="5" y="72"/>
                  </a:cubicBezTo>
                  <a:cubicBezTo>
                    <a:pt x="1" y="70"/>
                    <a:pt x="0" y="66"/>
                    <a:pt x="2" y="6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1"/>
                    <a:pt x="42" y="0"/>
                    <a:pt x="45" y="2"/>
                  </a:cubicBezTo>
                  <a:cubicBezTo>
                    <a:pt x="49" y="4"/>
                    <a:pt x="50" y="8"/>
                    <a:pt x="48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3" y="72"/>
                    <a:pt x="11" y="73"/>
                    <a:pt x="9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22CE9F90-CBA6-46FC-9A19-B4D6FAC22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841"/>
              <a:ext cx="175" cy="113"/>
            </a:xfrm>
            <a:custGeom>
              <a:avLst/>
              <a:gdLst>
                <a:gd name="T0" fmla="*/ 8 w 74"/>
                <a:gd name="T1" fmla="*/ 48 h 48"/>
                <a:gd name="T2" fmla="*/ 2 w 74"/>
                <a:gd name="T3" fmla="*/ 45 h 48"/>
                <a:gd name="T4" fmla="*/ 5 w 74"/>
                <a:gd name="T5" fmla="*/ 35 h 48"/>
                <a:gd name="T6" fmla="*/ 62 w 74"/>
                <a:gd name="T7" fmla="*/ 2 h 48"/>
                <a:gd name="T8" fmla="*/ 72 w 74"/>
                <a:gd name="T9" fmla="*/ 4 h 48"/>
                <a:gd name="T10" fmla="*/ 69 w 74"/>
                <a:gd name="T11" fmla="*/ 14 h 48"/>
                <a:gd name="T12" fmla="*/ 12 w 74"/>
                <a:gd name="T13" fmla="*/ 47 h 48"/>
                <a:gd name="T14" fmla="*/ 8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8" y="48"/>
                  </a:moveTo>
                  <a:cubicBezTo>
                    <a:pt x="6" y="48"/>
                    <a:pt x="3" y="47"/>
                    <a:pt x="2" y="45"/>
                  </a:cubicBezTo>
                  <a:cubicBezTo>
                    <a:pt x="0" y="41"/>
                    <a:pt x="1" y="37"/>
                    <a:pt x="5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0" y="1"/>
                    <a:pt x="72" y="4"/>
                  </a:cubicBezTo>
                  <a:cubicBezTo>
                    <a:pt x="74" y="8"/>
                    <a:pt x="73" y="12"/>
                    <a:pt x="69" y="14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8"/>
                    <a:pt x="9" y="48"/>
                    <a:pt x="8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BC42B059-8419-4E35-AF04-83E3707E5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075"/>
              <a:ext cx="192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Freeform 10">
            <a:extLst>
              <a:ext uri="{FF2B5EF4-FFF2-40B4-BE49-F238E27FC236}">
                <a16:creationId xmlns:a16="http://schemas.microsoft.com/office/drawing/2014/main" id="{CED504FA-C45C-43A6-BDAC-2B289435C02A}"/>
              </a:ext>
            </a:extLst>
          </p:cNvPr>
          <p:cNvSpPr>
            <a:spLocks/>
          </p:cNvSpPr>
          <p:nvPr/>
        </p:nvSpPr>
        <p:spPr bwMode="auto">
          <a:xfrm>
            <a:off x="2536215" y="2817503"/>
            <a:ext cx="773324" cy="330217"/>
          </a:xfrm>
          <a:custGeom>
            <a:avLst/>
            <a:gdLst>
              <a:gd name="T0" fmla="*/ 1769 w 1934"/>
              <a:gd name="T1" fmla="*/ 497 h 826"/>
              <a:gd name="T2" fmla="*/ 1764 w 1934"/>
              <a:gd name="T3" fmla="*/ 497 h 826"/>
              <a:gd name="T4" fmla="*/ 1494 w 1934"/>
              <a:gd name="T5" fmla="*/ 276 h 826"/>
              <a:gd name="T6" fmla="*/ 1406 w 1934"/>
              <a:gd name="T7" fmla="*/ 291 h 826"/>
              <a:gd name="T8" fmla="*/ 1011 w 1934"/>
              <a:gd name="T9" fmla="*/ 0 h 826"/>
              <a:gd name="T10" fmla="*/ 675 w 1934"/>
              <a:gd name="T11" fmla="*/ 172 h 826"/>
              <a:gd name="T12" fmla="*/ 598 w 1934"/>
              <a:gd name="T13" fmla="*/ 149 h 826"/>
              <a:gd name="T14" fmla="*/ 461 w 1934"/>
              <a:gd name="T15" fmla="*/ 281 h 826"/>
              <a:gd name="T16" fmla="*/ 412 w 1934"/>
              <a:gd name="T17" fmla="*/ 276 h 826"/>
              <a:gd name="T18" fmla="*/ 137 w 1934"/>
              <a:gd name="T19" fmla="*/ 551 h 826"/>
              <a:gd name="T20" fmla="*/ 0 w 1934"/>
              <a:gd name="T21" fmla="*/ 689 h 826"/>
              <a:gd name="T22" fmla="*/ 137 w 1934"/>
              <a:gd name="T23" fmla="*/ 826 h 826"/>
              <a:gd name="T24" fmla="*/ 1769 w 1934"/>
              <a:gd name="T25" fmla="*/ 826 h 826"/>
              <a:gd name="T26" fmla="*/ 1934 w 1934"/>
              <a:gd name="T27" fmla="*/ 661 h 826"/>
              <a:gd name="T28" fmla="*/ 1769 w 1934"/>
              <a:gd name="T29" fmla="*/ 497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34" h="826">
                <a:moveTo>
                  <a:pt x="1769" y="497"/>
                </a:moveTo>
                <a:cubicBezTo>
                  <a:pt x="1767" y="497"/>
                  <a:pt x="1766" y="497"/>
                  <a:pt x="1764" y="497"/>
                </a:cubicBezTo>
                <a:cubicBezTo>
                  <a:pt x="1738" y="371"/>
                  <a:pt x="1628" y="276"/>
                  <a:pt x="1494" y="276"/>
                </a:cubicBezTo>
                <a:cubicBezTo>
                  <a:pt x="1463" y="276"/>
                  <a:pt x="1434" y="282"/>
                  <a:pt x="1406" y="291"/>
                </a:cubicBezTo>
                <a:cubicBezTo>
                  <a:pt x="1354" y="122"/>
                  <a:pt x="1197" y="0"/>
                  <a:pt x="1011" y="0"/>
                </a:cubicBezTo>
                <a:cubicBezTo>
                  <a:pt x="872" y="0"/>
                  <a:pt x="750" y="68"/>
                  <a:pt x="675" y="172"/>
                </a:cubicBezTo>
                <a:cubicBezTo>
                  <a:pt x="653" y="158"/>
                  <a:pt x="626" y="149"/>
                  <a:pt x="598" y="149"/>
                </a:cubicBezTo>
                <a:cubicBezTo>
                  <a:pt x="524" y="149"/>
                  <a:pt x="463" y="207"/>
                  <a:pt x="461" y="281"/>
                </a:cubicBezTo>
                <a:cubicBezTo>
                  <a:pt x="445" y="278"/>
                  <a:pt x="428" y="276"/>
                  <a:pt x="412" y="276"/>
                </a:cubicBezTo>
                <a:cubicBezTo>
                  <a:pt x="260" y="276"/>
                  <a:pt x="137" y="399"/>
                  <a:pt x="137" y="551"/>
                </a:cubicBezTo>
                <a:cubicBezTo>
                  <a:pt x="61" y="551"/>
                  <a:pt x="0" y="613"/>
                  <a:pt x="0" y="689"/>
                </a:cubicBezTo>
                <a:cubicBezTo>
                  <a:pt x="0" y="765"/>
                  <a:pt x="61" y="826"/>
                  <a:pt x="137" y="826"/>
                </a:cubicBezTo>
                <a:cubicBezTo>
                  <a:pt x="1769" y="826"/>
                  <a:pt x="1769" y="826"/>
                  <a:pt x="1769" y="826"/>
                </a:cubicBezTo>
                <a:cubicBezTo>
                  <a:pt x="1860" y="826"/>
                  <a:pt x="1934" y="752"/>
                  <a:pt x="1934" y="661"/>
                </a:cubicBezTo>
                <a:cubicBezTo>
                  <a:pt x="1934" y="570"/>
                  <a:pt x="1860" y="497"/>
                  <a:pt x="1769" y="49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2632604-1D14-447B-9331-3242011BB238}"/>
              </a:ext>
            </a:extLst>
          </p:cNvPr>
          <p:cNvSpPr>
            <a:spLocks/>
          </p:cNvSpPr>
          <p:nvPr/>
        </p:nvSpPr>
        <p:spPr bwMode="auto">
          <a:xfrm>
            <a:off x="2161454" y="549234"/>
            <a:ext cx="1193148" cy="599266"/>
          </a:xfrm>
          <a:custGeom>
            <a:avLst/>
            <a:gdLst>
              <a:gd name="T0" fmla="*/ 1743 w 1876"/>
              <a:gd name="T1" fmla="*/ 590 h 942"/>
              <a:gd name="T2" fmla="*/ 1747 w 1876"/>
              <a:gd name="T3" fmla="*/ 538 h 942"/>
              <a:gd name="T4" fmla="*/ 1449 w 1876"/>
              <a:gd name="T5" fmla="*/ 240 h 942"/>
              <a:gd name="T6" fmla="*/ 1394 w 1876"/>
              <a:gd name="T7" fmla="*/ 245 h 942"/>
              <a:gd name="T8" fmla="*/ 1100 w 1876"/>
              <a:gd name="T9" fmla="*/ 0 h 942"/>
              <a:gd name="T10" fmla="*/ 810 w 1876"/>
              <a:gd name="T11" fmla="*/ 230 h 942"/>
              <a:gd name="T12" fmla="*/ 750 w 1876"/>
              <a:gd name="T13" fmla="*/ 225 h 942"/>
              <a:gd name="T14" fmla="*/ 435 w 1876"/>
              <a:gd name="T15" fmla="*/ 413 h 942"/>
              <a:gd name="T16" fmla="*/ 344 w 1876"/>
              <a:gd name="T17" fmla="*/ 395 h 942"/>
              <a:gd name="T18" fmla="*/ 106 w 1876"/>
              <a:gd name="T19" fmla="*/ 633 h 942"/>
              <a:gd name="T20" fmla="*/ 106 w 1876"/>
              <a:gd name="T21" fmla="*/ 641 h 942"/>
              <a:gd name="T22" fmla="*/ 0 w 1876"/>
              <a:gd name="T23" fmla="*/ 787 h 942"/>
              <a:gd name="T24" fmla="*/ 154 w 1876"/>
              <a:gd name="T25" fmla="*/ 942 h 942"/>
              <a:gd name="T26" fmla="*/ 1697 w 1876"/>
              <a:gd name="T27" fmla="*/ 942 h 942"/>
              <a:gd name="T28" fmla="*/ 1876 w 1876"/>
              <a:gd name="T29" fmla="*/ 763 h 942"/>
              <a:gd name="T30" fmla="*/ 1743 w 1876"/>
              <a:gd name="T31" fmla="*/ 59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76" h="942">
                <a:moveTo>
                  <a:pt x="1743" y="590"/>
                </a:moveTo>
                <a:cubicBezTo>
                  <a:pt x="1746" y="573"/>
                  <a:pt x="1747" y="556"/>
                  <a:pt x="1747" y="538"/>
                </a:cubicBezTo>
                <a:cubicBezTo>
                  <a:pt x="1747" y="373"/>
                  <a:pt x="1614" y="240"/>
                  <a:pt x="1449" y="240"/>
                </a:cubicBezTo>
                <a:cubicBezTo>
                  <a:pt x="1430" y="240"/>
                  <a:pt x="1412" y="242"/>
                  <a:pt x="1394" y="245"/>
                </a:cubicBezTo>
                <a:cubicBezTo>
                  <a:pt x="1368" y="106"/>
                  <a:pt x="1247" y="0"/>
                  <a:pt x="1100" y="0"/>
                </a:cubicBezTo>
                <a:cubicBezTo>
                  <a:pt x="959" y="0"/>
                  <a:pt x="841" y="98"/>
                  <a:pt x="810" y="230"/>
                </a:cubicBezTo>
                <a:cubicBezTo>
                  <a:pt x="790" y="227"/>
                  <a:pt x="771" y="225"/>
                  <a:pt x="750" y="225"/>
                </a:cubicBezTo>
                <a:cubicBezTo>
                  <a:pt x="614" y="225"/>
                  <a:pt x="496" y="301"/>
                  <a:pt x="435" y="413"/>
                </a:cubicBezTo>
                <a:cubicBezTo>
                  <a:pt x="407" y="401"/>
                  <a:pt x="376" y="395"/>
                  <a:pt x="344" y="395"/>
                </a:cubicBezTo>
                <a:cubicBezTo>
                  <a:pt x="212" y="395"/>
                  <a:pt x="106" y="502"/>
                  <a:pt x="106" y="633"/>
                </a:cubicBezTo>
                <a:cubicBezTo>
                  <a:pt x="106" y="636"/>
                  <a:pt x="106" y="638"/>
                  <a:pt x="106" y="641"/>
                </a:cubicBezTo>
                <a:cubicBezTo>
                  <a:pt x="44" y="661"/>
                  <a:pt x="0" y="719"/>
                  <a:pt x="0" y="787"/>
                </a:cubicBezTo>
                <a:cubicBezTo>
                  <a:pt x="0" y="873"/>
                  <a:pt x="69" y="942"/>
                  <a:pt x="154" y="942"/>
                </a:cubicBezTo>
                <a:cubicBezTo>
                  <a:pt x="1697" y="942"/>
                  <a:pt x="1697" y="942"/>
                  <a:pt x="1697" y="942"/>
                </a:cubicBezTo>
                <a:cubicBezTo>
                  <a:pt x="1796" y="942"/>
                  <a:pt x="1876" y="862"/>
                  <a:pt x="1876" y="763"/>
                </a:cubicBezTo>
                <a:cubicBezTo>
                  <a:pt x="1876" y="680"/>
                  <a:pt x="1819" y="610"/>
                  <a:pt x="1743" y="5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E48095B2-CD5B-4FB7-8A0F-2BFC169DB051}"/>
              </a:ext>
            </a:extLst>
          </p:cNvPr>
          <p:cNvSpPr>
            <a:spLocks/>
          </p:cNvSpPr>
          <p:nvPr/>
        </p:nvSpPr>
        <p:spPr bwMode="auto">
          <a:xfrm>
            <a:off x="1859904" y="4184906"/>
            <a:ext cx="1035929" cy="456046"/>
          </a:xfrm>
          <a:custGeom>
            <a:avLst/>
            <a:gdLst>
              <a:gd name="T0" fmla="*/ 1449 w 1629"/>
              <a:gd name="T1" fmla="*/ 358 h 717"/>
              <a:gd name="T2" fmla="*/ 1394 w 1629"/>
              <a:gd name="T3" fmla="*/ 367 h 717"/>
              <a:gd name="T4" fmla="*/ 1100 w 1629"/>
              <a:gd name="T5" fmla="*/ 120 h 717"/>
              <a:gd name="T6" fmla="*/ 1048 w 1629"/>
              <a:gd name="T7" fmla="*/ 125 h 717"/>
              <a:gd name="T8" fmla="*/ 776 w 1629"/>
              <a:gd name="T9" fmla="*/ 0 h 717"/>
              <a:gd name="T10" fmla="*/ 437 w 1629"/>
              <a:gd name="T11" fmla="*/ 244 h 717"/>
              <a:gd name="T12" fmla="*/ 392 w 1629"/>
              <a:gd name="T13" fmla="*/ 240 h 717"/>
              <a:gd name="T14" fmla="*/ 165 w 1629"/>
              <a:gd name="T15" fmla="*/ 408 h 717"/>
              <a:gd name="T16" fmla="*/ 154 w 1629"/>
              <a:gd name="T17" fmla="*/ 408 h 717"/>
              <a:gd name="T18" fmla="*/ 0 w 1629"/>
              <a:gd name="T19" fmla="*/ 562 h 717"/>
              <a:gd name="T20" fmla="*/ 154 w 1629"/>
              <a:gd name="T21" fmla="*/ 717 h 717"/>
              <a:gd name="T22" fmla="*/ 1449 w 1629"/>
              <a:gd name="T23" fmla="*/ 717 h 717"/>
              <a:gd name="T24" fmla="*/ 1629 w 1629"/>
              <a:gd name="T25" fmla="*/ 537 h 717"/>
              <a:gd name="T26" fmla="*/ 1449 w 1629"/>
              <a:gd name="T27" fmla="*/ 358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29" h="717">
                <a:moveTo>
                  <a:pt x="1449" y="358"/>
                </a:moveTo>
                <a:cubicBezTo>
                  <a:pt x="1430" y="358"/>
                  <a:pt x="1412" y="361"/>
                  <a:pt x="1394" y="367"/>
                </a:cubicBezTo>
                <a:cubicBezTo>
                  <a:pt x="1370" y="227"/>
                  <a:pt x="1248" y="120"/>
                  <a:pt x="1100" y="120"/>
                </a:cubicBezTo>
                <a:cubicBezTo>
                  <a:pt x="1083" y="120"/>
                  <a:pt x="1065" y="122"/>
                  <a:pt x="1048" y="125"/>
                </a:cubicBezTo>
                <a:cubicBezTo>
                  <a:pt x="982" y="48"/>
                  <a:pt x="885" y="0"/>
                  <a:pt x="776" y="0"/>
                </a:cubicBezTo>
                <a:cubicBezTo>
                  <a:pt x="618" y="0"/>
                  <a:pt x="484" y="102"/>
                  <a:pt x="437" y="244"/>
                </a:cubicBezTo>
                <a:cubicBezTo>
                  <a:pt x="422" y="242"/>
                  <a:pt x="408" y="240"/>
                  <a:pt x="392" y="240"/>
                </a:cubicBezTo>
                <a:cubicBezTo>
                  <a:pt x="285" y="240"/>
                  <a:pt x="194" y="311"/>
                  <a:pt x="165" y="408"/>
                </a:cubicBezTo>
                <a:cubicBezTo>
                  <a:pt x="161" y="408"/>
                  <a:pt x="158" y="408"/>
                  <a:pt x="154" y="408"/>
                </a:cubicBezTo>
                <a:cubicBezTo>
                  <a:pt x="69" y="408"/>
                  <a:pt x="0" y="477"/>
                  <a:pt x="0" y="562"/>
                </a:cubicBezTo>
                <a:cubicBezTo>
                  <a:pt x="0" y="648"/>
                  <a:pt x="69" y="717"/>
                  <a:pt x="154" y="717"/>
                </a:cubicBezTo>
                <a:cubicBezTo>
                  <a:pt x="1449" y="717"/>
                  <a:pt x="1449" y="717"/>
                  <a:pt x="1449" y="717"/>
                </a:cubicBezTo>
                <a:cubicBezTo>
                  <a:pt x="1548" y="717"/>
                  <a:pt x="1629" y="636"/>
                  <a:pt x="1629" y="537"/>
                </a:cubicBezTo>
                <a:cubicBezTo>
                  <a:pt x="1629" y="439"/>
                  <a:pt x="1548" y="358"/>
                  <a:pt x="1449" y="35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4CF67BF-EAAC-4D3C-B2EC-4261D6EB9176}"/>
              </a:ext>
            </a:extLst>
          </p:cNvPr>
          <p:cNvSpPr>
            <a:spLocks/>
          </p:cNvSpPr>
          <p:nvPr/>
        </p:nvSpPr>
        <p:spPr bwMode="auto">
          <a:xfrm>
            <a:off x="484758" y="2934999"/>
            <a:ext cx="495889" cy="306632"/>
          </a:xfrm>
          <a:custGeom>
            <a:avLst/>
            <a:gdLst>
              <a:gd name="T0" fmla="*/ 729 w 780"/>
              <a:gd name="T1" fmla="*/ 359 h 482"/>
              <a:gd name="T2" fmla="*/ 760 w 780"/>
              <a:gd name="T3" fmla="*/ 241 h 482"/>
              <a:gd name="T4" fmla="*/ 518 w 780"/>
              <a:gd name="T5" fmla="*/ 0 h 482"/>
              <a:gd name="T6" fmla="*/ 307 w 780"/>
              <a:gd name="T7" fmla="*/ 126 h 482"/>
              <a:gd name="T8" fmla="*/ 276 w 780"/>
              <a:gd name="T9" fmla="*/ 123 h 482"/>
              <a:gd name="T10" fmla="*/ 96 w 780"/>
              <a:gd name="T11" fmla="*/ 290 h 482"/>
              <a:gd name="T12" fmla="*/ 96 w 780"/>
              <a:gd name="T13" fmla="*/ 290 h 482"/>
              <a:gd name="T14" fmla="*/ 0 w 780"/>
              <a:gd name="T15" fmla="*/ 386 h 482"/>
              <a:gd name="T16" fmla="*/ 96 w 780"/>
              <a:gd name="T17" fmla="*/ 482 h 482"/>
              <a:gd name="T18" fmla="*/ 718 w 780"/>
              <a:gd name="T19" fmla="*/ 482 h 482"/>
              <a:gd name="T20" fmla="*/ 780 w 780"/>
              <a:gd name="T21" fmla="*/ 420 h 482"/>
              <a:gd name="T22" fmla="*/ 729 w 780"/>
              <a:gd name="T23" fmla="*/ 359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0" h="482">
                <a:moveTo>
                  <a:pt x="729" y="359"/>
                </a:moveTo>
                <a:cubicBezTo>
                  <a:pt x="748" y="324"/>
                  <a:pt x="760" y="284"/>
                  <a:pt x="760" y="241"/>
                </a:cubicBezTo>
                <a:cubicBezTo>
                  <a:pt x="760" y="108"/>
                  <a:pt x="652" y="0"/>
                  <a:pt x="518" y="0"/>
                </a:cubicBezTo>
                <a:cubicBezTo>
                  <a:pt x="427" y="0"/>
                  <a:pt x="348" y="51"/>
                  <a:pt x="307" y="126"/>
                </a:cubicBezTo>
                <a:cubicBezTo>
                  <a:pt x="297" y="124"/>
                  <a:pt x="286" y="123"/>
                  <a:pt x="276" y="123"/>
                </a:cubicBezTo>
                <a:cubicBezTo>
                  <a:pt x="181" y="123"/>
                  <a:pt x="103" y="196"/>
                  <a:pt x="96" y="290"/>
                </a:cubicBezTo>
                <a:cubicBezTo>
                  <a:pt x="96" y="290"/>
                  <a:pt x="96" y="290"/>
                  <a:pt x="96" y="290"/>
                </a:cubicBezTo>
                <a:cubicBezTo>
                  <a:pt x="43" y="290"/>
                  <a:pt x="0" y="333"/>
                  <a:pt x="0" y="386"/>
                </a:cubicBezTo>
                <a:cubicBezTo>
                  <a:pt x="0" y="439"/>
                  <a:pt x="43" y="482"/>
                  <a:pt x="96" y="482"/>
                </a:cubicBezTo>
                <a:cubicBezTo>
                  <a:pt x="718" y="482"/>
                  <a:pt x="718" y="482"/>
                  <a:pt x="718" y="482"/>
                </a:cubicBezTo>
                <a:cubicBezTo>
                  <a:pt x="752" y="482"/>
                  <a:pt x="780" y="454"/>
                  <a:pt x="780" y="420"/>
                </a:cubicBezTo>
                <a:cubicBezTo>
                  <a:pt x="780" y="389"/>
                  <a:pt x="758" y="364"/>
                  <a:pt x="729" y="3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2EDCC4B8-9342-4451-8FDF-8D3E6343EDFF}"/>
              </a:ext>
            </a:extLst>
          </p:cNvPr>
          <p:cNvSpPr>
            <a:spLocks/>
          </p:cNvSpPr>
          <p:nvPr/>
        </p:nvSpPr>
        <p:spPr bwMode="auto">
          <a:xfrm>
            <a:off x="421929" y="656916"/>
            <a:ext cx="754333" cy="300172"/>
          </a:xfrm>
          <a:custGeom>
            <a:avLst/>
            <a:gdLst>
              <a:gd name="T0" fmla="*/ 1084 w 1186"/>
              <a:gd name="T1" fmla="*/ 269 h 472"/>
              <a:gd name="T2" fmla="*/ 1076 w 1186"/>
              <a:gd name="T3" fmla="*/ 269 h 472"/>
              <a:gd name="T4" fmla="*/ 895 w 1186"/>
              <a:gd name="T5" fmla="*/ 107 h 472"/>
              <a:gd name="T6" fmla="*/ 840 w 1186"/>
              <a:gd name="T7" fmla="*/ 115 h 472"/>
              <a:gd name="T8" fmla="*/ 677 w 1186"/>
              <a:gd name="T9" fmla="*/ 28 h 472"/>
              <a:gd name="T10" fmla="*/ 568 w 1186"/>
              <a:gd name="T11" fmla="*/ 61 h 472"/>
              <a:gd name="T12" fmla="*/ 410 w 1186"/>
              <a:gd name="T13" fmla="*/ 0 h 472"/>
              <a:gd name="T14" fmla="*/ 186 w 1186"/>
              <a:gd name="T15" fmla="*/ 161 h 472"/>
              <a:gd name="T16" fmla="*/ 157 w 1186"/>
              <a:gd name="T17" fmla="*/ 158 h 472"/>
              <a:gd name="T18" fmla="*/ 0 w 1186"/>
              <a:gd name="T19" fmla="*/ 315 h 472"/>
              <a:gd name="T20" fmla="*/ 146 w 1186"/>
              <a:gd name="T21" fmla="*/ 472 h 472"/>
              <a:gd name="T22" fmla="*/ 146 w 1186"/>
              <a:gd name="T23" fmla="*/ 472 h 472"/>
              <a:gd name="T24" fmla="*/ 1084 w 1186"/>
              <a:gd name="T25" fmla="*/ 472 h 472"/>
              <a:gd name="T26" fmla="*/ 1186 w 1186"/>
              <a:gd name="T27" fmla="*/ 370 h 472"/>
              <a:gd name="T28" fmla="*/ 1084 w 1186"/>
              <a:gd name="T29" fmla="*/ 269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86" h="472">
                <a:moveTo>
                  <a:pt x="1084" y="269"/>
                </a:moveTo>
                <a:cubicBezTo>
                  <a:pt x="1081" y="269"/>
                  <a:pt x="1079" y="269"/>
                  <a:pt x="1076" y="269"/>
                </a:cubicBezTo>
                <a:cubicBezTo>
                  <a:pt x="1066" y="178"/>
                  <a:pt x="989" y="107"/>
                  <a:pt x="895" y="107"/>
                </a:cubicBezTo>
                <a:cubicBezTo>
                  <a:pt x="876" y="107"/>
                  <a:pt x="857" y="109"/>
                  <a:pt x="840" y="115"/>
                </a:cubicBezTo>
                <a:cubicBezTo>
                  <a:pt x="805" y="63"/>
                  <a:pt x="745" y="28"/>
                  <a:pt x="677" y="28"/>
                </a:cubicBezTo>
                <a:cubicBezTo>
                  <a:pt x="637" y="28"/>
                  <a:pt x="600" y="40"/>
                  <a:pt x="568" y="61"/>
                </a:cubicBezTo>
                <a:cubicBezTo>
                  <a:pt x="527" y="23"/>
                  <a:pt x="471" y="0"/>
                  <a:pt x="410" y="0"/>
                </a:cubicBezTo>
                <a:cubicBezTo>
                  <a:pt x="306" y="0"/>
                  <a:pt x="218" y="67"/>
                  <a:pt x="186" y="161"/>
                </a:cubicBezTo>
                <a:cubicBezTo>
                  <a:pt x="177" y="159"/>
                  <a:pt x="167" y="158"/>
                  <a:pt x="157" y="158"/>
                </a:cubicBezTo>
                <a:cubicBezTo>
                  <a:pt x="70" y="158"/>
                  <a:pt x="0" y="228"/>
                  <a:pt x="0" y="315"/>
                </a:cubicBezTo>
                <a:cubicBezTo>
                  <a:pt x="0" y="398"/>
                  <a:pt x="64" y="466"/>
                  <a:pt x="146" y="472"/>
                </a:cubicBezTo>
                <a:cubicBezTo>
                  <a:pt x="146" y="472"/>
                  <a:pt x="146" y="472"/>
                  <a:pt x="146" y="472"/>
                </a:cubicBezTo>
                <a:cubicBezTo>
                  <a:pt x="1084" y="472"/>
                  <a:pt x="1084" y="472"/>
                  <a:pt x="1084" y="472"/>
                </a:cubicBezTo>
                <a:cubicBezTo>
                  <a:pt x="1140" y="472"/>
                  <a:pt x="1186" y="427"/>
                  <a:pt x="1186" y="370"/>
                </a:cubicBezTo>
                <a:cubicBezTo>
                  <a:pt x="1186" y="314"/>
                  <a:pt x="1140" y="269"/>
                  <a:pt x="1084" y="26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AE2B9D8-9AAF-4A1E-9D47-41CD54D6F6EA}"/>
              </a:ext>
            </a:extLst>
          </p:cNvPr>
          <p:cNvSpPr txBox="1">
            <a:spLocks/>
          </p:cNvSpPr>
          <p:nvPr/>
        </p:nvSpPr>
        <p:spPr>
          <a:xfrm>
            <a:off x="4495228" y="1211284"/>
            <a:ext cx="4975434" cy="3097980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ORACLE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IaaS</a:t>
            </a:r>
          </a:p>
        </p:txBody>
      </p:sp>
      <p:cxnSp>
        <p:nvCxnSpPr>
          <p:cNvPr id="39" name="Straight Connector 37">
            <a:extLst>
              <a:ext uri="{FF2B5EF4-FFF2-40B4-BE49-F238E27FC236}">
                <a16:creationId xmlns:a16="http://schemas.microsoft.com/office/drawing/2014/main" id="{15670E7E-A36F-4476-AC1E-3C6D6AD2F0F6}"/>
              </a:ext>
            </a:extLst>
          </p:cNvPr>
          <p:cNvCxnSpPr/>
          <p:nvPr/>
        </p:nvCxnSpPr>
        <p:spPr bwMode="ltGray">
          <a:xfrm>
            <a:off x="3738620" y="1251900"/>
            <a:ext cx="0" cy="30779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046C1CB5-B893-4F9B-B676-472BCC14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765" y="1998289"/>
            <a:ext cx="706343" cy="51341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B8EF30C4-9340-48AF-B32A-3B98A350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977"/>
            <a:ext cx="1506635" cy="1430523"/>
          </a:xfrm>
          <a:prstGeom prst="rect">
            <a:avLst/>
          </a:prstGeom>
        </p:spPr>
      </p:pic>
      <p:sp>
        <p:nvSpPr>
          <p:cNvPr id="37" name="Freeform 10">
            <a:extLst>
              <a:ext uri="{FF2B5EF4-FFF2-40B4-BE49-F238E27FC236}">
                <a16:creationId xmlns:a16="http://schemas.microsoft.com/office/drawing/2014/main" id="{C4B94E0B-9E1D-4119-B6AF-7421183E76EE}"/>
              </a:ext>
            </a:extLst>
          </p:cNvPr>
          <p:cNvSpPr>
            <a:spLocks/>
          </p:cNvSpPr>
          <p:nvPr/>
        </p:nvSpPr>
        <p:spPr bwMode="auto">
          <a:xfrm>
            <a:off x="99143" y="3840027"/>
            <a:ext cx="1030813" cy="385243"/>
          </a:xfrm>
          <a:custGeom>
            <a:avLst/>
            <a:gdLst>
              <a:gd name="T0" fmla="*/ 1469 w 1621"/>
              <a:gd name="T1" fmla="*/ 303 h 606"/>
              <a:gd name="T2" fmla="*/ 1440 w 1621"/>
              <a:gd name="T3" fmla="*/ 306 h 606"/>
              <a:gd name="T4" fmla="*/ 1167 w 1621"/>
              <a:gd name="T5" fmla="*/ 56 h 606"/>
              <a:gd name="T6" fmla="*/ 967 w 1621"/>
              <a:gd name="T7" fmla="*/ 142 h 606"/>
              <a:gd name="T8" fmla="*/ 711 w 1621"/>
              <a:gd name="T9" fmla="*/ 0 h 606"/>
              <a:gd name="T10" fmla="*/ 456 w 1621"/>
              <a:gd name="T11" fmla="*/ 141 h 606"/>
              <a:gd name="T12" fmla="*/ 363 w 1621"/>
              <a:gd name="T13" fmla="*/ 122 h 606"/>
              <a:gd name="T14" fmla="*/ 121 w 1621"/>
              <a:gd name="T15" fmla="*/ 364 h 606"/>
              <a:gd name="T16" fmla="*/ 0 w 1621"/>
              <a:gd name="T17" fmla="*/ 485 h 606"/>
              <a:gd name="T18" fmla="*/ 121 w 1621"/>
              <a:gd name="T19" fmla="*/ 606 h 606"/>
              <a:gd name="T20" fmla="*/ 1469 w 1621"/>
              <a:gd name="T21" fmla="*/ 606 h 606"/>
              <a:gd name="T22" fmla="*/ 1621 w 1621"/>
              <a:gd name="T23" fmla="*/ 454 h 606"/>
              <a:gd name="T24" fmla="*/ 1469 w 1621"/>
              <a:gd name="T25" fmla="*/ 30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1" h="606">
                <a:moveTo>
                  <a:pt x="1469" y="303"/>
                </a:moveTo>
                <a:cubicBezTo>
                  <a:pt x="1459" y="303"/>
                  <a:pt x="1449" y="304"/>
                  <a:pt x="1440" y="306"/>
                </a:cubicBezTo>
                <a:cubicBezTo>
                  <a:pt x="1427" y="166"/>
                  <a:pt x="1310" y="56"/>
                  <a:pt x="1167" y="56"/>
                </a:cubicBezTo>
                <a:cubicBezTo>
                  <a:pt x="1088" y="56"/>
                  <a:pt x="1018" y="89"/>
                  <a:pt x="967" y="142"/>
                </a:cubicBezTo>
                <a:cubicBezTo>
                  <a:pt x="914" y="57"/>
                  <a:pt x="819" y="0"/>
                  <a:pt x="711" y="0"/>
                </a:cubicBezTo>
                <a:cubicBezTo>
                  <a:pt x="604" y="0"/>
                  <a:pt x="509" y="56"/>
                  <a:pt x="456" y="141"/>
                </a:cubicBezTo>
                <a:cubicBezTo>
                  <a:pt x="427" y="129"/>
                  <a:pt x="396" y="122"/>
                  <a:pt x="363" y="122"/>
                </a:cubicBezTo>
                <a:cubicBezTo>
                  <a:pt x="229" y="122"/>
                  <a:pt x="121" y="230"/>
                  <a:pt x="121" y="364"/>
                </a:cubicBezTo>
                <a:cubicBezTo>
                  <a:pt x="54" y="364"/>
                  <a:pt x="0" y="418"/>
                  <a:pt x="0" y="485"/>
                </a:cubicBezTo>
                <a:cubicBezTo>
                  <a:pt x="0" y="552"/>
                  <a:pt x="54" y="606"/>
                  <a:pt x="121" y="606"/>
                </a:cubicBezTo>
                <a:cubicBezTo>
                  <a:pt x="1469" y="606"/>
                  <a:pt x="1469" y="606"/>
                  <a:pt x="1469" y="606"/>
                </a:cubicBezTo>
                <a:cubicBezTo>
                  <a:pt x="1553" y="606"/>
                  <a:pt x="1621" y="538"/>
                  <a:pt x="1621" y="454"/>
                </a:cubicBezTo>
                <a:cubicBezTo>
                  <a:pt x="1621" y="371"/>
                  <a:pt x="1553" y="303"/>
                  <a:pt x="1469" y="3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548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4F1E97-859A-46C3-AD5A-006760C42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707" y="1275287"/>
            <a:ext cx="6178254" cy="2823240"/>
          </a:xfrm>
          <a:prstGeom prst="rect">
            <a:avLst/>
          </a:prstGeom>
        </p:spPr>
      </p:pic>
      <p:pic>
        <p:nvPicPr>
          <p:cNvPr id="5" name="Shape 94">
            <a:extLst>
              <a:ext uri="{FF2B5EF4-FFF2-40B4-BE49-F238E27FC236}">
                <a16:creationId xmlns:a16="http://schemas.microsoft.com/office/drawing/2014/main" id="{5B6CA50D-3FEB-435C-845D-4AB73A9D34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2">
            <a:extLst>
              <a:ext uri="{FF2B5EF4-FFF2-40B4-BE49-F238E27FC236}">
                <a16:creationId xmlns:a16="http://schemas.microsoft.com/office/drawing/2014/main" id="{F1CAFB3B-35FD-491D-B552-644D39C56EEA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Compute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1592653-12E5-4ED5-A875-BE2CF42BFC7A}"/>
              </a:ext>
            </a:extLst>
          </p:cNvPr>
          <p:cNvSpPr txBox="1"/>
          <p:nvPr/>
        </p:nvSpPr>
        <p:spPr>
          <a:xfrm>
            <a:off x="385407" y="622087"/>
            <a:ext cx="1571862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IaaS</a:t>
            </a:r>
          </a:p>
        </p:txBody>
      </p:sp>
    </p:spTree>
    <p:extLst>
      <p:ext uri="{BB962C8B-B14F-4D97-AF65-F5344CB8AC3E}">
        <p14:creationId xmlns:p14="http://schemas.microsoft.com/office/powerpoint/2010/main" val="1954799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B82F74-FE98-4ACF-96B9-85A3768C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85" y="1404390"/>
            <a:ext cx="6791229" cy="2593275"/>
          </a:xfrm>
          <a:prstGeom prst="rect">
            <a:avLst/>
          </a:prstGeom>
        </p:spPr>
      </p:pic>
      <p:pic>
        <p:nvPicPr>
          <p:cNvPr id="5" name="Shape 94">
            <a:extLst>
              <a:ext uri="{FF2B5EF4-FFF2-40B4-BE49-F238E27FC236}">
                <a16:creationId xmlns:a16="http://schemas.microsoft.com/office/drawing/2014/main" id="{5B6CA50D-3FEB-435C-845D-4AB73A9D34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2">
            <a:extLst>
              <a:ext uri="{FF2B5EF4-FFF2-40B4-BE49-F238E27FC236}">
                <a16:creationId xmlns:a16="http://schemas.microsoft.com/office/drawing/2014/main" id="{A27ADFEE-BDC2-4634-9959-3CA0C7CE6439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Network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E41774F-53F1-44C5-BA29-D2DCA6067435}"/>
              </a:ext>
            </a:extLst>
          </p:cNvPr>
          <p:cNvSpPr txBox="1"/>
          <p:nvPr/>
        </p:nvSpPr>
        <p:spPr>
          <a:xfrm>
            <a:off x="385407" y="622087"/>
            <a:ext cx="1571862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IaaS</a:t>
            </a:r>
          </a:p>
        </p:txBody>
      </p:sp>
    </p:spTree>
    <p:extLst>
      <p:ext uri="{BB962C8B-B14F-4D97-AF65-F5344CB8AC3E}">
        <p14:creationId xmlns:p14="http://schemas.microsoft.com/office/powerpoint/2010/main" val="930149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94">
            <a:extLst>
              <a:ext uri="{FF2B5EF4-FFF2-40B4-BE49-F238E27FC236}">
                <a16:creationId xmlns:a16="http://schemas.microsoft.com/office/drawing/2014/main" id="{5B6CA50D-3FEB-435C-845D-4AB73A9D34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10D9102-2710-411A-8470-E679EA2F6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782" y="1344581"/>
            <a:ext cx="6628435" cy="2879796"/>
          </a:xfrm>
          <a:prstGeom prst="rect">
            <a:avLst/>
          </a:prstGeom>
        </p:spPr>
      </p:pic>
      <p:sp>
        <p:nvSpPr>
          <p:cNvPr id="9" name="Shape 92">
            <a:extLst>
              <a:ext uri="{FF2B5EF4-FFF2-40B4-BE49-F238E27FC236}">
                <a16:creationId xmlns:a16="http://schemas.microsoft.com/office/drawing/2014/main" id="{88B79BCA-3FA8-4CB1-B62B-55B92EFB7312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Storage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F42950-0355-42F7-A790-19441D39B4F1}"/>
              </a:ext>
            </a:extLst>
          </p:cNvPr>
          <p:cNvSpPr txBox="1"/>
          <p:nvPr/>
        </p:nvSpPr>
        <p:spPr>
          <a:xfrm>
            <a:off x="385407" y="622087"/>
            <a:ext cx="1571862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IaaS</a:t>
            </a:r>
          </a:p>
        </p:txBody>
      </p:sp>
    </p:spTree>
    <p:extLst>
      <p:ext uri="{BB962C8B-B14F-4D97-AF65-F5344CB8AC3E}">
        <p14:creationId xmlns:p14="http://schemas.microsoft.com/office/powerpoint/2010/main" val="2703700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94">
            <a:extLst>
              <a:ext uri="{FF2B5EF4-FFF2-40B4-BE49-F238E27FC236}">
                <a16:creationId xmlns:a16="http://schemas.microsoft.com/office/drawing/2014/main" id="{5B6CA50D-3FEB-435C-845D-4AB73A9D34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67F679-AE88-4FCB-8EE7-0AD915CD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855" y="1411313"/>
            <a:ext cx="7240289" cy="2828178"/>
          </a:xfrm>
          <a:prstGeom prst="rect">
            <a:avLst/>
          </a:prstGeom>
        </p:spPr>
      </p:pic>
      <p:sp>
        <p:nvSpPr>
          <p:cNvPr id="10" name="Shape 92">
            <a:extLst>
              <a:ext uri="{FF2B5EF4-FFF2-40B4-BE49-F238E27FC236}">
                <a16:creationId xmlns:a16="http://schemas.microsoft.com/office/drawing/2014/main" id="{4025D77F-065C-48C6-ADC7-12A3ABAE5F68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Orchestration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5167B0-9A5B-433B-B07E-FDCFB79508A9}"/>
              </a:ext>
            </a:extLst>
          </p:cNvPr>
          <p:cNvSpPr txBox="1"/>
          <p:nvPr/>
        </p:nvSpPr>
        <p:spPr>
          <a:xfrm>
            <a:off x="385407" y="622087"/>
            <a:ext cx="1571862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IaaS</a:t>
            </a:r>
          </a:p>
        </p:txBody>
      </p:sp>
    </p:spTree>
    <p:extLst>
      <p:ext uri="{BB962C8B-B14F-4D97-AF65-F5344CB8AC3E}">
        <p14:creationId xmlns:p14="http://schemas.microsoft.com/office/powerpoint/2010/main" val="2191951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CC2F7A-D087-43E1-BA5D-A04534660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613" y="1400938"/>
            <a:ext cx="7088105" cy="2702526"/>
          </a:xfrm>
          <a:prstGeom prst="rect">
            <a:avLst/>
          </a:prstGeom>
        </p:spPr>
      </p:pic>
      <p:pic>
        <p:nvPicPr>
          <p:cNvPr id="6" name="Shape 94">
            <a:extLst>
              <a:ext uri="{FF2B5EF4-FFF2-40B4-BE49-F238E27FC236}">
                <a16:creationId xmlns:a16="http://schemas.microsoft.com/office/drawing/2014/main" id="{5E6904BD-E451-4293-821F-43D3FE00C0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2">
            <a:extLst>
              <a:ext uri="{FF2B5EF4-FFF2-40B4-BE49-F238E27FC236}">
                <a16:creationId xmlns:a16="http://schemas.microsoft.com/office/drawing/2014/main" id="{9BCB3317-33A9-409A-B0F7-810C82DBF456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Images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AFFA88-7A5B-41CC-8B10-71DB268BC4C5}"/>
              </a:ext>
            </a:extLst>
          </p:cNvPr>
          <p:cNvSpPr txBox="1"/>
          <p:nvPr/>
        </p:nvSpPr>
        <p:spPr>
          <a:xfrm>
            <a:off x="385407" y="622087"/>
            <a:ext cx="1571862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IaaS</a:t>
            </a:r>
          </a:p>
        </p:txBody>
      </p:sp>
    </p:spTree>
    <p:extLst>
      <p:ext uri="{BB962C8B-B14F-4D97-AF65-F5344CB8AC3E}">
        <p14:creationId xmlns:p14="http://schemas.microsoft.com/office/powerpoint/2010/main" val="1871951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C1E51D7-AB98-4D23-8DDD-7913C007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820" y="1346407"/>
            <a:ext cx="6694842" cy="2839813"/>
          </a:xfrm>
          <a:prstGeom prst="rect">
            <a:avLst/>
          </a:prstGeom>
        </p:spPr>
      </p:pic>
      <p:pic>
        <p:nvPicPr>
          <p:cNvPr id="3" name="Shape 94">
            <a:extLst>
              <a:ext uri="{FF2B5EF4-FFF2-40B4-BE49-F238E27FC236}">
                <a16:creationId xmlns:a16="http://schemas.microsoft.com/office/drawing/2014/main" id="{EA1D9BAD-B3A0-4C98-B9E9-B289C168BCF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2">
            <a:extLst>
              <a:ext uri="{FF2B5EF4-FFF2-40B4-BE49-F238E27FC236}">
                <a16:creationId xmlns:a16="http://schemas.microsoft.com/office/drawing/2014/main" id="{4C85B101-2B21-433E-BEC4-2684E90E31C8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Monitoração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BB95A0-5F42-45A0-95FF-D16FA147BD85}"/>
              </a:ext>
            </a:extLst>
          </p:cNvPr>
          <p:cNvSpPr txBox="1"/>
          <p:nvPr/>
        </p:nvSpPr>
        <p:spPr>
          <a:xfrm>
            <a:off x="385407" y="622087"/>
            <a:ext cx="1299810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Métricas</a:t>
            </a:r>
          </a:p>
        </p:txBody>
      </p:sp>
    </p:spTree>
    <p:extLst>
      <p:ext uri="{BB962C8B-B14F-4D97-AF65-F5344CB8AC3E}">
        <p14:creationId xmlns:p14="http://schemas.microsoft.com/office/powerpoint/2010/main" val="177738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 corrida por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0E9C17A-44E9-4F1F-8E82-E909F3C19887}"/>
              </a:ext>
            </a:extLst>
          </p:cNvPr>
          <p:cNvSpPr/>
          <p:nvPr/>
        </p:nvSpPr>
        <p:spPr>
          <a:xfrm>
            <a:off x="6604412" y="1706625"/>
            <a:ext cx="939388" cy="2050290"/>
          </a:xfrm>
          <a:prstGeom prst="rightArrow">
            <a:avLst>
              <a:gd name="adj1" fmla="val 66749"/>
              <a:gd name="adj2" fmla="val 6488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utura" panose="020B080602020403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6B55098-40CB-4E9E-8B2C-4AE04C4CF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240" y="2042160"/>
            <a:ext cx="1304762" cy="118645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790D346-DE2C-419A-8AEE-18D688D76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18" y="1165500"/>
            <a:ext cx="5871507" cy="3033120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DBDE1A6A-2D7F-4F75-8394-235724D082D4}"/>
              </a:ext>
            </a:extLst>
          </p:cNvPr>
          <p:cNvGrpSpPr/>
          <p:nvPr/>
        </p:nvGrpSpPr>
        <p:grpSpPr>
          <a:xfrm>
            <a:off x="396240" y="1165500"/>
            <a:ext cx="6019800" cy="3653046"/>
            <a:chOff x="396240" y="1165500"/>
            <a:chExt cx="6019800" cy="365304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D2992E48-9F22-4DA1-B9B1-B3A1A16B371B}"/>
                </a:ext>
              </a:extLst>
            </p:cNvPr>
            <p:cNvSpPr/>
            <p:nvPr/>
          </p:nvSpPr>
          <p:spPr>
            <a:xfrm>
              <a:off x="396240" y="1165500"/>
              <a:ext cx="6019800" cy="3033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9" name="Picture 2" descr="Resultado de imagem para oracle cloud logo">
              <a:extLst>
                <a:ext uri="{FF2B5EF4-FFF2-40B4-BE49-F238E27FC236}">
                  <a16:creationId xmlns:a16="http://schemas.microsoft.com/office/drawing/2014/main" id="{AAFC231C-F377-4E1C-BA28-16AC1D437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772" y="4271454"/>
              <a:ext cx="936598" cy="547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9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oracle cloud infrastructure classic">
            <a:extLst>
              <a:ext uri="{FF2B5EF4-FFF2-40B4-BE49-F238E27FC236}">
                <a16:creationId xmlns:a16="http://schemas.microsoft.com/office/drawing/2014/main" id="{1738B7AC-CB64-4FA6-A8DE-98400189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21" y="992485"/>
            <a:ext cx="5130800" cy="373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92">
            <a:extLst>
              <a:ext uri="{FF2B5EF4-FFF2-40B4-BE49-F238E27FC236}">
                <a16:creationId xmlns:a16="http://schemas.microsoft.com/office/drawing/2014/main" id="{B2F03920-F9A6-49B7-AB1D-8E6FDE5FDEE5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Arquitetur</a:t>
            </a:r>
            <a:r>
              <a:rPr lang="pt-BR" sz="2800" b="1" dirty="0">
                <a:solidFill>
                  <a:srgbClr val="5F5F5F"/>
                </a:solidFill>
                <a:latin typeface="Ubuntu"/>
                <a:sym typeface="Ubuntu"/>
              </a:rPr>
              <a:t>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C76871-66D2-4113-8C94-CE4C126A0249}"/>
              </a:ext>
            </a:extLst>
          </p:cNvPr>
          <p:cNvSpPr txBox="1"/>
          <p:nvPr/>
        </p:nvSpPr>
        <p:spPr>
          <a:xfrm>
            <a:off x="385407" y="622087"/>
            <a:ext cx="1299810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Conceitual</a:t>
            </a:r>
          </a:p>
        </p:txBody>
      </p:sp>
    </p:spTree>
    <p:extLst>
      <p:ext uri="{BB962C8B-B14F-4D97-AF65-F5344CB8AC3E}">
        <p14:creationId xmlns:p14="http://schemas.microsoft.com/office/powerpoint/2010/main" val="1377154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94">
            <a:extLst>
              <a:ext uri="{FF2B5EF4-FFF2-40B4-BE49-F238E27FC236}">
                <a16:creationId xmlns:a16="http://schemas.microsoft.com/office/drawing/2014/main" id="{EA1D9BAD-B3A0-4C98-B9E9-B289C168BC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F17A3C4-EFA5-421A-AA10-1A9BEB664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08" y="1348666"/>
            <a:ext cx="7183070" cy="3049523"/>
          </a:xfrm>
          <a:prstGeom prst="rect">
            <a:avLst/>
          </a:prstGeom>
        </p:spPr>
      </p:pic>
      <p:sp>
        <p:nvSpPr>
          <p:cNvPr id="5" name="Shape 92">
            <a:extLst>
              <a:ext uri="{FF2B5EF4-FFF2-40B4-BE49-F238E27FC236}">
                <a16:creationId xmlns:a16="http://schemas.microsoft.com/office/drawing/2014/main" id="{62B53F21-FF02-4DB8-A559-D8820CB78F76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Visualization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BDBAD7-1D13-4664-BED3-C627841A2499}"/>
              </a:ext>
            </a:extLst>
          </p:cNvPr>
          <p:cNvSpPr txBox="1"/>
          <p:nvPr/>
        </p:nvSpPr>
        <p:spPr>
          <a:xfrm>
            <a:off x="385407" y="622087"/>
            <a:ext cx="2032841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Visão completa!</a:t>
            </a:r>
          </a:p>
        </p:txBody>
      </p:sp>
    </p:spTree>
    <p:extLst>
      <p:ext uri="{BB962C8B-B14F-4D97-AF65-F5344CB8AC3E}">
        <p14:creationId xmlns:p14="http://schemas.microsoft.com/office/powerpoint/2010/main" val="267706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21FBC2-BB10-44DB-9F7A-90A6EE23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42" y="2738"/>
            <a:ext cx="3948257" cy="542925"/>
          </a:xfrm>
          <a:prstGeom prst="rect">
            <a:avLst/>
          </a:prstGeom>
        </p:spPr>
      </p:pic>
      <p:grpSp>
        <p:nvGrpSpPr>
          <p:cNvPr id="10" name="Group 47">
            <a:extLst>
              <a:ext uri="{FF2B5EF4-FFF2-40B4-BE49-F238E27FC236}">
                <a16:creationId xmlns:a16="http://schemas.microsoft.com/office/drawing/2014/main" id="{F6E146E3-6517-4D10-85FA-BB248710BF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694" y="1251900"/>
            <a:ext cx="2196025" cy="2400099"/>
            <a:chOff x="3343" y="1619"/>
            <a:chExt cx="990" cy="1082"/>
          </a:xfrm>
          <a:solidFill>
            <a:schemeClr val="accent2">
              <a:lumMod val="75000"/>
              <a:lumOff val="25000"/>
            </a:schemeClr>
          </a:solidFill>
        </p:grpSpPr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BDDEA90E-B594-4D7E-B287-04CE10FC8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860"/>
              <a:ext cx="507" cy="630"/>
            </a:xfrm>
            <a:custGeom>
              <a:avLst/>
              <a:gdLst>
                <a:gd name="T0" fmla="*/ 215 w 215"/>
                <a:gd name="T1" fmla="*/ 108 h 267"/>
                <a:gd name="T2" fmla="*/ 108 w 215"/>
                <a:gd name="T3" fmla="*/ 0 h 267"/>
                <a:gd name="T4" fmla="*/ 0 w 215"/>
                <a:gd name="T5" fmla="*/ 108 h 267"/>
                <a:gd name="T6" fmla="*/ 17 w 215"/>
                <a:gd name="T7" fmla="*/ 166 h 267"/>
                <a:gd name="T8" fmla="*/ 56 w 215"/>
                <a:gd name="T9" fmla="*/ 251 h 267"/>
                <a:gd name="T10" fmla="*/ 56 w 215"/>
                <a:gd name="T11" fmla="*/ 258 h 267"/>
                <a:gd name="T12" fmla="*/ 66 w 215"/>
                <a:gd name="T13" fmla="*/ 267 h 267"/>
                <a:gd name="T14" fmla="*/ 149 w 215"/>
                <a:gd name="T15" fmla="*/ 267 h 267"/>
                <a:gd name="T16" fmla="*/ 158 w 215"/>
                <a:gd name="T17" fmla="*/ 258 h 267"/>
                <a:gd name="T18" fmla="*/ 158 w 215"/>
                <a:gd name="T19" fmla="*/ 250 h 267"/>
                <a:gd name="T20" fmla="*/ 197 w 215"/>
                <a:gd name="T21" fmla="*/ 168 h 267"/>
                <a:gd name="T22" fmla="*/ 215 w 215"/>
                <a:gd name="T23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67">
                  <a:moveTo>
                    <a:pt x="215" y="108"/>
                  </a:moveTo>
                  <a:cubicBezTo>
                    <a:pt x="215" y="48"/>
                    <a:pt x="167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29"/>
                    <a:pt x="6" y="149"/>
                    <a:pt x="17" y="166"/>
                  </a:cubicBezTo>
                  <a:cubicBezTo>
                    <a:pt x="27" y="181"/>
                    <a:pt x="56" y="229"/>
                    <a:pt x="56" y="251"/>
                  </a:cubicBezTo>
                  <a:cubicBezTo>
                    <a:pt x="56" y="258"/>
                    <a:pt x="56" y="258"/>
                    <a:pt x="56" y="258"/>
                  </a:cubicBezTo>
                  <a:cubicBezTo>
                    <a:pt x="56" y="263"/>
                    <a:pt x="61" y="267"/>
                    <a:pt x="66" y="267"/>
                  </a:cubicBezTo>
                  <a:cubicBezTo>
                    <a:pt x="149" y="267"/>
                    <a:pt x="149" y="267"/>
                    <a:pt x="149" y="267"/>
                  </a:cubicBezTo>
                  <a:cubicBezTo>
                    <a:pt x="154" y="267"/>
                    <a:pt x="158" y="263"/>
                    <a:pt x="158" y="258"/>
                  </a:cubicBezTo>
                  <a:cubicBezTo>
                    <a:pt x="158" y="250"/>
                    <a:pt x="158" y="250"/>
                    <a:pt x="158" y="250"/>
                  </a:cubicBezTo>
                  <a:cubicBezTo>
                    <a:pt x="158" y="226"/>
                    <a:pt x="187" y="182"/>
                    <a:pt x="197" y="168"/>
                  </a:cubicBezTo>
                  <a:cubicBezTo>
                    <a:pt x="209" y="151"/>
                    <a:pt x="215" y="130"/>
                    <a:pt x="215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12C9CE78-85F4-4A74-887F-1599989C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516"/>
              <a:ext cx="238" cy="185"/>
            </a:xfrm>
            <a:custGeom>
              <a:avLst/>
              <a:gdLst>
                <a:gd name="T0" fmla="*/ 83 w 101"/>
                <a:gd name="T1" fmla="*/ 47 h 78"/>
                <a:gd name="T2" fmla="*/ 88 w 101"/>
                <a:gd name="T3" fmla="*/ 42 h 78"/>
                <a:gd name="T4" fmla="*/ 93 w 101"/>
                <a:gd name="T5" fmla="*/ 42 h 78"/>
                <a:gd name="T6" fmla="*/ 101 w 101"/>
                <a:gd name="T7" fmla="*/ 34 h 78"/>
                <a:gd name="T8" fmla="*/ 93 w 101"/>
                <a:gd name="T9" fmla="*/ 26 h 78"/>
                <a:gd name="T10" fmla="*/ 88 w 101"/>
                <a:gd name="T11" fmla="*/ 26 h 78"/>
                <a:gd name="T12" fmla="*/ 83 w 101"/>
                <a:gd name="T13" fmla="*/ 21 h 78"/>
                <a:gd name="T14" fmla="*/ 88 w 101"/>
                <a:gd name="T15" fmla="*/ 16 h 78"/>
                <a:gd name="T16" fmla="*/ 93 w 101"/>
                <a:gd name="T17" fmla="*/ 16 h 78"/>
                <a:gd name="T18" fmla="*/ 101 w 101"/>
                <a:gd name="T19" fmla="*/ 8 h 78"/>
                <a:gd name="T20" fmla="*/ 93 w 101"/>
                <a:gd name="T21" fmla="*/ 0 h 78"/>
                <a:gd name="T22" fmla="*/ 7 w 101"/>
                <a:gd name="T23" fmla="*/ 0 h 78"/>
                <a:gd name="T24" fmla="*/ 0 w 101"/>
                <a:gd name="T25" fmla="*/ 8 h 78"/>
                <a:gd name="T26" fmla="*/ 7 w 101"/>
                <a:gd name="T27" fmla="*/ 16 h 78"/>
                <a:gd name="T28" fmla="*/ 44 w 101"/>
                <a:gd name="T29" fmla="*/ 16 h 78"/>
                <a:gd name="T30" fmla="*/ 49 w 101"/>
                <a:gd name="T31" fmla="*/ 21 h 78"/>
                <a:gd name="T32" fmla="*/ 44 w 101"/>
                <a:gd name="T33" fmla="*/ 26 h 78"/>
                <a:gd name="T34" fmla="*/ 7 w 101"/>
                <a:gd name="T35" fmla="*/ 26 h 78"/>
                <a:gd name="T36" fmla="*/ 0 w 101"/>
                <a:gd name="T37" fmla="*/ 34 h 78"/>
                <a:gd name="T38" fmla="*/ 7 w 101"/>
                <a:gd name="T39" fmla="*/ 42 h 78"/>
                <a:gd name="T40" fmla="*/ 60 w 101"/>
                <a:gd name="T41" fmla="*/ 42 h 78"/>
                <a:gd name="T42" fmla="*/ 65 w 101"/>
                <a:gd name="T43" fmla="*/ 47 h 78"/>
                <a:gd name="T44" fmla="*/ 60 w 101"/>
                <a:gd name="T45" fmla="*/ 52 h 78"/>
                <a:gd name="T46" fmla="*/ 7 w 101"/>
                <a:gd name="T47" fmla="*/ 52 h 78"/>
                <a:gd name="T48" fmla="*/ 0 w 101"/>
                <a:gd name="T49" fmla="*/ 60 h 78"/>
                <a:gd name="T50" fmla="*/ 7 w 101"/>
                <a:gd name="T51" fmla="*/ 68 h 78"/>
                <a:gd name="T52" fmla="*/ 21 w 101"/>
                <a:gd name="T53" fmla="*/ 68 h 78"/>
                <a:gd name="T54" fmla="*/ 37 w 101"/>
                <a:gd name="T55" fmla="*/ 78 h 78"/>
                <a:gd name="T56" fmla="*/ 66 w 101"/>
                <a:gd name="T57" fmla="*/ 78 h 78"/>
                <a:gd name="T58" fmla="*/ 82 w 101"/>
                <a:gd name="T59" fmla="*/ 68 h 78"/>
                <a:gd name="T60" fmla="*/ 93 w 101"/>
                <a:gd name="T61" fmla="*/ 68 h 78"/>
                <a:gd name="T62" fmla="*/ 101 w 101"/>
                <a:gd name="T63" fmla="*/ 60 h 78"/>
                <a:gd name="T64" fmla="*/ 93 w 101"/>
                <a:gd name="T65" fmla="*/ 52 h 78"/>
                <a:gd name="T66" fmla="*/ 88 w 101"/>
                <a:gd name="T67" fmla="*/ 52 h 78"/>
                <a:gd name="T68" fmla="*/ 83 w 101"/>
                <a:gd name="T69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78">
                  <a:moveTo>
                    <a:pt x="83" y="47"/>
                  </a:moveTo>
                  <a:cubicBezTo>
                    <a:pt x="83" y="44"/>
                    <a:pt x="85" y="42"/>
                    <a:pt x="88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8" y="42"/>
                    <a:pt x="101" y="38"/>
                    <a:pt x="101" y="34"/>
                  </a:cubicBezTo>
                  <a:cubicBezTo>
                    <a:pt x="101" y="30"/>
                    <a:pt x="98" y="26"/>
                    <a:pt x="93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5" y="26"/>
                    <a:pt x="83" y="24"/>
                    <a:pt x="83" y="21"/>
                  </a:cubicBezTo>
                  <a:cubicBezTo>
                    <a:pt x="83" y="18"/>
                    <a:pt x="85" y="16"/>
                    <a:pt x="88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8" y="16"/>
                    <a:pt x="101" y="12"/>
                    <a:pt x="101" y="8"/>
                  </a:cubicBezTo>
                  <a:cubicBezTo>
                    <a:pt x="101" y="4"/>
                    <a:pt x="98" y="0"/>
                    <a:pt x="9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7" y="16"/>
                    <a:pt x="49" y="18"/>
                    <a:pt x="49" y="21"/>
                  </a:cubicBezTo>
                  <a:cubicBezTo>
                    <a:pt x="49" y="24"/>
                    <a:pt x="47" y="26"/>
                    <a:pt x="44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3" y="26"/>
                    <a:pt x="0" y="30"/>
                    <a:pt x="0" y="34"/>
                  </a:cubicBezTo>
                  <a:cubicBezTo>
                    <a:pt x="0" y="38"/>
                    <a:pt x="3" y="42"/>
                    <a:pt x="7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3" y="42"/>
                    <a:pt x="65" y="44"/>
                    <a:pt x="65" y="47"/>
                  </a:cubicBezTo>
                  <a:cubicBezTo>
                    <a:pt x="65" y="50"/>
                    <a:pt x="63" y="52"/>
                    <a:pt x="60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3" y="52"/>
                    <a:pt x="0" y="56"/>
                    <a:pt x="0" y="60"/>
                  </a:cubicBezTo>
                  <a:cubicBezTo>
                    <a:pt x="0" y="64"/>
                    <a:pt x="3" y="68"/>
                    <a:pt x="7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3" y="74"/>
                    <a:pt x="30" y="78"/>
                    <a:pt x="37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73" y="78"/>
                    <a:pt x="80" y="74"/>
                    <a:pt x="82" y="68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8" y="68"/>
                    <a:pt x="101" y="64"/>
                    <a:pt x="101" y="60"/>
                  </a:cubicBezTo>
                  <a:cubicBezTo>
                    <a:pt x="101" y="56"/>
                    <a:pt x="98" y="52"/>
                    <a:pt x="93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5" y="52"/>
                    <a:pt x="83" y="50"/>
                    <a:pt x="8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id="{0E550522-C09F-4477-8DFA-671270C6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19"/>
              <a:ext cx="36" cy="191"/>
            </a:xfrm>
            <a:custGeom>
              <a:avLst/>
              <a:gdLst>
                <a:gd name="T0" fmla="*/ 7 w 15"/>
                <a:gd name="T1" fmla="*/ 81 h 81"/>
                <a:gd name="T2" fmla="*/ 0 w 15"/>
                <a:gd name="T3" fmla="*/ 74 h 81"/>
                <a:gd name="T4" fmla="*/ 0 w 15"/>
                <a:gd name="T5" fmla="*/ 7 h 81"/>
                <a:gd name="T6" fmla="*/ 7 w 15"/>
                <a:gd name="T7" fmla="*/ 0 h 81"/>
                <a:gd name="T8" fmla="*/ 15 w 15"/>
                <a:gd name="T9" fmla="*/ 7 h 81"/>
                <a:gd name="T10" fmla="*/ 15 w 15"/>
                <a:gd name="T11" fmla="*/ 74 h 81"/>
                <a:gd name="T12" fmla="*/ 7 w 15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1">
                  <a:moveTo>
                    <a:pt x="7" y="81"/>
                  </a:moveTo>
                  <a:cubicBezTo>
                    <a:pt x="3" y="81"/>
                    <a:pt x="0" y="78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8"/>
                    <a:pt x="11" y="81"/>
                    <a:pt x="7" y="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C13FB384-C2D5-4901-8B15-2FE35906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673"/>
              <a:ext cx="118" cy="173"/>
            </a:xfrm>
            <a:custGeom>
              <a:avLst/>
              <a:gdLst>
                <a:gd name="T0" fmla="*/ 41 w 50"/>
                <a:gd name="T1" fmla="*/ 73 h 73"/>
                <a:gd name="T2" fmla="*/ 35 w 50"/>
                <a:gd name="T3" fmla="*/ 69 h 73"/>
                <a:gd name="T4" fmla="*/ 2 w 50"/>
                <a:gd name="T5" fmla="*/ 12 h 73"/>
                <a:gd name="T6" fmla="*/ 4 w 50"/>
                <a:gd name="T7" fmla="*/ 2 h 73"/>
                <a:gd name="T8" fmla="*/ 14 w 50"/>
                <a:gd name="T9" fmla="*/ 5 h 73"/>
                <a:gd name="T10" fmla="*/ 48 w 50"/>
                <a:gd name="T11" fmla="*/ 62 h 73"/>
                <a:gd name="T12" fmla="*/ 45 w 50"/>
                <a:gd name="T13" fmla="*/ 72 h 73"/>
                <a:gd name="T14" fmla="*/ 41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41" y="73"/>
                  </a:moveTo>
                  <a:cubicBezTo>
                    <a:pt x="39" y="73"/>
                    <a:pt x="36" y="72"/>
                    <a:pt x="35" y="6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8" y="0"/>
                    <a:pt x="12" y="1"/>
                    <a:pt x="14" y="5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0" y="66"/>
                    <a:pt x="48" y="70"/>
                    <a:pt x="45" y="72"/>
                  </a:cubicBezTo>
                  <a:cubicBezTo>
                    <a:pt x="44" y="73"/>
                    <a:pt x="43" y="73"/>
                    <a:pt x="41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DB443911-B8C0-47C5-BD49-0070CA3EC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841"/>
              <a:ext cx="175" cy="113"/>
            </a:xfrm>
            <a:custGeom>
              <a:avLst/>
              <a:gdLst>
                <a:gd name="T0" fmla="*/ 66 w 74"/>
                <a:gd name="T1" fmla="*/ 48 h 48"/>
                <a:gd name="T2" fmla="*/ 62 w 74"/>
                <a:gd name="T3" fmla="*/ 47 h 48"/>
                <a:gd name="T4" fmla="*/ 4 w 74"/>
                <a:gd name="T5" fmla="*/ 14 h 48"/>
                <a:gd name="T6" fmla="*/ 2 w 74"/>
                <a:gd name="T7" fmla="*/ 4 h 48"/>
                <a:gd name="T8" fmla="*/ 12 w 74"/>
                <a:gd name="T9" fmla="*/ 2 h 48"/>
                <a:gd name="T10" fmla="*/ 69 w 74"/>
                <a:gd name="T11" fmla="*/ 35 h 48"/>
                <a:gd name="T12" fmla="*/ 72 w 74"/>
                <a:gd name="T13" fmla="*/ 45 h 48"/>
                <a:gd name="T14" fmla="*/ 66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66" y="48"/>
                  </a:moveTo>
                  <a:cubicBezTo>
                    <a:pt x="64" y="48"/>
                    <a:pt x="63" y="48"/>
                    <a:pt x="62" y="47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2"/>
                    <a:pt x="0" y="8"/>
                    <a:pt x="2" y="4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73" y="37"/>
                    <a:pt x="74" y="41"/>
                    <a:pt x="72" y="45"/>
                  </a:cubicBezTo>
                  <a:cubicBezTo>
                    <a:pt x="71" y="47"/>
                    <a:pt x="68" y="48"/>
                    <a:pt x="66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8A38A51D-BD36-473F-BD4B-7884096D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" y="2075"/>
              <a:ext cx="191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511A99C6-998D-4A5C-A81B-45DD749D5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" y="1673"/>
              <a:ext cx="118" cy="173"/>
            </a:xfrm>
            <a:custGeom>
              <a:avLst/>
              <a:gdLst>
                <a:gd name="T0" fmla="*/ 9 w 50"/>
                <a:gd name="T1" fmla="*/ 73 h 73"/>
                <a:gd name="T2" fmla="*/ 5 w 50"/>
                <a:gd name="T3" fmla="*/ 72 h 73"/>
                <a:gd name="T4" fmla="*/ 2 w 50"/>
                <a:gd name="T5" fmla="*/ 62 h 73"/>
                <a:gd name="T6" fmla="*/ 36 w 50"/>
                <a:gd name="T7" fmla="*/ 5 h 73"/>
                <a:gd name="T8" fmla="*/ 45 w 50"/>
                <a:gd name="T9" fmla="*/ 2 h 73"/>
                <a:gd name="T10" fmla="*/ 48 w 50"/>
                <a:gd name="T11" fmla="*/ 12 h 73"/>
                <a:gd name="T12" fmla="*/ 15 w 50"/>
                <a:gd name="T13" fmla="*/ 69 h 73"/>
                <a:gd name="T14" fmla="*/ 9 w 50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3">
                  <a:moveTo>
                    <a:pt x="9" y="73"/>
                  </a:moveTo>
                  <a:cubicBezTo>
                    <a:pt x="7" y="73"/>
                    <a:pt x="6" y="73"/>
                    <a:pt x="5" y="72"/>
                  </a:cubicBezTo>
                  <a:cubicBezTo>
                    <a:pt x="1" y="70"/>
                    <a:pt x="0" y="66"/>
                    <a:pt x="2" y="6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1"/>
                    <a:pt x="42" y="0"/>
                    <a:pt x="45" y="2"/>
                  </a:cubicBezTo>
                  <a:cubicBezTo>
                    <a:pt x="49" y="4"/>
                    <a:pt x="50" y="8"/>
                    <a:pt x="48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3" y="72"/>
                    <a:pt x="11" y="73"/>
                    <a:pt x="9" y="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22CE9F90-CBA6-46FC-9A19-B4D6FAC22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841"/>
              <a:ext cx="175" cy="113"/>
            </a:xfrm>
            <a:custGeom>
              <a:avLst/>
              <a:gdLst>
                <a:gd name="T0" fmla="*/ 8 w 74"/>
                <a:gd name="T1" fmla="*/ 48 h 48"/>
                <a:gd name="T2" fmla="*/ 2 w 74"/>
                <a:gd name="T3" fmla="*/ 45 h 48"/>
                <a:gd name="T4" fmla="*/ 5 w 74"/>
                <a:gd name="T5" fmla="*/ 35 h 48"/>
                <a:gd name="T6" fmla="*/ 62 w 74"/>
                <a:gd name="T7" fmla="*/ 2 h 48"/>
                <a:gd name="T8" fmla="*/ 72 w 74"/>
                <a:gd name="T9" fmla="*/ 4 h 48"/>
                <a:gd name="T10" fmla="*/ 69 w 74"/>
                <a:gd name="T11" fmla="*/ 14 h 48"/>
                <a:gd name="T12" fmla="*/ 12 w 74"/>
                <a:gd name="T13" fmla="*/ 47 h 48"/>
                <a:gd name="T14" fmla="*/ 8 w 7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48">
                  <a:moveTo>
                    <a:pt x="8" y="48"/>
                  </a:moveTo>
                  <a:cubicBezTo>
                    <a:pt x="6" y="48"/>
                    <a:pt x="3" y="47"/>
                    <a:pt x="2" y="45"/>
                  </a:cubicBezTo>
                  <a:cubicBezTo>
                    <a:pt x="0" y="41"/>
                    <a:pt x="1" y="37"/>
                    <a:pt x="5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0" y="1"/>
                    <a:pt x="72" y="4"/>
                  </a:cubicBezTo>
                  <a:cubicBezTo>
                    <a:pt x="74" y="8"/>
                    <a:pt x="73" y="12"/>
                    <a:pt x="69" y="14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8"/>
                    <a:pt x="9" y="48"/>
                    <a:pt x="8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BC42B059-8419-4E35-AF04-83E3707E5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2075"/>
              <a:ext cx="192" cy="33"/>
            </a:xfrm>
            <a:custGeom>
              <a:avLst/>
              <a:gdLst>
                <a:gd name="T0" fmla="*/ 74 w 81"/>
                <a:gd name="T1" fmla="*/ 14 h 14"/>
                <a:gd name="T2" fmla="*/ 7 w 81"/>
                <a:gd name="T3" fmla="*/ 14 h 14"/>
                <a:gd name="T4" fmla="*/ 0 w 81"/>
                <a:gd name="T5" fmla="*/ 7 h 14"/>
                <a:gd name="T6" fmla="*/ 7 w 81"/>
                <a:gd name="T7" fmla="*/ 0 h 14"/>
                <a:gd name="T8" fmla="*/ 74 w 81"/>
                <a:gd name="T9" fmla="*/ 0 h 14"/>
                <a:gd name="T10" fmla="*/ 81 w 81"/>
                <a:gd name="T11" fmla="*/ 7 h 14"/>
                <a:gd name="T12" fmla="*/ 74 w 81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4">
                  <a:moveTo>
                    <a:pt x="74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0"/>
                    <a:pt x="81" y="3"/>
                    <a:pt x="81" y="7"/>
                  </a:cubicBezTo>
                  <a:cubicBezTo>
                    <a:pt x="81" y="11"/>
                    <a:pt x="78" y="14"/>
                    <a:pt x="74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" name="Freeform 10">
            <a:extLst>
              <a:ext uri="{FF2B5EF4-FFF2-40B4-BE49-F238E27FC236}">
                <a16:creationId xmlns:a16="http://schemas.microsoft.com/office/drawing/2014/main" id="{CED504FA-C45C-43A6-BDAC-2B289435C02A}"/>
              </a:ext>
            </a:extLst>
          </p:cNvPr>
          <p:cNvSpPr>
            <a:spLocks/>
          </p:cNvSpPr>
          <p:nvPr/>
        </p:nvSpPr>
        <p:spPr bwMode="auto">
          <a:xfrm>
            <a:off x="2536215" y="2817503"/>
            <a:ext cx="773324" cy="330217"/>
          </a:xfrm>
          <a:custGeom>
            <a:avLst/>
            <a:gdLst>
              <a:gd name="T0" fmla="*/ 1769 w 1934"/>
              <a:gd name="T1" fmla="*/ 497 h 826"/>
              <a:gd name="T2" fmla="*/ 1764 w 1934"/>
              <a:gd name="T3" fmla="*/ 497 h 826"/>
              <a:gd name="T4" fmla="*/ 1494 w 1934"/>
              <a:gd name="T5" fmla="*/ 276 h 826"/>
              <a:gd name="T6" fmla="*/ 1406 w 1934"/>
              <a:gd name="T7" fmla="*/ 291 h 826"/>
              <a:gd name="T8" fmla="*/ 1011 w 1934"/>
              <a:gd name="T9" fmla="*/ 0 h 826"/>
              <a:gd name="T10" fmla="*/ 675 w 1934"/>
              <a:gd name="T11" fmla="*/ 172 h 826"/>
              <a:gd name="T12" fmla="*/ 598 w 1934"/>
              <a:gd name="T13" fmla="*/ 149 h 826"/>
              <a:gd name="T14" fmla="*/ 461 w 1934"/>
              <a:gd name="T15" fmla="*/ 281 h 826"/>
              <a:gd name="T16" fmla="*/ 412 w 1934"/>
              <a:gd name="T17" fmla="*/ 276 h 826"/>
              <a:gd name="T18" fmla="*/ 137 w 1934"/>
              <a:gd name="T19" fmla="*/ 551 h 826"/>
              <a:gd name="T20" fmla="*/ 0 w 1934"/>
              <a:gd name="T21" fmla="*/ 689 h 826"/>
              <a:gd name="T22" fmla="*/ 137 w 1934"/>
              <a:gd name="T23" fmla="*/ 826 h 826"/>
              <a:gd name="T24" fmla="*/ 1769 w 1934"/>
              <a:gd name="T25" fmla="*/ 826 h 826"/>
              <a:gd name="T26" fmla="*/ 1934 w 1934"/>
              <a:gd name="T27" fmla="*/ 661 h 826"/>
              <a:gd name="T28" fmla="*/ 1769 w 1934"/>
              <a:gd name="T29" fmla="*/ 497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34" h="826">
                <a:moveTo>
                  <a:pt x="1769" y="497"/>
                </a:moveTo>
                <a:cubicBezTo>
                  <a:pt x="1767" y="497"/>
                  <a:pt x="1766" y="497"/>
                  <a:pt x="1764" y="497"/>
                </a:cubicBezTo>
                <a:cubicBezTo>
                  <a:pt x="1738" y="371"/>
                  <a:pt x="1628" y="276"/>
                  <a:pt x="1494" y="276"/>
                </a:cubicBezTo>
                <a:cubicBezTo>
                  <a:pt x="1463" y="276"/>
                  <a:pt x="1434" y="282"/>
                  <a:pt x="1406" y="291"/>
                </a:cubicBezTo>
                <a:cubicBezTo>
                  <a:pt x="1354" y="122"/>
                  <a:pt x="1197" y="0"/>
                  <a:pt x="1011" y="0"/>
                </a:cubicBezTo>
                <a:cubicBezTo>
                  <a:pt x="872" y="0"/>
                  <a:pt x="750" y="68"/>
                  <a:pt x="675" y="172"/>
                </a:cubicBezTo>
                <a:cubicBezTo>
                  <a:pt x="653" y="158"/>
                  <a:pt x="626" y="149"/>
                  <a:pt x="598" y="149"/>
                </a:cubicBezTo>
                <a:cubicBezTo>
                  <a:pt x="524" y="149"/>
                  <a:pt x="463" y="207"/>
                  <a:pt x="461" y="281"/>
                </a:cubicBezTo>
                <a:cubicBezTo>
                  <a:pt x="445" y="278"/>
                  <a:pt x="428" y="276"/>
                  <a:pt x="412" y="276"/>
                </a:cubicBezTo>
                <a:cubicBezTo>
                  <a:pt x="260" y="276"/>
                  <a:pt x="137" y="399"/>
                  <a:pt x="137" y="551"/>
                </a:cubicBezTo>
                <a:cubicBezTo>
                  <a:pt x="61" y="551"/>
                  <a:pt x="0" y="613"/>
                  <a:pt x="0" y="689"/>
                </a:cubicBezTo>
                <a:cubicBezTo>
                  <a:pt x="0" y="765"/>
                  <a:pt x="61" y="826"/>
                  <a:pt x="137" y="826"/>
                </a:cubicBezTo>
                <a:cubicBezTo>
                  <a:pt x="1769" y="826"/>
                  <a:pt x="1769" y="826"/>
                  <a:pt x="1769" y="826"/>
                </a:cubicBezTo>
                <a:cubicBezTo>
                  <a:pt x="1860" y="826"/>
                  <a:pt x="1934" y="752"/>
                  <a:pt x="1934" y="661"/>
                </a:cubicBezTo>
                <a:cubicBezTo>
                  <a:pt x="1934" y="570"/>
                  <a:pt x="1860" y="497"/>
                  <a:pt x="1769" y="49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C2632604-1D14-447B-9331-3242011BB238}"/>
              </a:ext>
            </a:extLst>
          </p:cNvPr>
          <p:cNvSpPr>
            <a:spLocks/>
          </p:cNvSpPr>
          <p:nvPr/>
        </p:nvSpPr>
        <p:spPr bwMode="auto">
          <a:xfrm>
            <a:off x="2161454" y="549234"/>
            <a:ext cx="1193148" cy="599266"/>
          </a:xfrm>
          <a:custGeom>
            <a:avLst/>
            <a:gdLst>
              <a:gd name="T0" fmla="*/ 1743 w 1876"/>
              <a:gd name="T1" fmla="*/ 590 h 942"/>
              <a:gd name="T2" fmla="*/ 1747 w 1876"/>
              <a:gd name="T3" fmla="*/ 538 h 942"/>
              <a:gd name="T4" fmla="*/ 1449 w 1876"/>
              <a:gd name="T5" fmla="*/ 240 h 942"/>
              <a:gd name="T6" fmla="*/ 1394 w 1876"/>
              <a:gd name="T7" fmla="*/ 245 h 942"/>
              <a:gd name="T8" fmla="*/ 1100 w 1876"/>
              <a:gd name="T9" fmla="*/ 0 h 942"/>
              <a:gd name="T10" fmla="*/ 810 w 1876"/>
              <a:gd name="T11" fmla="*/ 230 h 942"/>
              <a:gd name="T12" fmla="*/ 750 w 1876"/>
              <a:gd name="T13" fmla="*/ 225 h 942"/>
              <a:gd name="T14" fmla="*/ 435 w 1876"/>
              <a:gd name="T15" fmla="*/ 413 h 942"/>
              <a:gd name="T16" fmla="*/ 344 w 1876"/>
              <a:gd name="T17" fmla="*/ 395 h 942"/>
              <a:gd name="T18" fmla="*/ 106 w 1876"/>
              <a:gd name="T19" fmla="*/ 633 h 942"/>
              <a:gd name="T20" fmla="*/ 106 w 1876"/>
              <a:gd name="T21" fmla="*/ 641 h 942"/>
              <a:gd name="T22" fmla="*/ 0 w 1876"/>
              <a:gd name="T23" fmla="*/ 787 h 942"/>
              <a:gd name="T24" fmla="*/ 154 w 1876"/>
              <a:gd name="T25" fmla="*/ 942 h 942"/>
              <a:gd name="T26" fmla="*/ 1697 w 1876"/>
              <a:gd name="T27" fmla="*/ 942 h 942"/>
              <a:gd name="T28" fmla="*/ 1876 w 1876"/>
              <a:gd name="T29" fmla="*/ 763 h 942"/>
              <a:gd name="T30" fmla="*/ 1743 w 1876"/>
              <a:gd name="T31" fmla="*/ 59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76" h="942">
                <a:moveTo>
                  <a:pt x="1743" y="590"/>
                </a:moveTo>
                <a:cubicBezTo>
                  <a:pt x="1746" y="573"/>
                  <a:pt x="1747" y="556"/>
                  <a:pt x="1747" y="538"/>
                </a:cubicBezTo>
                <a:cubicBezTo>
                  <a:pt x="1747" y="373"/>
                  <a:pt x="1614" y="240"/>
                  <a:pt x="1449" y="240"/>
                </a:cubicBezTo>
                <a:cubicBezTo>
                  <a:pt x="1430" y="240"/>
                  <a:pt x="1412" y="242"/>
                  <a:pt x="1394" y="245"/>
                </a:cubicBezTo>
                <a:cubicBezTo>
                  <a:pt x="1368" y="106"/>
                  <a:pt x="1247" y="0"/>
                  <a:pt x="1100" y="0"/>
                </a:cubicBezTo>
                <a:cubicBezTo>
                  <a:pt x="959" y="0"/>
                  <a:pt x="841" y="98"/>
                  <a:pt x="810" y="230"/>
                </a:cubicBezTo>
                <a:cubicBezTo>
                  <a:pt x="790" y="227"/>
                  <a:pt x="771" y="225"/>
                  <a:pt x="750" y="225"/>
                </a:cubicBezTo>
                <a:cubicBezTo>
                  <a:pt x="614" y="225"/>
                  <a:pt x="496" y="301"/>
                  <a:pt x="435" y="413"/>
                </a:cubicBezTo>
                <a:cubicBezTo>
                  <a:pt x="407" y="401"/>
                  <a:pt x="376" y="395"/>
                  <a:pt x="344" y="395"/>
                </a:cubicBezTo>
                <a:cubicBezTo>
                  <a:pt x="212" y="395"/>
                  <a:pt x="106" y="502"/>
                  <a:pt x="106" y="633"/>
                </a:cubicBezTo>
                <a:cubicBezTo>
                  <a:pt x="106" y="636"/>
                  <a:pt x="106" y="638"/>
                  <a:pt x="106" y="641"/>
                </a:cubicBezTo>
                <a:cubicBezTo>
                  <a:pt x="44" y="661"/>
                  <a:pt x="0" y="719"/>
                  <a:pt x="0" y="787"/>
                </a:cubicBezTo>
                <a:cubicBezTo>
                  <a:pt x="0" y="873"/>
                  <a:pt x="69" y="942"/>
                  <a:pt x="154" y="942"/>
                </a:cubicBezTo>
                <a:cubicBezTo>
                  <a:pt x="1697" y="942"/>
                  <a:pt x="1697" y="942"/>
                  <a:pt x="1697" y="942"/>
                </a:cubicBezTo>
                <a:cubicBezTo>
                  <a:pt x="1796" y="942"/>
                  <a:pt x="1876" y="862"/>
                  <a:pt x="1876" y="763"/>
                </a:cubicBezTo>
                <a:cubicBezTo>
                  <a:pt x="1876" y="680"/>
                  <a:pt x="1819" y="610"/>
                  <a:pt x="1743" y="5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E48095B2-CD5B-4FB7-8A0F-2BFC169DB051}"/>
              </a:ext>
            </a:extLst>
          </p:cNvPr>
          <p:cNvSpPr>
            <a:spLocks/>
          </p:cNvSpPr>
          <p:nvPr/>
        </p:nvSpPr>
        <p:spPr bwMode="auto">
          <a:xfrm>
            <a:off x="1859904" y="4184906"/>
            <a:ext cx="1035929" cy="456046"/>
          </a:xfrm>
          <a:custGeom>
            <a:avLst/>
            <a:gdLst>
              <a:gd name="T0" fmla="*/ 1449 w 1629"/>
              <a:gd name="T1" fmla="*/ 358 h 717"/>
              <a:gd name="T2" fmla="*/ 1394 w 1629"/>
              <a:gd name="T3" fmla="*/ 367 h 717"/>
              <a:gd name="T4" fmla="*/ 1100 w 1629"/>
              <a:gd name="T5" fmla="*/ 120 h 717"/>
              <a:gd name="T6" fmla="*/ 1048 w 1629"/>
              <a:gd name="T7" fmla="*/ 125 h 717"/>
              <a:gd name="T8" fmla="*/ 776 w 1629"/>
              <a:gd name="T9" fmla="*/ 0 h 717"/>
              <a:gd name="T10" fmla="*/ 437 w 1629"/>
              <a:gd name="T11" fmla="*/ 244 h 717"/>
              <a:gd name="T12" fmla="*/ 392 w 1629"/>
              <a:gd name="T13" fmla="*/ 240 h 717"/>
              <a:gd name="T14" fmla="*/ 165 w 1629"/>
              <a:gd name="T15" fmla="*/ 408 h 717"/>
              <a:gd name="T16" fmla="*/ 154 w 1629"/>
              <a:gd name="T17" fmla="*/ 408 h 717"/>
              <a:gd name="T18" fmla="*/ 0 w 1629"/>
              <a:gd name="T19" fmla="*/ 562 h 717"/>
              <a:gd name="T20" fmla="*/ 154 w 1629"/>
              <a:gd name="T21" fmla="*/ 717 h 717"/>
              <a:gd name="T22" fmla="*/ 1449 w 1629"/>
              <a:gd name="T23" fmla="*/ 717 h 717"/>
              <a:gd name="T24" fmla="*/ 1629 w 1629"/>
              <a:gd name="T25" fmla="*/ 537 h 717"/>
              <a:gd name="T26" fmla="*/ 1449 w 1629"/>
              <a:gd name="T27" fmla="*/ 358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29" h="717">
                <a:moveTo>
                  <a:pt x="1449" y="358"/>
                </a:moveTo>
                <a:cubicBezTo>
                  <a:pt x="1430" y="358"/>
                  <a:pt x="1412" y="361"/>
                  <a:pt x="1394" y="367"/>
                </a:cubicBezTo>
                <a:cubicBezTo>
                  <a:pt x="1370" y="227"/>
                  <a:pt x="1248" y="120"/>
                  <a:pt x="1100" y="120"/>
                </a:cubicBezTo>
                <a:cubicBezTo>
                  <a:pt x="1083" y="120"/>
                  <a:pt x="1065" y="122"/>
                  <a:pt x="1048" y="125"/>
                </a:cubicBezTo>
                <a:cubicBezTo>
                  <a:pt x="982" y="48"/>
                  <a:pt x="885" y="0"/>
                  <a:pt x="776" y="0"/>
                </a:cubicBezTo>
                <a:cubicBezTo>
                  <a:pt x="618" y="0"/>
                  <a:pt x="484" y="102"/>
                  <a:pt x="437" y="244"/>
                </a:cubicBezTo>
                <a:cubicBezTo>
                  <a:pt x="422" y="242"/>
                  <a:pt x="408" y="240"/>
                  <a:pt x="392" y="240"/>
                </a:cubicBezTo>
                <a:cubicBezTo>
                  <a:pt x="285" y="240"/>
                  <a:pt x="194" y="311"/>
                  <a:pt x="165" y="408"/>
                </a:cubicBezTo>
                <a:cubicBezTo>
                  <a:pt x="161" y="408"/>
                  <a:pt x="158" y="408"/>
                  <a:pt x="154" y="408"/>
                </a:cubicBezTo>
                <a:cubicBezTo>
                  <a:pt x="69" y="408"/>
                  <a:pt x="0" y="477"/>
                  <a:pt x="0" y="562"/>
                </a:cubicBezTo>
                <a:cubicBezTo>
                  <a:pt x="0" y="648"/>
                  <a:pt x="69" y="717"/>
                  <a:pt x="154" y="717"/>
                </a:cubicBezTo>
                <a:cubicBezTo>
                  <a:pt x="1449" y="717"/>
                  <a:pt x="1449" y="717"/>
                  <a:pt x="1449" y="717"/>
                </a:cubicBezTo>
                <a:cubicBezTo>
                  <a:pt x="1548" y="717"/>
                  <a:pt x="1629" y="636"/>
                  <a:pt x="1629" y="537"/>
                </a:cubicBezTo>
                <a:cubicBezTo>
                  <a:pt x="1629" y="439"/>
                  <a:pt x="1548" y="358"/>
                  <a:pt x="1449" y="35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4CF67BF-EAAC-4D3C-B2EC-4261D6EB9176}"/>
              </a:ext>
            </a:extLst>
          </p:cNvPr>
          <p:cNvSpPr>
            <a:spLocks/>
          </p:cNvSpPr>
          <p:nvPr/>
        </p:nvSpPr>
        <p:spPr bwMode="auto">
          <a:xfrm>
            <a:off x="484758" y="2934999"/>
            <a:ext cx="495889" cy="306632"/>
          </a:xfrm>
          <a:custGeom>
            <a:avLst/>
            <a:gdLst>
              <a:gd name="T0" fmla="*/ 729 w 780"/>
              <a:gd name="T1" fmla="*/ 359 h 482"/>
              <a:gd name="T2" fmla="*/ 760 w 780"/>
              <a:gd name="T3" fmla="*/ 241 h 482"/>
              <a:gd name="T4" fmla="*/ 518 w 780"/>
              <a:gd name="T5" fmla="*/ 0 h 482"/>
              <a:gd name="T6" fmla="*/ 307 w 780"/>
              <a:gd name="T7" fmla="*/ 126 h 482"/>
              <a:gd name="T8" fmla="*/ 276 w 780"/>
              <a:gd name="T9" fmla="*/ 123 h 482"/>
              <a:gd name="T10" fmla="*/ 96 w 780"/>
              <a:gd name="T11" fmla="*/ 290 h 482"/>
              <a:gd name="T12" fmla="*/ 96 w 780"/>
              <a:gd name="T13" fmla="*/ 290 h 482"/>
              <a:gd name="T14" fmla="*/ 0 w 780"/>
              <a:gd name="T15" fmla="*/ 386 h 482"/>
              <a:gd name="T16" fmla="*/ 96 w 780"/>
              <a:gd name="T17" fmla="*/ 482 h 482"/>
              <a:gd name="T18" fmla="*/ 718 w 780"/>
              <a:gd name="T19" fmla="*/ 482 h 482"/>
              <a:gd name="T20" fmla="*/ 780 w 780"/>
              <a:gd name="T21" fmla="*/ 420 h 482"/>
              <a:gd name="T22" fmla="*/ 729 w 780"/>
              <a:gd name="T23" fmla="*/ 359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80" h="482">
                <a:moveTo>
                  <a:pt x="729" y="359"/>
                </a:moveTo>
                <a:cubicBezTo>
                  <a:pt x="748" y="324"/>
                  <a:pt x="760" y="284"/>
                  <a:pt x="760" y="241"/>
                </a:cubicBezTo>
                <a:cubicBezTo>
                  <a:pt x="760" y="108"/>
                  <a:pt x="652" y="0"/>
                  <a:pt x="518" y="0"/>
                </a:cubicBezTo>
                <a:cubicBezTo>
                  <a:pt x="427" y="0"/>
                  <a:pt x="348" y="51"/>
                  <a:pt x="307" y="126"/>
                </a:cubicBezTo>
                <a:cubicBezTo>
                  <a:pt x="297" y="124"/>
                  <a:pt x="286" y="123"/>
                  <a:pt x="276" y="123"/>
                </a:cubicBezTo>
                <a:cubicBezTo>
                  <a:pt x="181" y="123"/>
                  <a:pt x="103" y="196"/>
                  <a:pt x="96" y="290"/>
                </a:cubicBezTo>
                <a:cubicBezTo>
                  <a:pt x="96" y="290"/>
                  <a:pt x="96" y="290"/>
                  <a:pt x="96" y="290"/>
                </a:cubicBezTo>
                <a:cubicBezTo>
                  <a:pt x="43" y="290"/>
                  <a:pt x="0" y="333"/>
                  <a:pt x="0" y="386"/>
                </a:cubicBezTo>
                <a:cubicBezTo>
                  <a:pt x="0" y="439"/>
                  <a:pt x="43" y="482"/>
                  <a:pt x="96" y="482"/>
                </a:cubicBezTo>
                <a:cubicBezTo>
                  <a:pt x="718" y="482"/>
                  <a:pt x="718" y="482"/>
                  <a:pt x="718" y="482"/>
                </a:cubicBezTo>
                <a:cubicBezTo>
                  <a:pt x="752" y="482"/>
                  <a:pt x="780" y="454"/>
                  <a:pt x="780" y="420"/>
                </a:cubicBezTo>
                <a:cubicBezTo>
                  <a:pt x="780" y="389"/>
                  <a:pt x="758" y="364"/>
                  <a:pt x="729" y="3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2EDCC4B8-9342-4451-8FDF-8D3E6343EDFF}"/>
              </a:ext>
            </a:extLst>
          </p:cNvPr>
          <p:cNvSpPr>
            <a:spLocks/>
          </p:cNvSpPr>
          <p:nvPr/>
        </p:nvSpPr>
        <p:spPr bwMode="auto">
          <a:xfrm>
            <a:off x="421929" y="656916"/>
            <a:ext cx="754333" cy="300172"/>
          </a:xfrm>
          <a:custGeom>
            <a:avLst/>
            <a:gdLst>
              <a:gd name="T0" fmla="*/ 1084 w 1186"/>
              <a:gd name="T1" fmla="*/ 269 h 472"/>
              <a:gd name="T2" fmla="*/ 1076 w 1186"/>
              <a:gd name="T3" fmla="*/ 269 h 472"/>
              <a:gd name="T4" fmla="*/ 895 w 1186"/>
              <a:gd name="T5" fmla="*/ 107 h 472"/>
              <a:gd name="T6" fmla="*/ 840 w 1186"/>
              <a:gd name="T7" fmla="*/ 115 h 472"/>
              <a:gd name="T8" fmla="*/ 677 w 1186"/>
              <a:gd name="T9" fmla="*/ 28 h 472"/>
              <a:gd name="T10" fmla="*/ 568 w 1186"/>
              <a:gd name="T11" fmla="*/ 61 h 472"/>
              <a:gd name="T12" fmla="*/ 410 w 1186"/>
              <a:gd name="T13" fmla="*/ 0 h 472"/>
              <a:gd name="T14" fmla="*/ 186 w 1186"/>
              <a:gd name="T15" fmla="*/ 161 h 472"/>
              <a:gd name="T16" fmla="*/ 157 w 1186"/>
              <a:gd name="T17" fmla="*/ 158 h 472"/>
              <a:gd name="T18" fmla="*/ 0 w 1186"/>
              <a:gd name="T19" fmla="*/ 315 h 472"/>
              <a:gd name="T20" fmla="*/ 146 w 1186"/>
              <a:gd name="T21" fmla="*/ 472 h 472"/>
              <a:gd name="T22" fmla="*/ 146 w 1186"/>
              <a:gd name="T23" fmla="*/ 472 h 472"/>
              <a:gd name="T24" fmla="*/ 1084 w 1186"/>
              <a:gd name="T25" fmla="*/ 472 h 472"/>
              <a:gd name="T26" fmla="*/ 1186 w 1186"/>
              <a:gd name="T27" fmla="*/ 370 h 472"/>
              <a:gd name="T28" fmla="*/ 1084 w 1186"/>
              <a:gd name="T29" fmla="*/ 269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86" h="472">
                <a:moveTo>
                  <a:pt x="1084" y="269"/>
                </a:moveTo>
                <a:cubicBezTo>
                  <a:pt x="1081" y="269"/>
                  <a:pt x="1079" y="269"/>
                  <a:pt x="1076" y="269"/>
                </a:cubicBezTo>
                <a:cubicBezTo>
                  <a:pt x="1066" y="178"/>
                  <a:pt x="989" y="107"/>
                  <a:pt x="895" y="107"/>
                </a:cubicBezTo>
                <a:cubicBezTo>
                  <a:pt x="876" y="107"/>
                  <a:pt x="857" y="109"/>
                  <a:pt x="840" y="115"/>
                </a:cubicBezTo>
                <a:cubicBezTo>
                  <a:pt x="805" y="63"/>
                  <a:pt x="745" y="28"/>
                  <a:pt x="677" y="28"/>
                </a:cubicBezTo>
                <a:cubicBezTo>
                  <a:pt x="637" y="28"/>
                  <a:pt x="600" y="40"/>
                  <a:pt x="568" y="61"/>
                </a:cubicBezTo>
                <a:cubicBezTo>
                  <a:pt x="527" y="23"/>
                  <a:pt x="471" y="0"/>
                  <a:pt x="410" y="0"/>
                </a:cubicBezTo>
                <a:cubicBezTo>
                  <a:pt x="306" y="0"/>
                  <a:pt x="218" y="67"/>
                  <a:pt x="186" y="161"/>
                </a:cubicBezTo>
                <a:cubicBezTo>
                  <a:pt x="177" y="159"/>
                  <a:pt x="167" y="158"/>
                  <a:pt x="157" y="158"/>
                </a:cubicBezTo>
                <a:cubicBezTo>
                  <a:pt x="70" y="158"/>
                  <a:pt x="0" y="228"/>
                  <a:pt x="0" y="315"/>
                </a:cubicBezTo>
                <a:cubicBezTo>
                  <a:pt x="0" y="398"/>
                  <a:pt x="64" y="466"/>
                  <a:pt x="146" y="472"/>
                </a:cubicBezTo>
                <a:cubicBezTo>
                  <a:pt x="146" y="472"/>
                  <a:pt x="146" y="472"/>
                  <a:pt x="146" y="472"/>
                </a:cubicBezTo>
                <a:cubicBezTo>
                  <a:pt x="1084" y="472"/>
                  <a:pt x="1084" y="472"/>
                  <a:pt x="1084" y="472"/>
                </a:cubicBezTo>
                <a:cubicBezTo>
                  <a:pt x="1140" y="472"/>
                  <a:pt x="1186" y="427"/>
                  <a:pt x="1186" y="370"/>
                </a:cubicBezTo>
                <a:cubicBezTo>
                  <a:pt x="1186" y="314"/>
                  <a:pt x="1140" y="269"/>
                  <a:pt x="1084" y="26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AE2B9D8-9AAF-4A1E-9D47-41CD54D6F6EA}"/>
              </a:ext>
            </a:extLst>
          </p:cNvPr>
          <p:cNvSpPr txBox="1">
            <a:spLocks/>
          </p:cNvSpPr>
          <p:nvPr/>
        </p:nvSpPr>
        <p:spPr>
          <a:xfrm>
            <a:off x="4495228" y="1211284"/>
            <a:ext cx="4975434" cy="3097980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DATABASE 18c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Autonomous</a:t>
            </a:r>
          </a:p>
        </p:txBody>
      </p:sp>
      <p:cxnSp>
        <p:nvCxnSpPr>
          <p:cNvPr id="39" name="Straight Connector 37">
            <a:extLst>
              <a:ext uri="{FF2B5EF4-FFF2-40B4-BE49-F238E27FC236}">
                <a16:creationId xmlns:a16="http://schemas.microsoft.com/office/drawing/2014/main" id="{15670E7E-A36F-4476-AC1E-3C6D6AD2F0F6}"/>
              </a:ext>
            </a:extLst>
          </p:cNvPr>
          <p:cNvCxnSpPr/>
          <p:nvPr/>
        </p:nvCxnSpPr>
        <p:spPr bwMode="ltGray">
          <a:xfrm>
            <a:off x="3738620" y="1251900"/>
            <a:ext cx="0" cy="30779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046C1CB5-B893-4F9B-B676-472BCC14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765" y="1998289"/>
            <a:ext cx="706343" cy="51341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B8EF30C4-9340-48AF-B32A-3B98A350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977"/>
            <a:ext cx="1506635" cy="1430523"/>
          </a:xfrm>
          <a:prstGeom prst="rect">
            <a:avLst/>
          </a:prstGeom>
        </p:spPr>
      </p:pic>
      <p:sp>
        <p:nvSpPr>
          <p:cNvPr id="37" name="Freeform 10">
            <a:extLst>
              <a:ext uri="{FF2B5EF4-FFF2-40B4-BE49-F238E27FC236}">
                <a16:creationId xmlns:a16="http://schemas.microsoft.com/office/drawing/2014/main" id="{C4B94E0B-9E1D-4119-B6AF-7421183E76EE}"/>
              </a:ext>
            </a:extLst>
          </p:cNvPr>
          <p:cNvSpPr>
            <a:spLocks/>
          </p:cNvSpPr>
          <p:nvPr/>
        </p:nvSpPr>
        <p:spPr bwMode="auto">
          <a:xfrm>
            <a:off x="99143" y="3840027"/>
            <a:ext cx="1030813" cy="385243"/>
          </a:xfrm>
          <a:custGeom>
            <a:avLst/>
            <a:gdLst>
              <a:gd name="T0" fmla="*/ 1469 w 1621"/>
              <a:gd name="T1" fmla="*/ 303 h 606"/>
              <a:gd name="T2" fmla="*/ 1440 w 1621"/>
              <a:gd name="T3" fmla="*/ 306 h 606"/>
              <a:gd name="T4" fmla="*/ 1167 w 1621"/>
              <a:gd name="T5" fmla="*/ 56 h 606"/>
              <a:gd name="T6" fmla="*/ 967 w 1621"/>
              <a:gd name="T7" fmla="*/ 142 h 606"/>
              <a:gd name="T8" fmla="*/ 711 w 1621"/>
              <a:gd name="T9" fmla="*/ 0 h 606"/>
              <a:gd name="T10" fmla="*/ 456 w 1621"/>
              <a:gd name="T11" fmla="*/ 141 h 606"/>
              <a:gd name="T12" fmla="*/ 363 w 1621"/>
              <a:gd name="T13" fmla="*/ 122 h 606"/>
              <a:gd name="T14" fmla="*/ 121 w 1621"/>
              <a:gd name="T15" fmla="*/ 364 h 606"/>
              <a:gd name="T16" fmla="*/ 0 w 1621"/>
              <a:gd name="T17" fmla="*/ 485 h 606"/>
              <a:gd name="T18" fmla="*/ 121 w 1621"/>
              <a:gd name="T19" fmla="*/ 606 h 606"/>
              <a:gd name="T20" fmla="*/ 1469 w 1621"/>
              <a:gd name="T21" fmla="*/ 606 h 606"/>
              <a:gd name="T22" fmla="*/ 1621 w 1621"/>
              <a:gd name="T23" fmla="*/ 454 h 606"/>
              <a:gd name="T24" fmla="*/ 1469 w 1621"/>
              <a:gd name="T25" fmla="*/ 30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1" h="606">
                <a:moveTo>
                  <a:pt x="1469" y="303"/>
                </a:moveTo>
                <a:cubicBezTo>
                  <a:pt x="1459" y="303"/>
                  <a:pt x="1449" y="304"/>
                  <a:pt x="1440" y="306"/>
                </a:cubicBezTo>
                <a:cubicBezTo>
                  <a:pt x="1427" y="166"/>
                  <a:pt x="1310" y="56"/>
                  <a:pt x="1167" y="56"/>
                </a:cubicBezTo>
                <a:cubicBezTo>
                  <a:pt x="1088" y="56"/>
                  <a:pt x="1018" y="89"/>
                  <a:pt x="967" y="142"/>
                </a:cubicBezTo>
                <a:cubicBezTo>
                  <a:pt x="914" y="57"/>
                  <a:pt x="819" y="0"/>
                  <a:pt x="711" y="0"/>
                </a:cubicBezTo>
                <a:cubicBezTo>
                  <a:pt x="604" y="0"/>
                  <a:pt x="509" y="56"/>
                  <a:pt x="456" y="141"/>
                </a:cubicBezTo>
                <a:cubicBezTo>
                  <a:pt x="427" y="129"/>
                  <a:pt x="396" y="122"/>
                  <a:pt x="363" y="122"/>
                </a:cubicBezTo>
                <a:cubicBezTo>
                  <a:pt x="229" y="122"/>
                  <a:pt x="121" y="230"/>
                  <a:pt x="121" y="364"/>
                </a:cubicBezTo>
                <a:cubicBezTo>
                  <a:pt x="54" y="364"/>
                  <a:pt x="0" y="418"/>
                  <a:pt x="0" y="485"/>
                </a:cubicBezTo>
                <a:cubicBezTo>
                  <a:pt x="0" y="552"/>
                  <a:pt x="54" y="606"/>
                  <a:pt x="121" y="606"/>
                </a:cubicBezTo>
                <a:cubicBezTo>
                  <a:pt x="1469" y="606"/>
                  <a:pt x="1469" y="606"/>
                  <a:pt x="1469" y="606"/>
                </a:cubicBezTo>
                <a:cubicBezTo>
                  <a:pt x="1553" y="606"/>
                  <a:pt x="1621" y="538"/>
                  <a:pt x="1621" y="454"/>
                </a:cubicBezTo>
                <a:cubicBezTo>
                  <a:pt x="1621" y="371"/>
                  <a:pt x="1553" y="303"/>
                  <a:pt x="1469" y="3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414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question mark">
            <a:extLst>
              <a:ext uri="{FF2B5EF4-FFF2-40B4-BE49-F238E27FC236}">
                <a16:creationId xmlns:a16="http://schemas.microsoft.com/office/drawing/2014/main" id="{B1506D94-9988-4DB0-B4EB-C0696691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18" y="1759292"/>
            <a:ext cx="4992659" cy="33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94">
            <a:extLst>
              <a:ext uri="{FF2B5EF4-FFF2-40B4-BE49-F238E27FC236}">
                <a16:creationId xmlns:a16="http://schemas.microsoft.com/office/drawing/2014/main" id="{5B6CA50D-3FEB-435C-845D-4AB73A9D34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2">
            <a:extLst>
              <a:ext uri="{FF2B5EF4-FFF2-40B4-BE49-F238E27FC236}">
                <a16:creationId xmlns:a16="http://schemas.microsoft.com/office/drawing/2014/main" id="{8EF53B5F-4D4B-458F-95FF-9FAF3BFBABBB}"/>
              </a:ext>
            </a:extLst>
          </p:cNvPr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Oracle Database 18c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87794F-429D-4EBE-841B-C3E89C2D1DF5}"/>
              </a:ext>
            </a:extLst>
          </p:cNvPr>
          <p:cNvSpPr txBox="1"/>
          <p:nvPr/>
        </p:nvSpPr>
        <p:spPr>
          <a:xfrm>
            <a:off x="385407" y="622087"/>
            <a:ext cx="2579232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Autonomous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Database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A3484E-E4D5-493E-984B-CD916B58AE01}"/>
              </a:ext>
            </a:extLst>
          </p:cNvPr>
          <p:cNvSpPr txBox="1"/>
          <p:nvPr/>
        </p:nvSpPr>
        <p:spPr>
          <a:xfrm>
            <a:off x="1497571" y="231014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3AC1E1"/>
                </a:solidFill>
                <a:latin typeface="Ubuntu"/>
              </a:rPr>
              <a:t>12.2.0.2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188432-AD9F-484B-8ACE-903DFE3D71DB}"/>
              </a:ext>
            </a:extLst>
          </p:cNvPr>
          <p:cNvSpPr txBox="1"/>
          <p:nvPr/>
        </p:nvSpPr>
        <p:spPr>
          <a:xfrm>
            <a:off x="4032664" y="1198683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3AC1E1"/>
                </a:solidFill>
                <a:latin typeface="Ubuntu"/>
              </a:rPr>
              <a:t>18c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F22E1A5-7D7E-4C28-9799-42136CD938CE}"/>
              </a:ext>
            </a:extLst>
          </p:cNvPr>
          <p:cNvSpPr txBox="1"/>
          <p:nvPr/>
        </p:nvSpPr>
        <p:spPr>
          <a:xfrm>
            <a:off x="5161845" y="2310140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rgbClr val="3AC1E1"/>
                </a:solidFill>
                <a:latin typeface="Ubuntu"/>
              </a:rPr>
              <a:t>Autonomous</a:t>
            </a:r>
            <a:endParaRPr lang="pt-BR" sz="2800" b="1" dirty="0">
              <a:solidFill>
                <a:srgbClr val="3AC1E1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336884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57196D-0596-478C-8E70-D899E0E68525}"/>
              </a:ext>
            </a:extLst>
          </p:cNvPr>
          <p:cNvSpPr txBox="1"/>
          <p:nvPr/>
        </p:nvSpPr>
        <p:spPr>
          <a:xfrm>
            <a:off x="385407" y="622087"/>
            <a:ext cx="2579232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Autonomous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Database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A3DAB7-B8E2-47CD-8531-7E2EEA43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3" y="1329746"/>
            <a:ext cx="7744108" cy="22159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Sem trabalho humano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</a:t>
            </a: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O banco de dados atualiza, corrige automaticamente e se ajusta durante a execução; automatiza atualizações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de segurança sem necessidade de janela de tempo de inatividade.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BR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BR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Sem erro humano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O SLA garante 99,995% de confiabilidade e disponibilidade, o que minimiza o tempo de inatividade planejado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e não planejado caro para menos de 30 minutos por ano.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BR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Sem ajuste manual de desempenho:</a:t>
            </a: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o banco de dados consome menos computação e armazenamento devido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ao aprendizado de máquina e à compactação automática. Combinado com menores custos de administração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manual, a Oracle oferece uma redução de custos ainda maior. </a:t>
            </a:r>
            <a:endParaRPr kumimoji="0" lang="pt-PT" altLang="pt-BR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324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F474658-70A6-4A1F-B678-58A182269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86" y="1451869"/>
            <a:ext cx="6909028" cy="2598544"/>
          </a:xfrm>
          <a:prstGeom prst="rect">
            <a:avLst/>
          </a:prstGeom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835245D2-3D5D-44A0-AEFB-ABBED92FA051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7C9E9C8-472B-4048-8B4B-58E9E9769FC9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Database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Creation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-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OLTP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940C2CC-C6FD-4EA5-9061-C19D16839B9B}"/>
              </a:ext>
            </a:extLst>
          </p:cNvPr>
          <p:cNvSpPr/>
          <p:nvPr/>
        </p:nvSpPr>
        <p:spPr>
          <a:xfrm>
            <a:off x="2466781" y="2463486"/>
            <a:ext cx="1712254" cy="241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Shape 94">
            <a:extLst>
              <a:ext uri="{FF2B5EF4-FFF2-40B4-BE49-F238E27FC236}">
                <a16:creationId xmlns:a16="http://schemas.microsoft.com/office/drawing/2014/main" id="{70200EAE-6F47-44B7-939B-C3FA311917D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7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F53033-2C0E-4265-9452-EE159EEC7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65" y="1375762"/>
            <a:ext cx="3239136" cy="2871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0B7386-9639-4991-B7EB-53D3013439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684"/>
          <a:stretch/>
        </p:blipFill>
        <p:spPr>
          <a:xfrm>
            <a:off x="1591797" y="3105937"/>
            <a:ext cx="3142588" cy="1866585"/>
          </a:xfrm>
          <a:prstGeom prst="rect">
            <a:avLst/>
          </a:prstGeom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835245D2-3D5D-44A0-AEFB-ABBED92FA051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7C9E9C8-472B-4048-8B4B-58E9E9769FC9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Database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Creation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-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OLTP</a:t>
            </a:r>
          </a:p>
        </p:txBody>
      </p:sp>
      <p:sp>
        <p:nvSpPr>
          <p:cNvPr id="4" name="Balão de Fala: Retângulo 3">
            <a:extLst>
              <a:ext uri="{FF2B5EF4-FFF2-40B4-BE49-F238E27FC236}">
                <a16:creationId xmlns:a16="http://schemas.microsoft.com/office/drawing/2014/main" id="{296D4664-BD50-4157-9A8F-DF6882C509E1}"/>
              </a:ext>
            </a:extLst>
          </p:cNvPr>
          <p:cNvSpPr/>
          <p:nvPr/>
        </p:nvSpPr>
        <p:spPr>
          <a:xfrm>
            <a:off x="5161447" y="1375762"/>
            <a:ext cx="1050427" cy="271669"/>
          </a:xfrm>
          <a:prstGeom prst="wedgeRectCallout">
            <a:avLst>
              <a:gd name="adj1" fmla="val -111511"/>
              <a:gd name="adj2" fmla="val 336796"/>
            </a:avLst>
          </a:prstGeom>
          <a:solidFill>
            <a:srgbClr val="3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latin typeface="Ubuntu" panose="020B0604020202020204" charset="0"/>
              </a:rPr>
              <a:t>NOME</a:t>
            </a:r>
            <a:endParaRPr lang="pt-BR" sz="1200" dirty="0">
              <a:latin typeface="Ubuntu" panose="020B0604020202020204" charset="0"/>
            </a:endParaRP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C2A4C19E-76B2-4DBB-9581-756C6E3B31E0}"/>
              </a:ext>
            </a:extLst>
          </p:cNvPr>
          <p:cNvSpPr/>
          <p:nvPr/>
        </p:nvSpPr>
        <p:spPr>
          <a:xfrm>
            <a:off x="6496519" y="1662929"/>
            <a:ext cx="1343892" cy="271669"/>
          </a:xfrm>
          <a:prstGeom prst="wedgeRectCallout">
            <a:avLst>
              <a:gd name="adj1" fmla="val -200786"/>
              <a:gd name="adj2" fmla="val 372957"/>
            </a:avLst>
          </a:prstGeom>
          <a:solidFill>
            <a:srgbClr val="3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latin typeface="Ubuntu" panose="020B0604020202020204" charset="0"/>
              </a:rPr>
              <a:t>CPU &amp; STORAGE</a:t>
            </a:r>
            <a:endParaRPr lang="pt-BR" sz="1200" dirty="0">
              <a:latin typeface="Ubuntu" panose="020B0604020202020204" charset="0"/>
            </a:endParaRP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33F1A6F8-0784-4FDF-821A-4008D7B5CA6D}"/>
              </a:ext>
            </a:extLst>
          </p:cNvPr>
          <p:cNvSpPr/>
          <p:nvPr/>
        </p:nvSpPr>
        <p:spPr>
          <a:xfrm>
            <a:off x="6424728" y="2639578"/>
            <a:ext cx="1487475" cy="271669"/>
          </a:xfrm>
          <a:prstGeom prst="wedgeRectCallout">
            <a:avLst>
              <a:gd name="adj1" fmla="val -181174"/>
              <a:gd name="adj2" fmla="val 434155"/>
            </a:avLst>
          </a:prstGeom>
          <a:solidFill>
            <a:srgbClr val="3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latin typeface="Ubuntu" panose="020B0604020202020204" charset="0"/>
              </a:rPr>
              <a:t>USUÁRIO E SENHA</a:t>
            </a:r>
            <a:endParaRPr lang="pt-BR" sz="1200" dirty="0">
              <a:latin typeface="Ubuntu" panose="020B0604020202020204" charset="0"/>
            </a:endParaRP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7284A649-868F-446D-B06F-DDF15CCE173D}"/>
              </a:ext>
            </a:extLst>
          </p:cNvPr>
          <p:cNvSpPr/>
          <p:nvPr/>
        </p:nvSpPr>
        <p:spPr>
          <a:xfrm>
            <a:off x="6424729" y="3903394"/>
            <a:ext cx="1487475" cy="271669"/>
          </a:xfrm>
          <a:prstGeom prst="wedgeRectCallout">
            <a:avLst>
              <a:gd name="adj1" fmla="val -221309"/>
              <a:gd name="adj2" fmla="val 256126"/>
            </a:avLst>
          </a:prstGeom>
          <a:solidFill>
            <a:srgbClr val="3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latin typeface="Ubuntu" panose="020B0604020202020204" charset="0"/>
              </a:rPr>
              <a:t>BYOL</a:t>
            </a:r>
            <a:endParaRPr lang="pt-BR" sz="1200" dirty="0">
              <a:latin typeface="Ubuntu" panose="020B0604020202020204" charset="0"/>
            </a:endParaRPr>
          </a:p>
        </p:txBody>
      </p:sp>
      <p:pic>
        <p:nvPicPr>
          <p:cNvPr id="13" name="Shape 94">
            <a:extLst>
              <a:ext uri="{FF2B5EF4-FFF2-40B4-BE49-F238E27FC236}">
                <a16:creationId xmlns:a16="http://schemas.microsoft.com/office/drawing/2014/main" id="{113DEED5-5C9A-4279-99D6-ECD08FA2DAC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393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4398A5F-D29D-48EE-82CF-0450B2AE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23" y="1245686"/>
            <a:ext cx="5849137" cy="148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7D889C2-EA6E-4464-B8F9-C1D046137628}"/>
              </a:ext>
            </a:extLst>
          </p:cNvPr>
          <p:cNvSpPr txBox="1"/>
          <p:nvPr/>
        </p:nvSpPr>
        <p:spPr>
          <a:xfrm>
            <a:off x="7452051" y="1816581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Ubuntu" panose="020B0604020202020204" charset="0"/>
              </a:rPr>
              <a:t>Inicio</a:t>
            </a:r>
          </a:p>
          <a:p>
            <a:pPr algn="ctr"/>
            <a:r>
              <a:rPr lang="pt-BR" dirty="0">
                <a:solidFill>
                  <a:srgbClr val="3AC1E1"/>
                </a:solidFill>
                <a:latin typeface="Ubuntu" panose="020B0604020202020204" charset="0"/>
              </a:rPr>
              <a:t>23:40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ED5570-B08A-407E-9D50-5ADDAC34A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023" y="2987855"/>
            <a:ext cx="5852164" cy="173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50D91A-0CA7-49EF-B1B2-B89302EC9827}"/>
              </a:ext>
            </a:extLst>
          </p:cNvPr>
          <p:cNvSpPr txBox="1"/>
          <p:nvPr/>
        </p:nvSpPr>
        <p:spPr>
          <a:xfrm>
            <a:off x="7461669" y="3551285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Ubuntu" panose="020B0604020202020204" charset="0"/>
              </a:rPr>
              <a:t>Final</a:t>
            </a:r>
          </a:p>
          <a:p>
            <a:pPr algn="ctr"/>
            <a:r>
              <a:rPr lang="pt-BR" dirty="0">
                <a:solidFill>
                  <a:srgbClr val="3AC1E1"/>
                </a:solidFill>
                <a:latin typeface="Ubuntu" panose="020B0604020202020204" charset="0"/>
              </a:rPr>
              <a:t>23:52</a:t>
            </a:r>
          </a:p>
        </p:txBody>
      </p:sp>
      <p:sp>
        <p:nvSpPr>
          <p:cNvPr id="7" name="Shape 92">
            <a:extLst>
              <a:ext uri="{FF2B5EF4-FFF2-40B4-BE49-F238E27FC236}">
                <a16:creationId xmlns:a16="http://schemas.microsoft.com/office/drawing/2014/main" id="{16E81F5F-DBB3-4162-AB88-A602B28589BA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89A82C-0115-433F-A02E-32921D6F8D45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Database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Creation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-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OLTP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4CAA710-049B-4B9C-8481-30557BB7C0E5}"/>
              </a:ext>
            </a:extLst>
          </p:cNvPr>
          <p:cNvSpPr/>
          <p:nvPr/>
        </p:nvSpPr>
        <p:spPr>
          <a:xfrm>
            <a:off x="2995772" y="2078191"/>
            <a:ext cx="699613" cy="325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46B473B-5A11-45C3-941E-720AFE4AEDBE}"/>
              </a:ext>
            </a:extLst>
          </p:cNvPr>
          <p:cNvSpPr/>
          <p:nvPr/>
        </p:nvSpPr>
        <p:spPr>
          <a:xfrm>
            <a:off x="2995772" y="4074505"/>
            <a:ext cx="578702" cy="325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Shape 94">
            <a:extLst>
              <a:ext uri="{FF2B5EF4-FFF2-40B4-BE49-F238E27FC236}">
                <a16:creationId xmlns:a16="http://schemas.microsoft.com/office/drawing/2014/main" id="{BB1DDAA6-67AF-4A83-8544-EDCA097468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288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4D2165-6642-4656-8A75-F2D6F0BC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18" y="1421293"/>
            <a:ext cx="7580445" cy="26598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F30CDB-6D14-414A-BB01-CA21E3450C94}"/>
              </a:ext>
            </a:extLst>
          </p:cNvPr>
          <p:cNvSpPr txBox="1"/>
          <p:nvPr/>
        </p:nvSpPr>
        <p:spPr>
          <a:xfrm>
            <a:off x="1893033" y="4354875"/>
            <a:ext cx="5137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Uma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vez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criado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não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existem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muitas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configurações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a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serem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rPr>
              <a:t>realizadas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Ubuntu" panose="020B0604020202020204" charset="0"/>
            </a:endParaRPr>
          </a:p>
        </p:txBody>
      </p:sp>
      <p:pic>
        <p:nvPicPr>
          <p:cNvPr id="5" name="Shape 94">
            <a:extLst>
              <a:ext uri="{FF2B5EF4-FFF2-40B4-BE49-F238E27FC236}">
                <a16:creationId xmlns:a16="http://schemas.microsoft.com/office/drawing/2014/main" id="{9271710D-D156-45B8-BD6C-75A6299FE2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2">
            <a:extLst>
              <a:ext uri="{FF2B5EF4-FFF2-40B4-BE49-F238E27FC236}">
                <a16:creationId xmlns:a16="http://schemas.microsoft.com/office/drawing/2014/main" id="{F46A9605-D11C-464E-9A84-679D41953D40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838AB8A-3DF7-491A-8E6B-2BA125994D0D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DB Connection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11BBE0A-B583-4A03-B68C-11173CED877A}"/>
              </a:ext>
            </a:extLst>
          </p:cNvPr>
          <p:cNvSpPr/>
          <p:nvPr/>
        </p:nvSpPr>
        <p:spPr>
          <a:xfrm>
            <a:off x="2312451" y="2320007"/>
            <a:ext cx="657460" cy="251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48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82EC2A-9561-4CBB-B108-08C389C0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95" y="1275287"/>
            <a:ext cx="3280256" cy="262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9A2635-8E0A-4A40-8FC0-9C18990F3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90121"/>
            <a:ext cx="3377990" cy="165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FC4F5DA-87B7-4FAD-979C-B1AD98173CB7}"/>
              </a:ext>
            </a:extLst>
          </p:cNvPr>
          <p:cNvSpPr txBox="1"/>
          <p:nvPr/>
        </p:nvSpPr>
        <p:spPr>
          <a:xfrm>
            <a:off x="1124582" y="4172215"/>
            <a:ext cx="6894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bg1">
                    <a:lumMod val="65000"/>
                  </a:schemeClr>
                </a:solidFill>
                <a:latin typeface="Ubuntu" panose="020B0604020202020204" charset="0"/>
              </a:defRPr>
            </a:lvl1pPr>
          </a:lstStyle>
          <a:p>
            <a:pPr algn="ctr"/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terá</a:t>
            </a:r>
            <a:r>
              <a:rPr lang="en-US" dirty="0"/>
              <a:t> um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administrador</a:t>
            </a:r>
            <a:r>
              <a:rPr lang="en-US" dirty="0"/>
              <a:t> similar </a:t>
            </a:r>
            <a:r>
              <a:rPr lang="en-US" dirty="0" err="1"/>
              <a:t>ao</a:t>
            </a:r>
            <a:r>
              <a:rPr lang="en-US" dirty="0"/>
              <a:t> system, mas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terá</a:t>
            </a:r>
            <a:r>
              <a:rPr lang="en-US" dirty="0"/>
              <a:t> </a:t>
            </a:r>
            <a:r>
              <a:rPr lang="en-US" dirty="0" err="1"/>
              <a:t>acesso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SYS e </a:t>
            </a:r>
            <a:r>
              <a:rPr lang="en-US" dirty="0" err="1"/>
              <a:t>ao</a:t>
            </a:r>
            <a:r>
              <a:rPr lang="en-US" dirty="0"/>
              <a:t> SYSTEM. </a:t>
            </a:r>
          </a:p>
          <a:p>
            <a:pPr algn="ctr"/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haverá</a:t>
            </a:r>
            <a:r>
              <a:rPr lang="en-US" dirty="0"/>
              <a:t> o </a:t>
            </a:r>
            <a:r>
              <a:rPr lang="en-US" dirty="0" err="1"/>
              <a:t>acesso</a:t>
            </a:r>
            <a:r>
              <a:rPr lang="en-US" dirty="0"/>
              <a:t> </a:t>
            </a:r>
            <a:r>
              <a:rPr lang="en-US" dirty="0" err="1"/>
              <a:t>convencional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operacional</a:t>
            </a:r>
            <a:r>
              <a:rPr lang="en-US" dirty="0"/>
              <a:t>, </a:t>
            </a:r>
            <a:r>
              <a:rPr lang="en-US" dirty="0" err="1"/>
              <a:t>algo</a:t>
            </a:r>
            <a:r>
              <a:rPr lang="en-US" dirty="0"/>
              <a:t> similar </a:t>
            </a:r>
            <a:r>
              <a:rPr lang="en-US" dirty="0" err="1"/>
              <a:t>ao</a:t>
            </a:r>
            <a:r>
              <a:rPr lang="en-US" dirty="0"/>
              <a:t> RDS (AWS).</a:t>
            </a:r>
          </a:p>
          <a:p>
            <a:pPr algn="ctr"/>
            <a:endParaRPr lang="pt-BR" dirty="0"/>
          </a:p>
        </p:txBody>
      </p:sp>
      <p:pic>
        <p:nvPicPr>
          <p:cNvPr id="5" name="Shape 94">
            <a:extLst>
              <a:ext uri="{FF2B5EF4-FFF2-40B4-BE49-F238E27FC236}">
                <a16:creationId xmlns:a16="http://schemas.microsoft.com/office/drawing/2014/main" id="{BE5F1610-F821-4E96-A5BF-020C9A46B06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>
            <a:extLst>
              <a:ext uri="{FF2B5EF4-FFF2-40B4-BE49-F238E27FC236}">
                <a16:creationId xmlns:a16="http://schemas.microsoft.com/office/drawing/2014/main" id="{EC2E700E-0BF1-4D8D-BF36-CAFC0B7AC214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14FA1E-2C0D-4C14-956B-93335DD22B90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DB Connection</a:t>
            </a:r>
            <a:r>
              <a:rPr lang="pt-BR" sz="1800" b="1" dirty="0">
                <a:solidFill>
                  <a:srgbClr val="3AC1E1"/>
                </a:solidFill>
                <a:latin typeface="Ubuntu"/>
              </a:rPr>
              <a:t> -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Wallet</a:t>
            </a:r>
          </a:p>
        </p:txBody>
      </p:sp>
    </p:spTree>
    <p:extLst>
      <p:ext uri="{BB962C8B-B14F-4D97-AF65-F5344CB8AC3E}">
        <p14:creationId xmlns:p14="http://schemas.microsoft.com/office/powerpoint/2010/main" val="121892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O Desafio da Oracle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Imagem relacionada">
            <a:extLst>
              <a:ext uri="{FF2B5EF4-FFF2-40B4-BE49-F238E27FC236}">
                <a16:creationId xmlns:a16="http://schemas.microsoft.com/office/drawing/2014/main" id="{A14A5FEB-BAAA-4A37-93E5-ACDF0283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9" y="1208662"/>
            <a:ext cx="2765742" cy="28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93">
            <a:extLst>
              <a:ext uri="{FF2B5EF4-FFF2-40B4-BE49-F238E27FC236}">
                <a16:creationId xmlns:a16="http://schemas.microsoft.com/office/drawing/2014/main" id="{752FD522-70F8-4D15-9CB4-2FFE495AF6D0}"/>
              </a:ext>
            </a:extLst>
          </p:cNvPr>
          <p:cNvSpPr txBox="1"/>
          <p:nvPr/>
        </p:nvSpPr>
        <p:spPr>
          <a:xfrm>
            <a:off x="3966856" y="1388282"/>
            <a:ext cx="4815401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Lider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Marketshare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de Database</a:t>
            </a:r>
            <a:endParaRPr sz="1800" dirty="0">
              <a:solidFill>
                <a:srgbClr val="595959"/>
              </a:solidFill>
              <a:latin typeface="Ubuntu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+300.000 Clientes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~100%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Workload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crítico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Precisa adaptar o modelo comercial 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(</a:t>
            </a:r>
            <a:r>
              <a:rPr lang="pt-BR" sz="1800" dirty="0" err="1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user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 2.0)</a:t>
            </a:r>
          </a:p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Saiu atrás na corrida de cloud</a:t>
            </a:r>
          </a:p>
        </p:txBody>
      </p:sp>
      <p:sp>
        <p:nvSpPr>
          <p:cNvPr id="9" name="Shape 95">
            <a:extLst>
              <a:ext uri="{FF2B5EF4-FFF2-40B4-BE49-F238E27FC236}">
                <a16:creationId xmlns:a16="http://schemas.microsoft.com/office/drawing/2014/main" id="{BB2526B8-6708-407C-98E9-C0F495C896C7}"/>
              </a:ext>
            </a:extLst>
          </p:cNvPr>
          <p:cNvSpPr/>
          <p:nvPr/>
        </p:nvSpPr>
        <p:spPr>
          <a:xfrm>
            <a:off x="3696108" y="154643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96">
            <a:extLst>
              <a:ext uri="{FF2B5EF4-FFF2-40B4-BE49-F238E27FC236}">
                <a16:creationId xmlns:a16="http://schemas.microsoft.com/office/drawing/2014/main" id="{AD9FDEA6-DEF0-4160-8C56-38BE27C43DE4}"/>
              </a:ext>
            </a:extLst>
          </p:cNvPr>
          <p:cNvSpPr/>
          <p:nvPr/>
        </p:nvSpPr>
        <p:spPr>
          <a:xfrm>
            <a:off x="3696108" y="195957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Shape 97">
            <a:extLst>
              <a:ext uri="{FF2B5EF4-FFF2-40B4-BE49-F238E27FC236}">
                <a16:creationId xmlns:a16="http://schemas.microsoft.com/office/drawing/2014/main" id="{7B339008-F006-42B7-8BAE-51D970C5D7F9}"/>
              </a:ext>
            </a:extLst>
          </p:cNvPr>
          <p:cNvSpPr/>
          <p:nvPr/>
        </p:nvSpPr>
        <p:spPr>
          <a:xfrm>
            <a:off x="3696108" y="237271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Shape 98">
            <a:extLst>
              <a:ext uri="{FF2B5EF4-FFF2-40B4-BE49-F238E27FC236}">
                <a16:creationId xmlns:a16="http://schemas.microsoft.com/office/drawing/2014/main" id="{BF564E6A-5528-49BD-861F-6208A9A25E7D}"/>
              </a:ext>
            </a:extLst>
          </p:cNvPr>
          <p:cNvSpPr/>
          <p:nvPr/>
        </p:nvSpPr>
        <p:spPr>
          <a:xfrm>
            <a:off x="3696108" y="278585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Shape 98">
            <a:extLst>
              <a:ext uri="{FF2B5EF4-FFF2-40B4-BE49-F238E27FC236}">
                <a16:creationId xmlns:a16="http://schemas.microsoft.com/office/drawing/2014/main" id="{34318A7E-1494-459C-B6C7-AD265D68C90A}"/>
              </a:ext>
            </a:extLst>
          </p:cNvPr>
          <p:cNvSpPr/>
          <p:nvPr/>
        </p:nvSpPr>
        <p:spPr>
          <a:xfrm>
            <a:off x="3696108" y="318590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804D200-F4BF-4132-880B-684DDBA12F7F}"/>
              </a:ext>
            </a:extLst>
          </p:cNvPr>
          <p:cNvCxnSpPr>
            <a:cxnSpLocks/>
          </p:cNvCxnSpPr>
          <p:nvPr/>
        </p:nvCxnSpPr>
        <p:spPr>
          <a:xfrm>
            <a:off x="793488" y="3922456"/>
            <a:ext cx="6952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4D2165-6642-4656-8A75-F2D6F0BC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69223"/>
            <a:ext cx="6854221" cy="240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hape 94">
            <a:extLst>
              <a:ext uri="{FF2B5EF4-FFF2-40B4-BE49-F238E27FC236}">
                <a16:creationId xmlns:a16="http://schemas.microsoft.com/office/drawing/2014/main" id="{0BB78CB6-52C5-4402-BC71-CCADBE3BB9C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2">
            <a:extLst>
              <a:ext uri="{FF2B5EF4-FFF2-40B4-BE49-F238E27FC236}">
                <a16:creationId xmlns:a16="http://schemas.microsoft.com/office/drawing/2014/main" id="{A85B2C8A-2683-4B00-A2FD-B3660D8982EC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AD2C136-6833-442B-BF57-F6029051BC3B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Scale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Up</a:t>
            </a:r>
            <a:r>
              <a:rPr lang="pt-BR" sz="1800" dirty="0">
                <a:solidFill>
                  <a:srgbClr val="3AC1E1"/>
                </a:solidFill>
                <a:latin typeface="Ubuntu"/>
              </a:rPr>
              <a:t>/Down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09E180F-4A98-4C1A-A564-3C944EF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297" y="2772790"/>
            <a:ext cx="4783597" cy="145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4144C21-A2FE-4BC2-93CE-13CFDDC22A55}"/>
              </a:ext>
            </a:extLst>
          </p:cNvPr>
          <p:cNvSpPr/>
          <p:nvPr/>
        </p:nvSpPr>
        <p:spPr>
          <a:xfrm>
            <a:off x="3464896" y="2189477"/>
            <a:ext cx="578112" cy="196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9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4D2165-6642-4656-8A75-F2D6F0BC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89" y="1381086"/>
            <a:ext cx="7593903" cy="266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hape 94">
            <a:extLst>
              <a:ext uri="{FF2B5EF4-FFF2-40B4-BE49-F238E27FC236}">
                <a16:creationId xmlns:a16="http://schemas.microsoft.com/office/drawing/2014/main" id="{E5E0BE14-491B-43E2-802F-099222ECFA9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2">
            <a:extLst>
              <a:ext uri="{FF2B5EF4-FFF2-40B4-BE49-F238E27FC236}">
                <a16:creationId xmlns:a16="http://schemas.microsoft.com/office/drawing/2014/main" id="{6D104A0A-12E7-4403-9986-8C50FCA9AE93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01BA84-4D89-4ADA-A28E-BAD6412BA6AA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Service Console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C713B0D-E680-48E6-8CF5-1927301E75C5}"/>
              </a:ext>
            </a:extLst>
          </p:cNvPr>
          <p:cNvSpPr/>
          <p:nvPr/>
        </p:nvSpPr>
        <p:spPr>
          <a:xfrm>
            <a:off x="2905676" y="2295275"/>
            <a:ext cx="827494" cy="221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4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01FD20-3B9B-4139-B63F-22351E765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78"/>
          <a:stretch/>
        </p:blipFill>
        <p:spPr>
          <a:xfrm>
            <a:off x="841506" y="1232466"/>
            <a:ext cx="6000278" cy="273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03C62F-44D2-4459-B2B3-7C2E7AABE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91"/>
          <a:stretch/>
        </p:blipFill>
        <p:spPr>
          <a:xfrm>
            <a:off x="1731114" y="1889762"/>
            <a:ext cx="5516628" cy="25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E0E4A3-8E0C-4AED-AE35-A4C76338AB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65"/>
          <a:stretch/>
        </p:blipFill>
        <p:spPr>
          <a:xfrm>
            <a:off x="2400625" y="2514600"/>
            <a:ext cx="5425944" cy="217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hape 94">
            <a:extLst>
              <a:ext uri="{FF2B5EF4-FFF2-40B4-BE49-F238E27FC236}">
                <a16:creationId xmlns:a16="http://schemas.microsoft.com/office/drawing/2014/main" id="{4E0A94FF-AFB6-4AAE-8DC6-09D704E24CA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7D3B1F8F-A03D-45CE-AD40-5FE701ED640B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415BEC-31C8-4D22-85BB-BD21236CB1CD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Service Console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2380461-C0F6-44FB-A493-E1BA9A0CCCE7}"/>
              </a:ext>
            </a:extLst>
          </p:cNvPr>
          <p:cNvCxnSpPr>
            <a:cxnSpLocks/>
          </p:cNvCxnSpPr>
          <p:nvPr/>
        </p:nvCxnSpPr>
        <p:spPr>
          <a:xfrm>
            <a:off x="841506" y="2218996"/>
            <a:ext cx="4286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1A67341-3243-4DE9-8FA9-0570A946A4E3}"/>
              </a:ext>
            </a:extLst>
          </p:cNvPr>
          <p:cNvCxnSpPr>
            <a:cxnSpLocks/>
          </p:cNvCxnSpPr>
          <p:nvPr/>
        </p:nvCxnSpPr>
        <p:spPr>
          <a:xfrm>
            <a:off x="1731114" y="2308334"/>
            <a:ext cx="4286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47E815A-E203-46DE-B559-F5FB90BF454D}"/>
              </a:ext>
            </a:extLst>
          </p:cNvPr>
          <p:cNvCxnSpPr>
            <a:cxnSpLocks/>
          </p:cNvCxnSpPr>
          <p:nvPr/>
        </p:nvCxnSpPr>
        <p:spPr>
          <a:xfrm>
            <a:off x="2458955" y="3729858"/>
            <a:ext cx="4286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1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24336D6-0E9A-4874-B0B3-81B1ACB2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024" y="1406419"/>
            <a:ext cx="5790589" cy="2761721"/>
          </a:xfrm>
          <a:prstGeom prst="rect">
            <a:avLst/>
          </a:prstGeom>
        </p:spPr>
      </p:pic>
      <p:pic>
        <p:nvPicPr>
          <p:cNvPr id="3" name="Shape 94">
            <a:extLst>
              <a:ext uri="{FF2B5EF4-FFF2-40B4-BE49-F238E27FC236}">
                <a16:creationId xmlns:a16="http://schemas.microsoft.com/office/drawing/2014/main" id="{B97C575E-B293-4687-B52A-EF9F0800795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2">
            <a:extLst>
              <a:ext uri="{FF2B5EF4-FFF2-40B4-BE49-F238E27FC236}">
                <a16:creationId xmlns:a16="http://schemas.microsoft.com/office/drawing/2014/main" id="{A07A37C0-1D3C-4F2A-BA8C-94284BBC9B69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7635D0-1F27-435A-9F84-CBB60CE5C702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Resource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Manager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123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0FA55C2-5B2B-49A6-9971-76FBA1358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07" y="1299063"/>
            <a:ext cx="3969568" cy="279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7D3323-413A-40BF-AED5-08F44A179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21"/>
          <a:stretch/>
        </p:blipFill>
        <p:spPr>
          <a:xfrm>
            <a:off x="3992880" y="2045154"/>
            <a:ext cx="4025922" cy="2446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hape 94">
            <a:extLst>
              <a:ext uri="{FF2B5EF4-FFF2-40B4-BE49-F238E27FC236}">
                <a16:creationId xmlns:a16="http://schemas.microsoft.com/office/drawing/2014/main" id="{43DE05F9-7B8B-4D73-BAB4-01883E5C491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CB547B9F-929F-4EC2-A8B7-F0D274EDDAFF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CEB8B7-6DEB-4566-9946-72EC9EFC515A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Instant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Client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A59BDF5-52C4-40C8-99DA-FE7AB544936A}"/>
              </a:ext>
            </a:extLst>
          </p:cNvPr>
          <p:cNvSpPr/>
          <p:nvPr/>
        </p:nvSpPr>
        <p:spPr>
          <a:xfrm>
            <a:off x="4368716" y="4050967"/>
            <a:ext cx="3510364" cy="866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87769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C67A6CD-F301-45F0-B797-6FDA58A9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62" y="1275287"/>
            <a:ext cx="4451088" cy="2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28A3309-6BCB-4094-B0D6-02A9A0D23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662" y="3353262"/>
            <a:ext cx="4451088" cy="102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hape 94">
            <a:extLst>
              <a:ext uri="{FF2B5EF4-FFF2-40B4-BE49-F238E27FC236}">
                <a16:creationId xmlns:a16="http://schemas.microsoft.com/office/drawing/2014/main" id="{1766F92F-5799-491E-A966-EBC82152E72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2">
            <a:extLst>
              <a:ext uri="{FF2B5EF4-FFF2-40B4-BE49-F238E27FC236}">
                <a16:creationId xmlns:a16="http://schemas.microsoft.com/office/drawing/2014/main" id="{F7229A6A-C5B9-4F83-9A67-5E08E99AE25F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7383CB-8B0F-4E7A-9AB6-7C98E0A80201}"/>
              </a:ext>
            </a:extLst>
          </p:cNvPr>
          <p:cNvSpPr txBox="1"/>
          <p:nvPr/>
        </p:nvSpPr>
        <p:spPr>
          <a:xfrm>
            <a:off x="385406" y="622087"/>
            <a:ext cx="3015255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Backups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0DCD4A1-C894-4B25-8417-7CEA74265EC3}"/>
              </a:ext>
            </a:extLst>
          </p:cNvPr>
          <p:cNvSpPr/>
          <p:nvPr/>
        </p:nvSpPr>
        <p:spPr>
          <a:xfrm>
            <a:off x="1893033" y="3032759"/>
            <a:ext cx="827494" cy="1238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41292D5-34B6-4BC4-B0A3-99021F323A20}"/>
              </a:ext>
            </a:extLst>
          </p:cNvPr>
          <p:cNvSpPr/>
          <p:nvPr/>
        </p:nvSpPr>
        <p:spPr>
          <a:xfrm>
            <a:off x="3206759" y="3655168"/>
            <a:ext cx="709921" cy="225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907A484-4007-4DC6-85FB-BA1CE490D18F}"/>
              </a:ext>
            </a:extLst>
          </p:cNvPr>
          <p:cNvCxnSpPr>
            <a:cxnSpLocks/>
          </p:cNvCxnSpPr>
          <p:nvPr/>
        </p:nvCxnSpPr>
        <p:spPr>
          <a:xfrm>
            <a:off x="3877539" y="4171312"/>
            <a:ext cx="4286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9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94">
            <a:extLst>
              <a:ext uri="{FF2B5EF4-FFF2-40B4-BE49-F238E27FC236}">
                <a16:creationId xmlns:a16="http://schemas.microsoft.com/office/drawing/2014/main" id="{9ED68C0F-DB5C-4B3C-A28B-B136A4321D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92">
            <a:extLst>
              <a:ext uri="{FF2B5EF4-FFF2-40B4-BE49-F238E27FC236}">
                <a16:creationId xmlns:a16="http://schemas.microsoft.com/office/drawing/2014/main" id="{5F80CD5B-7605-49D3-B671-1194D8413933}"/>
              </a:ext>
            </a:extLst>
          </p:cNvPr>
          <p:cNvSpPr txBox="1"/>
          <p:nvPr/>
        </p:nvSpPr>
        <p:spPr>
          <a:xfrm>
            <a:off x="473102" y="419523"/>
            <a:ext cx="4197139" cy="35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Autonomous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Database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859DC-226D-42AB-95B6-D2993E7E5854}"/>
              </a:ext>
            </a:extLst>
          </p:cNvPr>
          <p:cNvSpPr txBox="1"/>
          <p:nvPr/>
        </p:nvSpPr>
        <p:spPr>
          <a:xfrm>
            <a:off x="385406" y="622087"/>
            <a:ext cx="4415194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Curiosidades &amp; Consideração Finais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sp>
        <p:nvSpPr>
          <p:cNvPr id="9" name="Shape 93">
            <a:extLst>
              <a:ext uri="{FF2B5EF4-FFF2-40B4-BE49-F238E27FC236}">
                <a16:creationId xmlns:a16="http://schemas.microsoft.com/office/drawing/2014/main" id="{B8987017-7DA1-4B1D-80BA-C81DE6B216DA}"/>
              </a:ext>
            </a:extLst>
          </p:cNvPr>
          <p:cNvSpPr txBox="1"/>
          <p:nvPr/>
        </p:nvSpPr>
        <p:spPr>
          <a:xfrm>
            <a:off x="979289" y="1376910"/>
            <a:ext cx="7832847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Tabelas são criadas sem constraints 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(exceto </a:t>
            </a:r>
            <a:r>
              <a:rPr lang="pt-BR" sz="1800" dirty="0" err="1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null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)</a:t>
            </a:r>
            <a:endParaRPr sz="1800" dirty="0">
              <a:solidFill>
                <a:schemeClr val="bg1">
                  <a:lumMod val="85000"/>
                </a:schemeClr>
              </a:solidFill>
              <a:latin typeface="Ubuntu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PK, FK e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Unique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Keys são disable /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novalidate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(</a:t>
            </a:r>
            <a:r>
              <a:rPr lang="pt-BR" sz="1800" dirty="0" err="1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metadata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 </a:t>
            </a:r>
            <a:r>
              <a:rPr lang="pt-BR" sz="1800" dirty="0" err="1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only</a:t>
            </a:r>
            <a:r>
              <a:rPr lang="pt-BR" sz="1800" dirty="0">
                <a:solidFill>
                  <a:schemeClr val="bg1">
                    <a:lumMod val="85000"/>
                  </a:schemeClr>
                </a:solidFill>
                <a:latin typeface="Ubuntu"/>
                <a:sym typeface="Ubuntu"/>
              </a:rPr>
              <a:t>)</a:t>
            </a:r>
          </a:p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Query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Result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Cache é usado para acelerar as próximas execuções da query</a:t>
            </a:r>
          </a:p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Você é responsável pela estrutura do schemas e pelo SQL, mas você não poderá criar índices ou partições para acelerar a performance, o banco vai se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auto-tunar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automaticamente.</a:t>
            </a:r>
          </a:p>
        </p:txBody>
      </p:sp>
      <p:sp>
        <p:nvSpPr>
          <p:cNvPr id="10" name="Shape 95">
            <a:extLst>
              <a:ext uri="{FF2B5EF4-FFF2-40B4-BE49-F238E27FC236}">
                <a16:creationId xmlns:a16="http://schemas.microsoft.com/office/drawing/2014/main" id="{E3C70343-ECE1-4565-88B7-34CCFA3EB68E}"/>
              </a:ext>
            </a:extLst>
          </p:cNvPr>
          <p:cNvSpPr/>
          <p:nvPr/>
        </p:nvSpPr>
        <p:spPr>
          <a:xfrm>
            <a:off x="708542" y="1535059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Shape 96">
            <a:extLst>
              <a:ext uri="{FF2B5EF4-FFF2-40B4-BE49-F238E27FC236}">
                <a16:creationId xmlns:a16="http://schemas.microsoft.com/office/drawing/2014/main" id="{4516E836-6269-48D6-B583-5D406AE2D61B}"/>
              </a:ext>
            </a:extLst>
          </p:cNvPr>
          <p:cNvSpPr/>
          <p:nvPr/>
        </p:nvSpPr>
        <p:spPr>
          <a:xfrm>
            <a:off x="708542" y="1948199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Shape 97">
            <a:extLst>
              <a:ext uri="{FF2B5EF4-FFF2-40B4-BE49-F238E27FC236}">
                <a16:creationId xmlns:a16="http://schemas.microsoft.com/office/drawing/2014/main" id="{D5670403-EBCA-4E26-AE1A-3B53F1FEFA1D}"/>
              </a:ext>
            </a:extLst>
          </p:cNvPr>
          <p:cNvSpPr/>
          <p:nvPr/>
        </p:nvSpPr>
        <p:spPr>
          <a:xfrm>
            <a:off x="708542" y="2361339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Shape 98">
            <a:extLst>
              <a:ext uri="{FF2B5EF4-FFF2-40B4-BE49-F238E27FC236}">
                <a16:creationId xmlns:a16="http://schemas.microsoft.com/office/drawing/2014/main" id="{60DC3357-1CF5-4CCE-A081-3F2A9D6C7980}"/>
              </a:ext>
            </a:extLst>
          </p:cNvPr>
          <p:cNvSpPr/>
          <p:nvPr/>
        </p:nvSpPr>
        <p:spPr>
          <a:xfrm>
            <a:off x="708542" y="2774479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84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0" y="4093611"/>
            <a:ext cx="9144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Como fica o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DBA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no meio disto tudo?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220" name="Picture 4" descr="Imagem relacionada">
            <a:extLst>
              <a:ext uri="{FF2B5EF4-FFF2-40B4-BE49-F238E27FC236}">
                <a16:creationId xmlns:a16="http://schemas.microsoft.com/office/drawing/2014/main" id="{02F12F3D-9145-4B88-ADA8-833A2BF7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16" y="735667"/>
            <a:ext cx="4524568" cy="32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155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317769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Atividades do DBA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9889111-8291-4143-8E4A-29B39E78D155}"/>
              </a:ext>
            </a:extLst>
          </p:cNvPr>
          <p:cNvCxnSpPr/>
          <p:nvPr/>
        </p:nvCxnSpPr>
        <p:spPr>
          <a:xfrm>
            <a:off x="2947240" y="1268161"/>
            <a:ext cx="0" cy="31512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AA2D65D-F6F2-45F6-9837-47E0645CCF78}"/>
              </a:ext>
            </a:extLst>
          </p:cNvPr>
          <p:cNvCxnSpPr/>
          <p:nvPr/>
        </p:nvCxnSpPr>
        <p:spPr>
          <a:xfrm>
            <a:off x="5991939" y="1270522"/>
            <a:ext cx="0" cy="31512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2E384B-0860-437B-A1FF-D5A589520707}"/>
              </a:ext>
            </a:extLst>
          </p:cNvPr>
          <p:cNvSpPr txBox="1"/>
          <p:nvPr/>
        </p:nvSpPr>
        <p:spPr>
          <a:xfrm>
            <a:off x="92782" y="1035054"/>
            <a:ext cx="258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Consultoria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9AACE5-0383-424B-B25E-0D924020F282}"/>
              </a:ext>
            </a:extLst>
          </p:cNvPr>
          <p:cNvSpPr txBox="1"/>
          <p:nvPr/>
        </p:nvSpPr>
        <p:spPr>
          <a:xfrm>
            <a:off x="2973562" y="1032185"/>
            <a:ext cx="293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Grandes Parques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45A757-FE28-4B3A-941D-EAE1C30DE6FF}"/>
              </a:ext>
            </a:extLst>
          </p:cNvPr>
          <p:cNvSpPr txBox="1"/>
          <p:nvPr/>
        </p:nvSpPr>
        <p:spPr>
          <a:xfrm>
            <a:off x="6075848" y="1036186"/>
            <a:ext cx="2975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Parques Médios</a:t>
            </a:r>
          </a:p>
        </p:txBody>
      </p:sp>
      <p:sp>
        <p:nvSpPr>
          <p:cNvPr id="9" name="Shape 93">
            <a:extLst>
              <a:ext uri="{FF2B5EF4-FFF2-40B4-BE49-F238E27FC236}">
                <a16:creationId xmlns:a16="http://schemas.microsoft.com/office/drawing/2014/main" id="{44510488-2147-442E-8DEF-D0451CBB5740}"/>
              </a:ext>
            </a:extLst>
          </p:cNvPr>
          <p:cNvSpPr txBox="1"/>
          <p:nvPr/>
        </p:nvSpPr>
        <p:spPr>
          <a:xfrm>
            <a:off x="592953" y="1611952"/>
            <a:ext cx="2252396" cy="267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Instalação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Upgrades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Patches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Tune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Disponibilidade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Segurança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Troubleshooting</a:t>
            </a:r>
          </a:p>
        </p:txBody>
      </p:sp>
      <p:sp>
        <p:nvSpPr>
          <p:cNvPr id="10" name="Shape 93">
            <a:extLst>
              <a:ext uri="{FF2B5EF4-FFF2-40B4-BE49-F238E27FC236}">
                <a16:creationId xmlns:a16="http://schemas.microsoft.com/office/drawing/2014/main" id="{1409C3A7-6E5F-42CA-A615-C313AF158DA1}"/>
              </a:ext>
            </a:extLst>
          </p:cNvPr>
          <p:cNvSpPr txBox="1"/>
          <p:nvPr/>
        </p:nvSpPr>
        <p:spPr>
          <a:xfrm>
            <a:off x="3382746" y="1613212"/>
            <a:ext cx="2252396" cy="267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Instalação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Upgrades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Patches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Tune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Disponibilidade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Segurança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Troubleshooting</a:t>
            </a:r>
          </a:p>
        </p:txBody>
      </p:sp>
      <p:sp>
        <p:nvSpPr>
          <p:cNvPr id="11" name="Shape 93">
            <a:extLst>
              <a:ext uri="{FF2B5EF4-FFF2-40B4-BE49-F238E27FC236}">
                <a16:creationId xmlns:a16="http://schemas.microsoft.com/office/drawing/2014/main" id="{135C2E54-D027-4EF5-B3A6-AA0FA9DA975B}"/>
              </a:ext>
            </a:extLst>
          </p:cNvPr>
          <p:cNvSpPr txBox="1"/>
          <p:nvPr/>
        </p:nvSpPr>
        <p:spPr>
          <a:xfrm>
            <a:off x="6363080" y="1620273"/>
            <a:ext cx="2403065" cy="267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Terceiriza atividades não recorrentes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Gerencia recursos de consultoria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Regras de negócio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Suporte à aplicação</a:t>
            </a:r>
          </a:p>
          <a:p>
            <a:pPr marL="287337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C1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Troubleshooting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7D6026-D5A1-44BE-8441-771307CAE706}"/>
              </a:ext>
            </a:extLst>
          </p:cNvPr>
          <p:cNvSpPr/>
          <p:nvPr/>
        </p:nvSpPr>
        <p:spPr>
          <a:xfrm>
            <a:off x="473101" y="1556747"/>
            <a:ext cx="5434923" cy="2259551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6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-84667" y="258212"/>
            <a:ext cx="9144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Porque a nuvem é o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futuro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da carreira do 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DBA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?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4" name="Shape 92">
            <a:extLst>
              <a:ext uri="{FF2B5EF4-FFF2-40B4-BE49-F238E27FC236}">
                <a16:creationId xmlns:a16="http://schemas.microsoft.com/office/drawing/2014/main" id="{BD572777-9485-4B3E-8B6D-6BE83948F501}"/>
              </a:ext>
            </a:extLst>
          </p:cNvPr>
          <p:cNvSpPr txBox="1"/>
          <p:nvPr/>
        </p:nvSpPr>
        <p:spPr>
          <a:xfrm>
            <a:off x="2582335" y="1816896"/>
            <a:ext cx="5842000" cy="162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0" i="1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“Os diferenciais técnicos e comerciais da nuvem colocam o DBA tradicional em uma posição desconfortável”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14342" name="Picture 6" descr="Resultado de imagem para se nÃ£o pode vencÃª-los junte-se a eles">
            <a:extLst>
              <a:ext uri="{FF2B5EF4-FFF2-40B4-BE49-F238E27FC236}">
                <a16:creationId xmlns:a16="http://schemas.microsoft.com/office/drawing/2014/main" id="{6A115FF8-6B52-41C1-BBA8-B15CE663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7" y="1724488"/>
            <a:ext cx="1490133" cy="17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ape 94">
            <a:extLst>
              <a:ext uri="{FF2B5EF4-FFF2-40B4-BE49-F238E27FC236}">
                <a16:creationId xmlns:a16="http://schemas.microsoft.com/office/drawing/2014/main" id="{73016683-80F0-4FBC-941C-A9D40E00BD0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11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 Visão da Oracle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391290-AD12-4425-B4C2-4660ECDBA73E}"/>
              </a:ext>
            </a:extLst>
          </p:cNvPr>
          <p:cNvSpPr txBox="1"/>
          <p:nvPr/>
        </p:nvSpPr>
        <p:spPr>
          <a:xfrm>
            <a:off x="794733" y="3385036"/>
            <a:ext cx="2543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Thomas Kurian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13B408F-4717-41D8-8D95-3B1BDC071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33" y="1449576"/>
            <a:ext cx="2543273" cy="18803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1362E8-10CB-408A-8159-B5E78F3642DD}"/>
              </a:ext>
            </a:extLst>
          </p:cNvPr>
          <p:cNvSpPr txBox="1"/>
          <p:nvPr/>
        </p:nvSpPr>
        <p:spPr>
          <a:xfrm>
            <a:off x="3726180" y="1863864"/>
            <a:ext cx="503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chemeClr val="bg1">
                    <a:lumMod val="50000"/>
                  </a:schemeClr>
                </a:solidFill>
              </a:rPr>
              <a:t>“Em 5 anos só haverá dois ou três players, eles irão dominar todo o mercado”</a:t>
            </a:r>
            <a:endParaRPr lang="pt-B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965793-542F-4C06-B750-6DC19DB21F02}"/>
              </a:ext>
            </a:extLst>
          </p:cNvPr>
          <p:cNvSpPr txBox="1"/>
          <p:nvPr/>
        </p:nvSpPr>
        <p:spPr>
          <a:xfrm>
            <a:off x="1390650" y="4674043"/>
            <a:ext cx="609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1">
                    <a:lumMod val="75000"/>
                  </a:schemeClr>
                </a:solidFill>
              </a:rPr>
              <a:t>Note: Thomas Kurian foi Presidente de Desenvolvimento de Produto da Oracle Corporation de 1996 a 2018. Em </a:t>
            </a:r>
            <a:r>
              <a:rPr lang="pt-BR" sz="900" dirty="0">
                <a:solidFill>
                  <a:srgbClr val="3AC1E1"/>
                </a:solidFill>
              </a:rPr>
              <a:t>16 de novembro de 2018</a:t>
            </a:r>
            <a:r>
              <a:rPr lang="pt-BR" sz="900" dirty="0">
                <a:solidFill>
                  <a:schemeClr val="bg1">
                    <a:lumMod val="75000"/>
                  </a:schemeClr>
                </a:solidFill>
              </a:rPr>
              <a:t>, o Google anunciou que Kurian se tornaria CEO do Google Cloud, substituindo Diane Greene</a:t>
            </a:r>
            <a:r>
              <a:rPr lang="pt-BR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979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317769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QUIZ GUORS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93">
            <a:extLst>
              <a:ext uri="{FF2B5EF4-FFF2-40B4-BE49-F238E27FC236}">
                <a16:creationId xmlns:a16="http://schemas.microsoft.com/office/drawing/2014/main" id="{D1AF621C-7DD6-435A-AC03-F5D3ED8AFDDF}"/>
              </a:ext>
            </a:extLst>
          </p:cNvPr>
          <p:cNvSpPr txBox="1"/>
          <p:nvPr/>
        </p:nvSpPr>
        <p:spPr>
          <a:xfrm>
            <a:off x="3780588" y="1403396"/>
            <a:ext cx="5177144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Sua empresa tem requisito de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Segurança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?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Sua empresa tem requisito de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DR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Sua empresa tem requisito de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HA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?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Sua empresa tem requisito de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Performance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?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Sua empresa tem requisito de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Replicação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?</a:t>
            </a:r>
          </a:p>
        </p:txBody>
      </p:sp>
      <p:sp>
        <p:nvSpPr>
          <p:cNvPr id="14" name="Shape 95">
            <a:extLst>
              <a:ext uri="{FF2B5EF4-FFF2-40B4-BE49-F238E27FC236}">
                <a16:creationId xmlns:a16="http://schemas.microsoft.com/office/drawing/2014/main" id="{192821BB-249C-45FF-BA02-A9CD3303B184}"/>
              </a:ext>
            </a:extLst>
          </p:cNvPr>
          <p:cNvSpPr/>
          <p:nvPr/>
        </p:nvSpPr>
        <p:spPr>
          <a:xfrm>
            <a:off x="3509840" y="156154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Shape 96">
            <a:extLst>
              <a:ext uri="{FF2B5EF4-FFF2-40B4-BE49-F238E27FC236}">
                <a16:creationId xmlns:a16="http://schemas.microsoft.com/office/drawing/2014/main" id="{1B47786D-E8E7-480B-B235-C72687CE68BC}"/>
              </a:ext>
            </a:extLst>
          </p:cNvPr>
          <p:cNvSpPr/>
          <p:nvPr/>
        </p:nvSpPr>
        <p:spPr>
          <a:xfrm>
            <a:off x="3509840" y="197468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Shape 97">
            <a:extLst>
              <a:ext uri="{FF2B5EF4-FFF2-40B4-BE49-F238E27FC236}">
                <a16:creationId xmlns:a16="http://schemas.microsoft.com/office/drawing/2014/main" id="{2522ABB3-636B-40BC-8567-83E7E9FE8B84}"/>
              </a:ext>
            </a:extLst>
          </p:cNvPr>
          <p:cNvSpPr/>
          <p:nvPr/>
        </p:nvSpPr>
        <p:spPr>
          <a:xfrm>
            <a:off x="3509840" y="238782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Shape 98">
            <a:extLst>
              <a:ext uri="{FF2B5EF4-FFF2-40B4-BE49-F238E27FC236}">
                <a16:creationId xmlns:a16="http://schemas.microsoft.com/office/drawing/2014/main" id="{D6432B7E-9707-41FA-843F-73C33F4512F5}"/>
              </a:ext>
            </a:extLst>
          </p:cNvPr>
          <p:cNvSpPr/>
          <p:nvPr/>
        </p:nvSpPr>
        <p:spPr>
          <a:xfrm>
            <a:off x="3509840" y="280096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Shape 98">
            <a:extLst>
              <a:ext uri="{FF2B5EF4-FFF2-40B4-BE49-F238E27FC236}">
                <a16:creationId xmlns:a16="http://schemas.microsoft.com/office/drawing/2014/main" id="{3A514269-647E-4D19-A286-71B5101F2916}"/>
              </a:ext>
            </a:extLst>
          </p:cNvPr>
          <p:cNvSpPr/>
          <p:nvPr/>
        </p:nvSpPr>
        <p:spPr>
          <a:xfrm>
            <a:off x="3509840" y="320101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290" name="Picture 2" descr="Imagem relacionada">
            <a:extLst>
              <a:ext uri="{FF2B5EF4-FFF2-40B4-BE49-F238E27FC236}">
                <a16:creationId xmlns:a16="http://schemas.microsoft.com/office/drawing/2014/main" id="{F0CD9961-12BA-4891-B144-7E708FC60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0" y="1193913"/>
            <a:ext cx="2149967" cy="25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07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317769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Qual o valor de um DBA?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9889111-8291-4143-8E4A-29B39E78D155}"/>
              </a:ext>
            </a:extLst>
          </p:cNvPr>
          <p:cNvCxnSpPr/>
          <p:nvPr/>
        </p:nvCxnSpPr>
        <p:spPr>
          <a:xfrm>
            <a:off x="2947240" y="1268161"/>
            <a:ext cx="0" cy="31512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AA2D65D-F6F2-45F6-9837-47E0645CCF78}"/>
              </a:ext>
            </a:extLst>
          </p:cNvPr>
          <p:cNvCxnSpPr/>
          <p:nvPr/>
        </p:nvCxnSpPr>
        <p:spPr>
          <a:xfrm>
            <a:off x="5991939" y="1270522"/>
            <a:ext cx="0" cy="31512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2E384B-0860-437B-A1FF-D5A589520707}"/>
              </a:ext>
            </a:extLst>
          </p:cNvPr>
          <p:cNvSpPr txBox="1"/>
          <p:nvPr/>
        </p:nvSpPr>
        <p:spPr>
          <a:xfrm>
            <a:off x="92782" y="1035054"/>
            <a:ext cx="2582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Proteção de Dados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9AACE5-0383-424B-B25E-0D924020F282}"/>
              </a:ext>
            </a:extLst>
          </p:cNvPr>
          <p:cNvSpPr txBox="1"/>
          <p:nvPr/>
        </p:nvSpPr>
        <p:spPr>
          <a:xfrm>
            <a:off x="2973562" y="1032185"/>
            <a:ext cx="293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Grandes Parques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45A757-FE28-4B3A-941D-EAE1C30DE6FF}"/>
              </a:ext>
            </a:extLst>
          </p:cNvPr>
          <p:cNvSpPr txBox="1"/>
          <p:nvPr/>
        </p:nvSpPr>
        <p:spPr>
          <a:xfrm>
            <a:off x="6075848" y="1036186"/>
            <a:ext cx="2975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Arial"/>
              </a:rPr>
              <a:t>Parques Médios</a:t>
            </a:r>
          </a:p>
        </p:txBody>
      </p:sp>
      <p:pic>
        <p:nvPicPr>
          <p:cNvPr id="11270" name="Picture 6" descr="Resultado de imagem para conhecimento">
            <a:extLst>
              <a:ext uri="{FF2B5EF4-FFF2-40B4-BE49-F238E27FC236}">
                <a16:creationId xmlns:a16="http://schemas.microsoft.com/office/drawing/2014/main" id="{CB62A8EE-68EC-4B30-AAFB-33448AB8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407" y="0"/>
            <a:ext cx="97168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92">
            <a:extLst>
              <a:ext uri="{FF2B5EF4-FFF2-40B4-BE49-F238E27FC236}">
                <a16:creationId xmlns:a16="http://schemas.microsoft.com/office/drawing/2014/main" id="{3CBB18C0-1B2B-4140-9AD1-72247401395C}"/>
              </a:ext>
            </a:extLst>
          </p:cNvPr>
          <p:cNvSpPr txBox="1"/>
          <p:nvPr/>
        </p:nvSpPr>
        <p:spPr>
          <a:xfrm>
            <a:off x="190499" y="4406218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Conhecimento é o valor do DBA!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48566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317769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Atitudes do DBA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93">
            <a:extLst>
              <a:ext uri="{FF2B5EF4-FFF2-40B4-BE49-F238E27FC236}">
                <a16:creationId xmlns:a16="http://schemas.microsoft.com/office/drawing/2014/main" id="{D1AF621C-7DD6-435A-AC03-F5D3ED8AFDDF}"/>
              </a:ext>
            </a:extLst>
          </p:cNvPr>
          <p:cNvSpPr txBox="1"/>
          <p:nvPr/>
        </p:nvSpPr>
        <p:spPr>
          <a:xfrm>
            <a:off x="3780588" y="1403396"/>
            <a:ext cx="5177144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Propor o que é necessário para o negócio!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Aprender a vender, ou alguém venderá por você.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Não ter medo de propor solução paga!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3AC1E1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(CNPJ não é CPF)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Não reinventar a roda, usar as soluções existentes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Peça ajuda se precisar, só não fique parado!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sp>
        <p:nvSpPr>
          <p:cNvPr id="14" name="Shape 95">
            <a:extLst>
              <a:ext uri="{FF2B5EF4-FFF2-40B4-BE49-F238E27FC236}">
                <a16:creationId xmlns:a16="http://schemas.microsoft.com/office/drawing/2014/main" id="{192821BB-249C-45FF-BA02-A9CD3303B184}"/>
              </a:ext>
            </a:extLst>
          </p:cNvPr>
          <p:cNvSpPr/>
          <p:nvPr/>
        </p:nvSpPr>
        <p:spPr>
          <a:xfrm>
            <a:off x="3509840" y="156154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Shape 96">
            <a:extLst>
              <a:ext uri="{FF2B5EF4-FFF2-40B4-BE49-F238E27FC236}">
                <a16:creationId xmlns:a16="http://schemas.microsoft.com/office/drawing/2014/main" id="{1B47786D-E8E7-480B-B235-C72687CE68BC}"/>
              </a:ext>
            </a:extLst>
          </p:cNvPr>
          <p:cNvSpPr/>
          <p:nvPr/>
        </p:nvSpPr>
        <p:spPr>
          <a:xfrm>
            <a:off x="3509840" y="197468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Shape 97">
            <a:extLst>
              <a:ext uri="{FF2B5EF4-FFF2-40B4-BE49-F238E27FC236}">
                <a16:creationId xmlns:a16="http://schemas.microsoft.com/office/drawing/2014/main" id="{2522ABB3-636B-40BC-8567-83E7E9FE8B84}"/>
              </a:ext>
            </a:extLst>
          </p:cNvPr>
          <p:cNvSpPr/>
          <p:nvPr/>
        </p:nvSpPr>
        <p:spPr>
          <a:xfrm>
            <a:off x="3509840" y="238782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Shape 98">
            <a:extLst>
              <a:ext uri="{FF2B5EF4-FFF2-40B4-BE49-F238E27FC236}">
                <a16:creationId xmlns:a16="http://schemas.microsoft.com/office/drawing/2014/main" id="{D6432B7E-9707-41FA-843F-73C33F4512F5}"/>
              </a:ext>
            </a:extLst>
          </p:cNvPr>
          <p:cNvSpPr/>
          <p:nvPr/>
        </p:nvSpPr>
        <p:spPr>
          <a:xfrm>
            <a:off x="3509840" y="280096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Shape 98">
            <a:extLst>
              <a:ext uri="{FF2B5EF4-FFF2-40B4-BE49-F238E27FC236}">
                <a16:creationId xmlns:a16="http://schemas.microsoft.com/office/drawing/2014/main" id="{3A514269-647E-4D19-A286-71B5101F2916}"/>
              </a:ext>
            </a:extLst>
          </p:cNvPr>
          <p:cNvSpPr/>
          <p:nvPr/>
        </p:nvSpPr>
        <p:spPr>
          <a:xfrm>
            <a:off x="3509840" y="3201015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314" name="Picture 2" descr="Resultado de imagem para gaps icon">
            <a:extLst>
              <a:ext uri="{FF2B5EF4-FFF2-40B4-BE49-F238E27FC236}">
                <a16:creationId xmlns:a16="http://schemas.microsoft.com/office/drawing/2014/main" id="{A3C0737B-6A2A-4CA4-9002-676BA5AA3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38112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F0A5CB-A5EF-4199-B5FA-148BE5C06CF8}"/>
              </a:ext>
            </a:extLst>
          </p:cNvPr>
          <p:cNvSpPr txBox="1"/>
          <p:nvPr/>
        </p:nvSpPr>
        <p:spPr>
          <a:xfrm>
            <a:off x="346572" y="511928"/>
            <a:ext cx="3768228" cy="450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Nós devemos propor o jogo!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3AC1E1"/>
              </a:solidFill>
              <a:effectLst/>
              <a:uLnTx/>
              <a:uFillTx/>
              <a:latin typeface="Ubuntu"/>
              <a:cs typeface="Arial"/>
              <a:sym typeface="Arial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DA5C17B-BDB9-45AF-AC82-E8183F3C2C09}"/>
              </a:ext>
            </a:extLst>
          </p:cNvPr>
          <p:cNvGrpSpPr/>
          <p:nvPr/>
        </p:nvGrpSpPr>
        <p:grpSpPr>
          <a:xfrm rot="1298337">
            <a:off x="6406662" y="376577"/>
            <a:ext cx="2710145" cy="721340"/>
            <a:chOff x="2755066" y="3803181"/>
            <a:chExt cx="2710145" cy="721340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B5B5643-4469-4FF1-B918-BBC7E44E60BF}"/>
                </a:ext>
              </a:extLst>
            </p:cNvPr>
            <p:cNvSpPr txBox="1"/>
            <p:nvPr/>
          </p:nvSpPr>
          <p:spPr>
            <a:xfrm>
              <a:off x="3570140" y="3939746"/>
              <a:ext cx="18950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TEMOS MUITO </a:t>
              </a:r>
            </a:p>
            <a:p>
              <a:r>
                <a:rPr lang="pt-BR" sz="1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ESPAÇO!!!</a:t>
              </a:r>
            </a:p>
          </p:txBody>
        </p:sp>
        <p:pic>
          <p:nvPicPr>
            <p:cNvPr id="2052" name="Picture 4" descr="Resultado de imagem para exclamation mark">
              <a:extLst>
                <a:ext uri="{FF2B5EF4-FFF2-40B4-BE49-F238E27FC236}">
                  <a16:creationId xmlns:a16="http://schemas.microsoft.com/office/drawing/2014/main" id="{4D5040C5-50CD-4B02-9B02-439DFFB0E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066" y="3803181"/>
              <a:ext cx="815074" cy="72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76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94">
            <a:extLst>
              <a:ext uri="{FF2B5EF4-FFF2-40B4-BE49-F238E27FC236}">
                <a16:creationId xmlns:a16="http://schemas.microsoft.com/office/drawing/2014/main" id="{F82EBD1F-F766-4592-B6DD-8CB3E3C531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092" y="1904383"/>
            <a:ext cx="6247816" cy="133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2333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62520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O que é Cloud?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Todos na mesma página.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800" y="4203710"/>
            <a:ext cx="2081499" cy="4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Resultado de imagem para oracle cloud infrastructure OCI">
            <a:extLst>
              <a:ext uri="{FF2B5EF4-FFF2-40B4-BE49-F238E27FC236}">
                <a16:creationId xmlns:a16="http://schemas.microsoft.com/office/drawing/2014/main" id="{FC6086FF-1DA0-4611-880A-39488667E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4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Como a Oracle vai se tornar um dos 3 players?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3">
            <a:extLst>
              <a:ext uri="{FF2B5EF4-FFF2-40B4-BE49-F238E27FC236}">
                <a16:creationId xmlns:a16="http://schemas.microsoft.com/office/drawing/2014/main" id="{17E5834D-7EB4-4428-8D7F-A8FF43A2E504}"/>
              </a:ext>
            </a:extLst>
          </p:cNvPr>
          <p:cNvSpPr txBox="1"/>
          <p:nvPr/>
        </p:nvSpPr>
        <p:spPr>
          <a:xfrm>
            <a:off x="4317376" y="1616882"/>
            <a:ext cx="4815401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Criando Modelos de cloud disruptivos</a:t>
            </a:r>
            <a:endParaRPr sz="1800" dirty="0">
              <a:solidFill>
                <a:srgbClr val="595959"/>
              </a:solidFill>
              <a:latin typeface="Ubuntu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Aprimorando os produtos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Condições comerciais agressivas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Tratando objeções de conectividade</a:t>
            </a:r>
            <a:endParaRPr lang="pt-BR" sz="1800" dirty="0">
              <a:solidFill>
                <a:schemeClr val="bg1">
                  <a:lumMod val="85000"/>
                </a:schemeClr>
              </a:solidFill>
              <a:latin typeface="Ubuntu"/>
              <a:sym typeface="Ubuntu"/>
            </a:endParaRPr>
          </a:p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Adaptando seu modelo comercial</a:t>
            </a:r>
          </a:p>
        </p:txBody>
      </p:sp>
      <p:sp>
        <p:nvSpPr>
          <p:cNvPr id="9" name="Shape 95">
            <a:extLst>
              <a:ext uri="{FF2B5EF4-FFF2-40B4-BE49-F238E27FC236}">
                <a16:creationId xmlns:a16="http://schemas.microsoft.com/office/drawing/2014/main" id="{AFE21E8C-E1BD-4EF3-8D44-834064F5515D}"/>
              </a:ext>
            </a:extLst>
          </p:cNvPr>
          <p:cNvSpPr/>
          <p:nvPr/>
        </p:nvSpPr>
        <p:spPr>
          <a:xfrm>
            <a:off x="4046628" y="177503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96">
            <a:extLst>
              <a:ext uri="{FF2B5EF4-FFF2-40B4-BE49-F238E27FC236}">
                <a16:creationId xmlns:a16="http://schemas.microsoft.com/office/drawing/2014/main" id="{D9106DB3-3400-4E28-8662-0AB5D3EC9351}"/>
              </a:ext>
            </a:extLst>
          </p:cNvPr>
          <p:cNvSpPr/>
          <p:nvPr/>
        </p:nvSpPr>
        <p:spPr>
          <a:xfrm>
            <a:off x="4046628" y="218817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Shape 97">
            <a:extLst>
              <a:ext uri="{FF2B5EF4-FFF2-40B4-BE49-F238E27FC236}">
                <a16:creationId xmlns:a16="http://schemas.microsoft.com/office/drawing/2014/main" id="{9AE901C3-5A48-4DD1-A013-AED5038512D1}"/>
              </a:ext>
            </a:extLst>
          </p:cNvPr>
          <p:cNvSpPr/>
          <p:nvPr/>
        </p:nvSpPr>
        <p:spPr>
          <a:xfrm>
            <a:off x="4046628" y="260131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Shape 98">
            <a:extLst>
              <a:ext uri="{FF2B5EF4-FFF2-40B4-BE49-F238E27FC236}">
                <a16:creationId xmlns:a16="http://schemas.microsoft.com/office/drawing/2014/main" id="{0641537D-9310-4940-A696-1473A64A931C}"/>
              </a:ext>
            </a:extLst>
          </p:cNvPr>
          <p:cNvSpPr/>
          <p:nvPr/>
        </p:nvSpPr>
        <p:spPr>
          <a:xfrm>
            <a:off x="4046628" y="301445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Shape 98">
            <a:extLst>
              <a:ext uri="{FF2B5EF4-FFF2-40B4-BE49-F238E27FC236}">
                <a16:creationId xmlns:a16="http://schemas.microsoft.com/office/drawing/2014/main" id="{08427C65-E6D7-4CB2-9091-2F2B2FDBF917}"/>
              </a:ext>
            </a:extLst>
          </p:cNvPr>
          <p:cNvSpPr/>
          <p:nvPr/>
        </p:nvSpPr>
        <p:spPr>
          <a:xfrm>
            <a:off x="4046628" y="341450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122" name="Picture 2" descr="Resultado de imagem para oracle cloud logo">
            <a:extLst>
              <a:ext uri="{FF2B5EF4-FFF2-40B4-BE49-F238E27FC236}">
                <a16:creationId xmlns:a16="http://schemas.microsoft.com/office/drawing/2014/main" id="{3D714B2A-2E1D-45CD-B471-251A2624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" y="1656230"/>
            <a:ext cx="3134659" cy="18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8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Modelo de Cloud Disruptivo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FD04C3-D13B-4699-A726-1D20C26F9651}"/>
              </a:ext>
            </a:extLst>
          </p:cNvPr>
          <p:cNvSpPr txBox="1"/>
          <p:nvPr/>
        </p:nvSpPr>
        <p:spPr>
          <a:xfrm>
            <a:off x="385407" y="622087"/>
            <a:ext cx="2146421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Cloud @ Customer</a:t>
            </a:r>
          </a:p>
        </p:txBody>
      </p:sp>
      <p:pic>
        <p:nvPicPr>
          <p:cNvPr id="1026" name="Picture 2" descr="Resultado de imagem para oracle cloud at customer">
            <a:extLst>
              <a:ext uri="{FF2B5EF4-FFF2-40B4-BE49-F238E27FC236}">
                <a16:creationId xmlns:a16="http://schemas.microsoft.com/office/drawing/2014/main" id="{2C81E60B-78DF-423B-A340-FF3B773FA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50" b="22939"/>
          <a:stretch/>
        </p:blipFill>
        <p:spPr bwMode="auto">
          <a:xfrm>
            <a:off x="793486" y="1692922"/>
            <a:ext cx="2508895" cy="1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4E90AAA-E7B1-4F7B-AE21-0E343137C60F}"/>
              </a:ext>
            </a:extLst>
          </p:cNvPr>
          <p:cNvSpPr/>
          <p:nvPr/>
        </p:nvSpPr>
        <p:spPr>
          <a:xfrm>
            <a:off x="566776" y="1520603"/>
            <a:ext cx="2985025" cy="21022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F71E293-0D4D-4926-9273-D4C2809734CF}"/>
              </a:ext>
            </a:extLst>
          </p:cNvPr>
          <p:cNvSpPr txBox="1"/>
          <p:nvPr/>
        </p:nvSpPr>
        <p:spPr>
          <a:xfrm>
            <a:off x="566775" y="3595984"/>
            <a:ext cx="298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Ubuntu" panose="020B0604020202020204" charset="0"/>
              </a:rPr>
              <a:t>Customer Datacenter</a:t>
            </a:r>
          </a:p>
        </p:txBody>
      </p:sp>
      <p:sp>
        <p:nvSpPr>
          <p:cNvPr id="11" name="Shape 93">
            <a:extLst>
              <a:ext uri="{FF2B5EF4-FFF2-40B4-BE49-F238E27FC236}">
                <a16:creationId xmlns:a16="http://schemas.microsoft.com/office/drawing/2014/main" id="{4D357F97-50A2-4D8C-B56F-8767FE3C7B9B}"/>
              </a:ext>
            </a:extLst>
          </p:cNvPr>
          <p:cNvSpPr txBox="1"/>
          <p:nvPr/>
        </p:nvSpPr>
        <p:spPr>
          <a:xfrm>
            <a:off x="4317376" y="1616882"/>
            <a:ext cx="4743497" cy="254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Modelo Cloud @ Customer</a:t>
            </a:r>
            <a:endParaRPr sz="1800" dirty="0">
              <a:solidFill>
                <a:srgbClr val="595959"/>
              </a:solidFill>
              <a:latin typeface="Ubuntu"/>
              <a:sym typeface="Ubuntu"/>
            </a:endParaRP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Oracle Cloud @ Customer (OCC)</a:t>
            </a:r>
          </a:p>
          <a:p>
            <a:pPr marL="1587" lvl="0">
              <a:lnSpc>
                <a:spcPct val="150000"/>
              </a:lnSpc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Exadata Cloud @ Customer (ECC)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Control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Plane</a:t>
            </a:r>
          </a:p>
          <a:p>
            <a:pPr marL="1587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Customer </a:t>
            </a:r>
            <a:r>
              <a:rPr lang="pt-BR" sz="1800" dirty="0" err="1">
                <a:solidFill>
                  <a:srgbClr val="595959"/>
                </a:solidFill>
                <a:latin typeface="Ubuntu"/>
                <a:sym typeface="Ubuntu"/>
              </a:rPr>
              <a:t>Success</a:t>
            </a:r>
            <a:r>
              <a:rPr lang="pt-BR" sz="1800" dirty="0">
                <a:solidFill>
                  <a:srgbClr val="595959"/>
                </a:solidFill>
                <a:latin typeface="Ubuntu"/>
                <a:sym typeface="Ubuntu"/>
              </a:rPr>
              <a:t> Manager</a:t>
            </a:r>
            <a:endParaRPr lang="pt-BR" sz="1800" dirty="0">
              <a:solidFill>
                <a:schemeClr val="bg1">
                  <a:lumMod val="85000"/>
                </a:schemeClr>
              </a:solidFill>
              <a:latin typeface="Ubuntu"/>
              <a:sym typeface="Ubuntu"/>
            </a:endParaRPr>
          </a:p>
        </p:txBody>
      </p:sp>
      <p:sp>
        <p:nvSpPr>
          <p:cNvPr id="12" name="Shape 95">
            <a:extLst>
              <a:ext uri="{FF2B5EF4-FFF2-40B4-BE49-F238E27FC236}">
                <a16:creationId xmlns:a16="http://schemas.microsoft.com/office/drawing/2014/main" id="{5FCEC758-D148-49D2-886E-5B0C4F09ED3C}"/>
              </a:ext>
            </a:extLst>
          </p:cNvPr>
          <p:cNvSpPr/>
          <p:nvPr/>
        </p:nvSpPr>
        <p:spPr>
          <a:xfrm>
            <a:off x="4046628" y="177503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Shape 96">
            <a:extLst>
              <a:ext uri="{FF2B5EF4-FFF2-40B4-BE49-F238E27FC236}">
                <a16:creationId xmlns:a16="http://schemas.microsoft.com/office/drawing/2014/main" id="{7CA779E3-AC46-42DC-A7D0-FE4299ED5F8C}"/>
              </a:ext>
            </a:extLst>
          </p:cNvPr>
          <p:cNvSpPr/>
          <p:nvPr/>
        </p:nvSpPr>
        <p:spPr>
          <a:xfrm>
            <a:off x="4046628" y="218817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Shape 97">
            <a:extLst>
              <a:ext uri="{FF2B5EF4-FFF2-40B4-BE49-F238E27FC236}">
                <a16:creationId xmlns:a16="http://schemas.microsoft.com/office/drawing/2014/main" id="{91D34B37-A34D-4826-9840-965558C69C38}"/>
              </a:ext>
            </a:extLst>
          </p:cNvPr>
          <p:cNvSpPr/>
          <p:nvPr/>
        </p:nvSpPr>
        <p:spPr>
          <a:xfrm>
            <a:off x="4046628" y="260131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Shape 98">
            <a:extLst>
              <a:ext uri="{FF2B5EF4-FFF2-40B4-BE49-F238E27FC236}">
                <a16:creationId xmlns:a16="http://schemas.microsoft.com/office/drawing/2014/main" id="{9193E4AC-1199-4A16-9225-B8BC29723577}"/>
              </a:ext>
            </a:extLst>
          </p:cNvPr>
          <p:cNvSpPr/>
          <p:nvPr/>
        </p:nvSpPr>
        <p:spPr>
          <a:xfrm>
            <a:off x="4046628" y="3014451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2DA6F976-79ED-40A0-82A2-89C7224A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81" y="3464095"/>
            <a:ext cx="483008" cy="3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98">
            <a:extLst>
              <a:ext uri="{FF2B5EF4-FFF2-40B4-BE49-F238E27FC236}">
                <a16:creationId xmlns:a16="http://schemas.microsoft.com/office/drawing/2014/main" id="{192C25A6-19CA-408D-99E7-29315BB5D7B4}"/>
              </a:ext>
            </a:extLst>
          </p:cNvPr>
          <p:cNvSpPr/>
          <p:nvPr/>
        </p:nvSpPr>
        <p:spPr>
          <a:xfrm>
            <a:off x="4047888" y="3438903"/>
            <a:ext cx="120600" cy="120600"/>
          </a:xfrm>
          <a:prstGeom prst="flowChartConnector">
            <a:avLst/>
          </a:prstGeom>
          <a:solidFill>
            <a:srgbClr val="3A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75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473102" y="427080"/>
            <a:ext cx="87630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Aprimorando Produtos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Ubuntu"/>
                <a:cs typeface="Arial"/>
                <a:sym typeface="Ubuntu"/>
              </a:rPr>
              <a:t>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Ubuntu"/>
              <a:cs typeface="Arial"/>
              <a:sym typeface="Ubuntu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441" y="4674043"/>
            <a:ext cx="1352820" cy="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7712992-BCD2-444C-AC18-84E3A9B4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705" y="1230715"/>
            <a:ext cx="6469844" cy="31173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57196D-0596-478C-8E70-D899E0E68525}"/>
              </a:ext>
            </a:extLst>
          </p:cNvPr>
          <p:cNvSpPr txBox="1"/>
          <p:nvPr/>
        </p:nvSpPr>
        <p:spPr>
          <a:xfrm>
            <a:off x="385407" y="622087"/>
            <a:ext cx="4273606" cy="450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">
              <a:lnSpc>
                <a:spcPct val="150000"/>
              </a:lnSpc>
              <a:defRPr/>
            </a:pPr>
            <a:r>
              <a:rPr lang="pt-BR" sz="1800" dirty="0">
                <a:solidFill>
                  <a:srgbClr val="3AC1E1"/>
                </a:solidFill>
                <a:latin typeface="Ubuntu"/>
              </a:rPr>
              <a:t>Gen 2 OCI (Oracle Cloud Infrastructure)</a:t>
            </a:r>
          </a:p>
        </p:txBody>
      </p:sp>
    </p:spTree>
    <p:extLst>
      <p:ext uri="{BB962C8B-B14F-4D97-AF65-F5344CB8AC3E}">
        <p14:creationId xmlns:p14="http://schemas.microsoft.com/office/powerpoint/2010/main" val="13238788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1266</Words>
  <Application>Microsoft Office PowerPoint</Application>
  <PresentationFormat>Apresentação na tela (16:9)</PresentationFormat>
  <Paragraphs>308</Paragraphs>
  <Slides>64</Slides>
  <Notes>64</Notes>
  <HiddenSlides>2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9" baseType="lpstr">
      <vt:lpstr>Arial Black</vt:lpstr>
      <vt:lpstr>Arial</vt:lpstr>
      <vt:lpstr>Ubuntu</vt:lpstr>
      <vt:lpstr>Futura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Everton Dias</dc:creator>
  <cp:lastModifiedBy>Everton Dias</cp:lastModifiedBy>
  <cp:revision>411</cp:revision>
  <dcterms:modified xsi:type="dcterms:W3CDTF">2018-11-28T12:43:32Z</dcterms:modified>
</cp:coreProperties>
</file>