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  <p:sldMasterId id="2147484162" r:id="rId5"/>
    <p:sldMasterId id="2147484256" r:id="rId6"/>
    <p:sldMasterId id="2147484265" r:id="rId7"/>
    <p:sldMasterId id="2147484273" r:id="rId8"/>
    <p:sldMasterId id="2147484281" r:id="rId9"/>
    <p:sldMasterId id="2147484289" r:id="rId10"/>
    <p:sldMasterId id="2147484297" r:id="rId11"/>
    <p:sldMasterId id="2147484313" r:id="rId12"/>
    <p:sldMasterId id="2147484321" r:id="rId13"/>
  </p:sldMasterIdLst>
  <p:notesMasterIdLst>
    <p:notesMasterId r:id="rId45"/>
  </p:notesMasterIdLst>
  <p:handoutMasterIdLst>
    <p:handoutMasterId r:id="rId46"/>
  </p:handoutMasterIdLst>
  <p:sldIdLst>
    <p:sldId id="257" r:id="rId14"/>
    <p:sldId id="263" r:id="rId15"/>
    <p:sldId id="265" r:id="rId16"/>
    <p:sldId id="266" r:id="rId17"/>
    <p:sldId id="298" r:id="rId18"/>
    <p:sldId id="316" r:id="rId19"/>
    <p:sldId id="315" r:id="rId20"/>
    <p:sldId id="303" r:id="rId21"/>
    <p:sldId id="290" r:id="rId22"/>
    <p:sldId id="314" r:id="rId23"/>
    <p:sldId id="304" r:id="rId24"/>
    <p:sldId id="306" r:id="rId25"/>
    <p:sldId id="308" r:id="rId26"/>
    <p:sldId id="317" r:id="rId27"/>
    <p:sldId id="318" r:id="rId28"/>
    <p:sldId id="319" r:id="rId29"/>
    <p:sldId id="310" r:id="rId30"/>
    <p:sldId id="311" r:id="rId31"/>
    <p:sldId id="309" r:id="rId32"/>
    <p:sldId id="312" r:id="rId33"/>
    <p:sldId id="313" r:id="rId34"/>
    <p:sldId id="294" r:id="rId35"/>
    <p:sldId id="295" r:id="rId36"/>
    <p:sldId id="320" r:id="rId37"/>
    <p:sldId id="322" r:id="rId38"/>
    <p:sldId id="321" r:id="rId39"/>
    <p:sldId id="297" r:id="rId40"/>
    <p:sldId id="274" r:id="rId41"/>
    <p:sldId id="283" r:id="rId42"/>
    <p:sldId id="299" r:id="rId43"/>
    <p:sldId id="259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6095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121914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82870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2438278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3047848" algn="l" defTabSz="121914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3657418" algn="l" defTabSz="121914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4266987" algn="l" defTabSz="121914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4876557" algn="l" defTabSz="121914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6" userDrawn="1">
          <p15:clr>
            <a:srgbClr val="A4A3A4"/>
          </p15:clr>
        </p15:guide>
        <p15:guide id="2" pos="5577" userDrawn="1">
          <p15:clr>
            <a:srgbClr val="A4A3A4"/>
          </p15:clr>
        </p15:guide>
        <p15:guide id="3" pos="1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CE1126"/>
    <a:srgbClr val="7AB800"/>
    <a:srgbClr val="C1D62F"/>
    <a:srgbClr val="74CAC7"/>
    <a:srgbClr val="000D7C"/>
    <a:srgbClr val="AAAAAA"/>
    <a:srgbClr val="0085C3"/>
    <a:srgbClr val="0087CC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987" autoAdjust="0"/>
    <p:restoredTop sz="96433" autoAdjust="0"/>
  </p:normalViewPr>
  <p:slideViewPr>
    <p:cSldViewPr snapToGrid="0">
      <p:cViewPr varScale="1">
        <p:scale>
          <a:sx n="117" d="100"/>
          <a:sy n="117" d="100"/>
        </p:scale>
        <p:origin x="2352" y="108"/>
      </p:cViewPr>
      <p:guideLst>
        <p:guide orient="horz" pos="4096"/>
        <p:guide pos="5577"/>
        <p:guide pos="180"/>
      </p:guideLst>
    </p:cSldViewPr>
  </p:slideViewPr>
  <p:outlineViewPr>
    <p:cViewPr>
      <p:scale>
        <a:sx n="33" d="100"/>
        <a:sy n="33" d="100"/>
      </p:scale>
      <p:origin x="0" y="-8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6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0918" y="9048205"/>
            <a:ext cx="491516" cy="24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9103360"/>
            <a:ext cx="70104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850" b="1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384175"/>
            <a:ext cx="5241925" cy="393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84" y="4514514"/>
            <a:ext cx="5677504" cy="4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2759" y="9086840"/>
            <a:ext cx="669675" cy="21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l"/>
          <p:cNvSpPr txBox="1"/>
          <p:nvPr/>
        </p:nvSpPr>
        <p:spPr>
          <a:xfrm>
            <a:off x="0" y="9103360"/>
            <a:ext cx="70104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en-US" sz="850" b="1" i="0" u="none" baseline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6095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121914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82870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243827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384175"/>
            <a:ext cx="5241925" cy="393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6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6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0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30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0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6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384175"/>
            <a:ext cx="5241925" cy="393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6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5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0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3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2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6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0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6" y="365768"/>
            <a:ext cx="6896999" cy="1641352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274323" y="2625019"/>
            <a:ext cx="6896100" cy="307776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4" y="6362707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52" y="5740879"/>
            <a:ext cx="790015" cy="7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87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028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Berry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872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5521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ell Blue background">
    <p:bg>
      <p:bgPr>
        <a:solidFill>
          <a:srgbClr val="008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447925" y="1543052"/>
            <a:ext cx="6696075" cy="5324475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447C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7432265" y="5132257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6" y="365768"/>
            <a:ext cx="6896999" cy="1641352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subTitle" idx="1"/>
          </p:nvPr>
        </p:nvSpPr>
        <p:spPr>
          <a:xfrm>
            <a:off x="274323" y="2625019"/>
            <a:ext cx="6896100" cy="307776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8567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7"/>
            <a:ext cx="7955280" cy="387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tx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1689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ell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70598"/>
            <a:ext cx="7955280" cy="387799"/>
          </a:xfrm>
        </p:spPr>
        <p:txBody>
          <a:bodyPr/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idx="1" hasCustomPrompt="1"/>
          </p:nvPr>
        </p:nvSpPr>
        <p:spPr bwMode="auto">
          <a:xfrm>
            <a:off x="277293" y="1706880"/>
            <a:ext cx="795230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39528" y="6058391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115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ell Blue backgroun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70595"/>
            <a:ext cx="795528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idx="1"/>
          </p:nvPr>
        </p:nvSpPr>
        <p:spPr bwMode="auto">
          <a:xfrm>
            <a:off x="274320" y="2072640"/>
            <a:ext cx="795528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735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Dell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 marL="228584" marR="0" indent="-228584" algn="l" defTabSz="914332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32" marR="0" indent="-223822" algn="l" defTabSz="914332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 marL="909571" marR="0" indent="-220646" algn="l" defTabSz="914332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Museo Sans For Dell" pitchFamily="2" charset="0"/>
              <a:buChar char="›"/>
              <a:tabLst/>
              <a:defRPr sz="10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584" marR="0" lvl="0" indent="-228584" algn="l" defTabSz="914332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Click to edit title</a:t>
            </a:r>
          </a:p>
          <a:p>
            <a:pPr marL="574632" marR="0" lvl="1" indent="-223822" algn="l" defTabSz="914332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 marL="228584" marR="0" indent="-228584" algn="l" defTabSz="914332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32" marR="0" indent="-223822" algn="l" defTabSz="914332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 marL="917513" marR="0" indent="-228589" algn="l" defTabSz="914332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Museo Sans For Dell" panose="02000000000000000000" pitchFamily="2" charset="0"/>
              <a:buChar char="›"/>
              <a:tabLst/>
              <a:defRPr sz="10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584" marR="0" lvl="0" indent="-228584" algn="l" defTabSz="914332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Click to edit title</a:t>
            </a:r>
          </a:p>
          <a:p>
            <a:pPr marL="574632" marR="0" lvl="1" indent="-223822" algn="l" defTabSz="914332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70595"/>
            <a:ext cx="795528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018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ell Blue backgrou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70595"/>
            <a:ext cx="795528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181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ell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042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86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2466905" y="1543052"/>
            <a:ext cx="6696075" cy="5324475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85C3"/>
          </a:solidFill>
          <a:effectLst/>
        </p:spPr>
        <p:txBody>
          <a:bodyPr wrap="square" lIns="243840" tIns="182880" rIns="182880" bIns="18288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endParaRPr lang="en-US" sz="2667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4100518" y="1485909"/>
            <a:ext cx="5072063" cy="5381625"/>
          </a:xfrm>
          <a:custGeom>
            <a:avLst/>
            <a:gdLst>
              <a:gd name="connsiteX0" fmla="*/ 5043487 w 5072062"/>
              <a:gd name="connsiteY0" fmla="*/ 57150 h 4036219"/>
              <a:gd name="connsiteX1" fmla="*/ 0 w 5072062"/>
              <a:gd name="connsiteY1" fmla="*/ 4036219 h 4036219"/>
              <a:gd name="connsiteX2" fmla="*/ 5057775 w 5072062"/>
              <a:gd name="connsiteY2" fmla="*/ 4036219 h 4036219"/>
              <a:gd name="connsiteX3" fmla="*/ 5057775 w 5072062"/>
              <a:gd name="connsiteY3" fmla="*/ 0 h 4036219"/>
              <a:gd name="connsiteX4" fmla="*/ 5072062 w 5072062"/>
              <a:gd name="connsiteY4" fmla="*/ 742950 h 403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4036219">
                <a:moveTo>
                  <a:pt x="5043487" y="57150"/>
                </a:moveTo>
                <a:lnTo>
                  <a:pt x="0" y="4036219"/>
                </a:lnTo>
                <a:lnTo>
                  <a:pt x="5057775" y="4036219"/>
                </a:lnTo>
                <a:lnTo>
                  <a:pt x="5057775" y="0"/>
                </a:lnTo>
                <a:lnTo>
                  <a:pt x="5072062" y="742950"/>
                </a:ln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7362312" y="5132257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6" y="365768"/>
            <a:ext cx="6896999" cy="1641352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subTitle" idx="1"/>
          </p:nvPr>
        </p:nvSpPr>
        <p:spPr>
          <a:xfrm>
            <a:off x="274323" y="2625019"/>
            <a:ext cx="6896100" cy="307776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4185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87" y="1765287"/>
            <a:ext cx="4621431" cy="33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67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6" name="Picture 5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27480" y="6061584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961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54129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 marL="1023861" indent="0"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None/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63149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2375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91701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376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365769"/>
            <a:ext cx="5245947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966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900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394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56789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Blue footer ">
    <p:bg>
      <p:bgPr>
        <a:solidFill>
          <a:schemeClr val="tx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8899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Gray divider slide">
    <p:bg>
      <p:bgPr>
        <a:solidFill>
          <a:srgbClr val="AAA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27480" y="6061584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8423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0595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2572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2729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48466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48370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365769"/>
            <a:ext cx="5245947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02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99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09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78062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Gray footer 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95931"/>
            <a:ext cx="9144000" cy="162076"/>
          </a:xfrm>
          <a:prstGeom prst="rect">
            <a:avLst/>
          </a:prstGeom>
          <a:solidFill>
            <a:srgbClr val="AAAAAA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597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Dark Blue divider slide">
    <p:bg>
      <p:bgPr>
        <a:solidFill>
          <a:srgbClr val="004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27480" y="6061584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21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886951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1504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47850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3614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18375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365769"/>
            <a:ext cx="5945859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451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20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091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41110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Dark Blue footer 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00447C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5343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Teal divider slide">
    <p:bg>
      <p:bgPr>
        <a:solidFill>
          <a:srgbClr val="74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27480" y="6061584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92390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23635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25452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07728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97692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52246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5" y="365769"/>
            <a:ext cx="539270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5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6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45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378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Teal footer 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74CAC7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1082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Green divid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27480" y="6061584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6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601515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09416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526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37682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9492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9"/>
            <a:ext cx="5394960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7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86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130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754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Green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7AB80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3992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Yellow 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27480" y="6061584"/>
            <a:ext cx="633501" cy="6335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336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325821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88738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92238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30450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6350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5" y="365769"/>
            <a:ext cx="539270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80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181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293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365769"/>
            <a:ext cx="5042747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073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Yellow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85335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Dark Red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43832" y="5926723"/>
            <a:ext cx="633501" cy="6335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25976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522503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67539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3478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3667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05655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5" y="365769"/>
            <a:ext cx="5911991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076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520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346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96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Dark Red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CE112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132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Berry divider slide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343499" y="5930784"/>
            <a:ext cx="633501" cy="6335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331028"/>
            <a:ext cx="6850901" cy="1994392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0117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587777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1" y="1706880"/>
            <a:ext cx="7924387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98873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463040"/>
            <a:ext cx="79552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3"/>
            <a:ext cx="795528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79552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5256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15"/>
            <a:ext cx="795528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706880"/>
            <a:ext cx="38404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5267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6" y="365759"/>
            <a:ext cx="4285279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3" y="1706880"/>
            <a:ext cx="428386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32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6753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3" y="365769"/>
            <a:ext cx="5460436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706880"/>
            <a:ext cx="429768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2200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415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65767"/>
            <a:ext cx="429768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2072640"/>
            <a:ext cx="429768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3046" indent="-23175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84464"/>
            <a:ext cx="429768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554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362523"/>
            <a:ext cx="795528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010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ell_gray_logo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 bwMode="black">
          <a:xfrm>
            <a:off x="8320875" y="6061979"/>
            <a:ext cx="627780" cy="627780"/>
          </a:xfrm>
          <a:prstGeom prst="rect">
            <a:avLst/>
          </a:prstGeom>
        </p:spPr>
      </p:pic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5275" y="649846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275" y="649846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2" r:id="rId1"/>
    <p:sldLayoutId id="2147484366" r:id="rId2"/>
    <p:sldLayoutId id="2147484367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1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9" y="6140731"/>
            <a:ext cx="482933" cy="4829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237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5" r:id="rId1"/>
    <p:sldLayoutId id="2147484376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64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6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370598"/>
            <a:ext cx="7955280" cy="3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7295" y="1706880"/>
            <a:ext cx="795528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Box 14" hidden="1"/>
          <p:cNvSpPr txBox="1"/>
          <p:nvPr/>
        </p:nvSpPr>
        <p:spPr>
          <a:xfrm>
            <a:off x="1895481" y="6454889"/>
            <a:ext cx="64953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B8D0290F-9E23-41BA-BCF9-EF3BA4816832}" type="datetime1">
              <a:rPr lang="en-US" sz="1000" smtClean="0">
                <a:solidFill>
                  <a:schemeClr val="tx2"/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1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98915" y="2137578"/>
            <a:ext cx="2139951" cy="1876777"/>
          </a:xfrm>
          <a:prstGeom prst="rect">
            <a:avLst/>
          </a:pr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 bwMode="black">
          <a:xfrm>
            <a:off x="8327480" y="6061584"/>
            <a:ext cx="633501" cy="6335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856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8" r:id="rId1"/>
    <p:sldLayoutId id="2147484368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9" r:id="rId8"/>
    <p:sldLayoutId id="2147484351" r:id="rId9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tx2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400">
          <a:solidFill>
            <a:schemeClr val="tx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23822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100000"/>
        <a:buFont typeface="Museo Sans For Dell" pitchFamily="2" charset="0"/>
        <a:buChar char="–"/>
        <a:defRPr sz="1200" baseline="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Museo Sans For Dell" pitchFamily="2" charset="0"/>
        <a:buChar char="›"/>
        <a:defRPr sz="10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0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fl"/>
          <p:cNvSpPr txBox="1"/>
          <p:nvPr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9" y="6140731"/>
            <a:ext cx="482933" cy="48293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72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7" r:id="rId1"/>
    <p:sldLayoutId id="2147484369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350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9" y="6140731"/>
            <a:ext cx="482933" cy="4829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AAAAAA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3897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2" r:id="rId1"/>
    <p:sldLayoutId id="2147484370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353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AAAAAA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9" y="6140731"/>
            <a:ext cx="482933" cy="4829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00447C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440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4" r:id="rId1"/>
    <p:sldLayoutId id="2147484371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355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00447C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52443" indent="-22858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9" y="6140731"/>
            <a:ext cx="482933" cy="4829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74CAC7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5758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7" r:id="rId1"/>
    <p:sldLayoutId id="2147484372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356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2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9" y="6140731"/>
            <a:ext cx="482933" cy="4829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7AB80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690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73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358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3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9" y="6140731"/>
            <a:ext cx="482933" cy="4829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950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1" r:id="rId1"/>
    <p:sldLayoutId id="2147484374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60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4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1" y="362515"/>
            <a:ext cx="7930595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5" y="1706880"/>
            <a:ext cx="792696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81" y="645454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7/19/2016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fl"/>
          <p:cNvSpPr txBox="1"/>
          <p:nvPr userDrawn="1"/>
        </p:nvSpPr>
        <p:spPr>
          <a:xfrm>
            <a:off x="0" y="6677787"/>
            <a:ext cx="9144000" cy="21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1" b="1" i="0" u="none" baseline="0" dirty="0" err="1" smtClean="0">
              <a:solidFill>
                <a:srgbClr val="7F7F7F"/>
              </a:solidFill>
              <a:latin typeface="museo sans for dell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59" y="6140731"/>
            <a:ext cx="482933" cy="4829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5275" y="6546083"/>
            <a:ext cx="265176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743691"/>
            <a:ext cx="9144000" cy="114316"/>
          </a:xfrm>
          <a:prstGeom prst="rect">
            <a:avLst/>
          </a:prstGeom>
          <a:solidFill>
            <a:srgbClr val="CE112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09043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2" r:id="rId1"/>
    <p:sldLayoutId id="2147484375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63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5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6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32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49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66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84" indent="-22858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32" indent="-233345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571" indent="-220646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096" indent="-222234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018" indent="-236521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183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350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516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681" indent="-236521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de Sistemas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4323" y="2625019"/>
            <a:ext cx="6896100" cy="1231106"/>
          </a:xfrm>
        </p:spPr>
        <p:txBody>
          <a:bodyPr/>
          <a:lstStyle/>
          <a:p>
            <a:r>
              <a:rPr lang="en-US" dirty="0" err="1" smtClean="0"/>
              <a:t>Dicas</a:t>
            </a:r>
            <a:r>
              <a:rPr lang="en-US" dirty="0" smtClean="0"/>
              <a:t> de Tuning – </a:t>
            </a:r>
            <a:r>
              <a:rPr lang="en-US" dirty="0" err="1" smtClean="0"/>
              <a:t>desenvolvimento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Gustavo Braga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7393" y="1510393"/>
            <a:ext cx="8776607" cy="397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err="1" smtClean="0">
                <a:solidFill>
                  <a:schemeClr val="bg2"/>
                </a:solidFill>
              </a:rPr>
              <a:t>Poucas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colunas</a:t>
            </a:r>
            <a:r>
              <a:rPr lang="en-US" sz="1800" dirty="0" smtClean="0">
                <a:solidFill>
                  <a:schemeClr val="bg2"/>
                </a:solidFill>
              </a:rPr>
              <a:t> no SELECT </a:t>
            </a:r>
            <a:r>
              <a:rPr lang="en-US" sz="1800" dirty="0" err="1" smtClean="0">
                <a:solidFill>
                  <a:schemeClr val="bg2"/>
                </a:solidFill>
              </a:rPr>
              <a:t>poucas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colunas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na</a:t>
            </a:r>
            <a:r>
              <a:rPr lang="en-US" sz="1800" dirty="0" smtClean="0">
                <a:solidFill>
                  <a:schemeClr val="bg2"/>
                </a:solidFill>
              </a:rPr>
              <a:t> where e </a:t>
            </a:r>
            <a:r>
              <a:rPr lang="en-US" sz="1800" dirty="0" err="1" smtClean="0">
                <a:solidFill>
                  <a:schemeClr val="bg2"/>
                </a:solidFill>
              </a:rPr>
              <a:t>tabelas</a:t>
            </a:r>
            <a:r>
              <a:rPr lang="en-US" sz="1800" dirty="0" smtClean="0">
                <a:solidFill>
                  <a:schemeClr val="bg2"/>
                </a:solidFill>
              </a:rPr>
              <a:t> com </a:t>
            </a:r>
            <a:r>
              <a:rPr lang="en-US" sz="1800" dirty="0" err="1" smtClean="0">
                <a:solidFill>
                  <a:schemeClr val="bg2"/>
                </a:solidFill>
              </a:rPr>
              <a:t>muitas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</a:rPr>
              <a:t>linhas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8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</a:rPr>
              <a:t>SELECT col1, col2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FROM table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WHERE col3  … and col4…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CREATE INDEX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 … col3, col4  [ ,col1, col2 ]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14805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7393" y="1510393"/>
            <a:ext cx="8776607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</a:rPr>
              <a:t>SELECT </a:t>
            </a:r>
            <a:r>
              <a:rPr lang="en-US" sz="2000" dirty="0">
                <a:solidFill>
                  <a:schemeClr val="bg2"/>
                </a:solidFill>
              </a:rPr>
              <a:t>MAX( date_ 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2"/>
                </a:solidFill>
              </a:rPr>
              <a:t>FROM table_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2"/>
                </a:solidFill>
              </a:rPr>
              <a:t>WHERE value1_ &gt; :1 and value2_ &gt; :2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b="1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2"/>
                </a:solidFill>
              </a:rPr>
              <a:t>CREATE </a:t>
            </a:r>
            <a:r>
              <a:rPr lang="en-US" sz="2000" b="1" dirty="0">
                <a:solidFill>
                  <a:schemeClr val="bg2"/>
                </a:solidFill>
              </a:rPr>
              <a:t>INDEX </a:t>
            </a:r>
            <a:r>
              <a:rPr lang="en-US" sz="2000" dirty="0">
                <a:solidFill>
                  <a:schemeClr val="bg2"/>
                </a:solidFill>
              </a:rPr>
              <a:t>idx1_table_ on table_ ( value1_, value2_  [, date_] 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err="1" smtClean="0">
                <a:solidFill>
                  <a:schemeClr val="bg2"/>
                </a:solidFill>
              </a:rPr>
              <a:t>Caso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a </a:t>
            </a:r>
            <a:r>
              <a:rPr lang="en-US" sz="2000" dirty="0" err="1">
                <a:solidFill>
                  <a:schemeClr val="bg2"/>
                </a:solidFill>
              </a:rPr>
              <a:t>coluna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date_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ou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outra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utilizada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seja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muito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atualizada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haverá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fragmentação</a:t>
            </a:r>
            <a:r>
              <a:rPr lang="en-US" sz="2000" dirty="0">
                <a:solidFill>
                  <a:schemeClr val="bg2"/>
                </a:solidFill>
              </a:rPr>
              <a:t> do </a:t>
            </a:r>
            <a:r>
              <a:rPr lang="en-US" sz="2000" dirty="0" err="1">
                <a:solidFill>
                  <a:schemeClr val="bg2"/>
                </a:solidFill>
              </a:rPr>
              <a:t>índice</a:t>
            </a:r>
            <a:endParaRPr lang="en-US" sz="20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2"/>
                </a:solidFill>
              </a:rPr>
              <a:t>… MANUTENÇÃO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… SE para a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coluna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date_ é a data da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inserção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dos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registros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na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tabela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…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como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melhorar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a query ??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8896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5221" y="1612943"/>
            <a:ext cx="8776607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2"/>
                </a:solidFill>
              </a:rPr>
              <a:t>SELECT </a:t>
            </a:r>
            <a:r>
              <a:rPr lang="en-US" sz="2000" dirty="0">
                <a:solidFill>
                  <a:srgbClr val="C00000"/>
                </a:solidFill>
              </a:rPr>
              <a:t>MAX( date_ 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2"/>
                </a:solidFill>
              </a:rPr>
              <a:t>FROM table_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2"/>
                </a:solidFill>
              </a:rPr>
              <a:t>WHERE value1_ &gt; :1 and value2_ &gt; :2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date_ &gt; SYSDATE - </a:t>
            </a:r>
            <a:r>
              <a:rPr lang="en-US" sz="2000" dirty="0" smtClean="0">
                <a:solidFill>
                  <a:schemeClr val="bg2"/>
                </a:solidFill>
              </a:rPr>
              <a:t>??</a:t>
            </a:r>
            <a:endParaRPr lang="en-US" sz="20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>
                <a:solidFill>
                  <a:schemeClr val="bg2"/>
                </a:solidFill>
              </a:rPr>
              <a:t>ANALISAR OS DADOS… QUAL AMOSTRAGEM ??? … TUDO??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>
                <a:solidFill>
                  <a:schemeClr val="bg2"/>
                </a:solidFill>
              </a:rPr>
              <a:t>… </a:t>
            </a:r>
            <a:r>
              <a:rPr lang="en-US" sz="1800" dirty="0" err="1">
                <a:solidFill>
                  <a:schemeClr val="bg2"/>
                </a:solidFill>
              </a:rPr>
              <a:t>qual</a:t>
            </a:r>
            <a:r>
              <a:rPr lang="en-US" sz="1800" dirty="0">
                <a:solidFill>
                  <a:schemeClr val="bg2"/>
                </a:solidFill>
              </a:rPr>
              <a:t> o </a:t>
            </a:r>
            <a:r>
              <a:rPr lang="en-US" sz="1800" dirty="0" err="1">
                <a:solidFill>
                  <a:schemeClr val="bg2"/>
                </a:solidFill>
              </a:rPr>
              <a:t>maior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intervalo</a:t>
            </a:r>
            <a:r>
              <a:rPr lang="en-US" sz="1800" dirty="0">
                <a:solidFill>
                  <a:schemeClr val="bg2"/>
                </a:solidFill>
              </a:rPr>
              <a:t> entre as </a:t>
            </a:r>
            <a:r>
              <a:rPr lang="en-US" sz="1800" dirty="0" err="1">
                <a:solidFill>
                  <a:schemeClr val="bg2"/>
                </a:solidFill>
              </a:rPr>
              <a:t>datas</a:t>
            </a:r>
            <a:r>
              <a:rPr lang="en-US" sz="1800" dirty="0">
                <a:solidFill>
                  <a:schemeClr val="bg2"/>
                </a:solidFill>
              </a:rPr>
              <a:t> ?  5 </a:t>
            </a:r>
            <a:r>
              <a:rPr lang="en-US" sz="1800" dirty="0" err="1">
                <a:solidFill>
                  <a:schemeClr val="bg2"/>
                </a:solidFill>
              </a:rPr>
              <a:t>dias</a:t>
            </a:r>
            <a:r>
              <a:rPr lang="en-US" sz="1800" dirty="0">
                <a:solidFill>
                  <a:schemeClr val="bg2"/>
                </a:solidFill>
              </a:rPr>
              <a:t>, 1 </a:t>
            </a:r>
            <a:r>
              <a:rPr lang="en-US" sz="1800" dirty="0" err="1">
                <a:solidFill>
                  <a:schemeClr val="bg2"/>
                </a:solidFill>
              </a:rPr>
              <a:t>dia</a:t>
            </a:r>
            <a:r>
              <a:rPr lang="en-US" sz="1800" dirty="0">
                <a:solidFill>
                  <a:schemeClr val="bg2"/>
                </a:solidFill>
              </a:rPr>
              <a:t>, horas?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800" dirty="0">
                <a:solidFill>
                  <a:schemeClr val="bg2"/>
                </a:solidFill>
              </a:rPr>
              <a:t>…o </a:t>
            </a:r>
            <a:r>
              <a:rPr lang="en-US" sz="1800" dirty="0" err="1">
                <a:solidFill>
                  <a:schemeClr val="bg2"/>
                </a:solidFill>
              </a:rPr>
              <a:t>dia</a:t>
            </a:r>
            <a:r>
              <a:rPr lang="en-US" sz="1800" dirty="0">
                <a:solidFill>
                  <a:schemeClr val="bg2"/>
                </a:solidFill>
              </a:rPr>
              <a:t> do max </a:t>
            </a:r>
            <a:r>
              <a:rPr lang="en-US" sz="1800" dirty="0" err="1">
                <a:solidFill>
                  <a:schemeClr val="bg2"/>
                </a:solidFill>
              </a:rPr>
              <a:t>esse</a:t>
            </a:r>
            <a:r>
              <a:rPr lang="en-US" sz="1800" dirty="0">
                <a:solidFill>
                  <a:schemeClr val="bg2"/>
                </a:solidFill>
              </a:rPr>
              <a:t> é </a:t>
            </a:r>
            <a:r>
              <a:rPr lang="en-US" sz="1800" dirty="0" err="1">
                <a:solidFill>
                  <a:schemeClr val="bg2"/>
                </a:solidFill>
              </a:rPr>
              <a:t>normalmente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quando</a:t>
            </a:r>
            <a:r>
              <a:rPr lang="en-US" sz="1800" dirty="0">
                <a:solidFill>
                  <a:schemeClr val="bg2"/>
                </a:solidFill>
              </a:rPr>
              <a:t>? </a:t>
            </a:r>
            <a:r>
              <a:rPr lang="en-US" sz="1800" dirty="0" err="1">
                <a:solidFill>
                  <a:schemeClr val="bg2"/>
                </a:solidFill>
              </a:rPr>
              <a:t>Hoje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err="1">
                <a:solidFill>
                  <a:schemeClr val="bg2"/>
                </a:solidFill>
              </a:rPr>
              <a:t>ontem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err="1">
                <a:solidFill>
                  <a:schemeClr val="bg2"/>
                </a:solidFill>
              </a:rPr>
              <a:t>semana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passada</a:t>
            </a:r>
            <a:r>
              <a:rPr lang="en-US" sz="1800" dirty="0">
                <a:solidFill>
                  <a:schemeClr val="bg2"/>
                </a:solidFill>
              </a:rPr>
              <a:t> ??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986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6016" y="1384419"/>
            <a:ext cx="7853583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</a:rPr>
              <a:t>Na query com </a:t>
            </a:r>
            <a:r>
              <a:rPr lang="en-US" sz="1400" dirty="0" err="1" smtClean="0">
                <a:solidFill>
                  <a:schemeClr val="bg2"/>
                </a:solidFill>
              </a:rPr>
              <a:t>problema</a:t>
            </a:r>
            <a:r>
              <a:rPr lang="en-US" sz="1400" dirty="0" smtClean="0">
                <a:solidFill>
                  <a:schemeClr val="bg2"/>
                </a:solidFill>
              </a:rPr>
              <a:t> tem OR ???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</a:rPr>
              <a:t>…..OR é </a:t>
            </a:r>
            <a:r>
              <a:rPr lang="en-US" sz="1400" dirty="0" err="1" smtClean="0">
                <a:solidFill>
                  <a:schemeClr val="bg2"/>
                </a:solidFill>
              </a:rPr>
              <a:t>coisa</a:t>
            </a:r>
            <a:r>
              <a:rPr lang="en-US" sz="1400" dirty="0" smtClean="0">
                <a:solidFill>
                  <a:schemeClr val="bg2"/>
                </a:solidFill>
              </a:rPr>
              <a:t> do </a:t>
            </a:r>
            <a:r>
              <a:rPr lang="en-US" sz="1400" dirty="0" err="1" smtClean="0">
                <a:solidFill>
                  <a:schemeClr val="bg2"/>
                </a:solidFill>
              </a:rPr>
              <a:t>capeta</a:t>
            </a:r>
            <a:r>
              <a:rPr lang="en-US" sz="1400" dirty="0" smtClean="0">
                <a:solidFill>
                  <a:schemeClr val="bg2"/>
                </a:solidFill>
              </a:rPr>
              <a:t> !!!</a:t>
            </a: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SELECT value_5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FROM table_1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WHERE value1 = :1  AND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(  value2 = :2  OR  value2 = :3 )  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AND value3 = :3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UNION…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SELECT value_5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FROM table_1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WHERE value1 = :1  AND 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value2 = :2 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AND </a:t>
            </a:r>
            <a:r>
              <a:rPr lang="en-US" sz="1400" dirty="0">
                <a:solidFill>
                  <a:schemeClr val="bg2"/>
                </a:solidFill>
              </a:rPr>
              <a:t>value3 = :3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UNION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SELECT value_5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FROM table_1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</a:rPr>
              <a:t>WHERE value1 = :1  AND </a:t>
            </a:r>
            <a:r>
              <a:rPr lang="en-US" sz="1400" dirty="0">
                <a:solidFill>
                  <a:srgbClr val="C00000"/>
                </a:solidFill>
              </a:rPr>
              <a:t> value2 = </a:t>
            </a:r>
            <a:r>
              <a:rPr lang="en-US" sz="1400" dirty="0" smtClean="0">
                <a:solidFill>
                  <a:srgbClr val="C00000"/>
                </a:solidFill>
              </a:rPr>
              <a:t>:3  </a:t>
            </a:r>
            <a:r>
              <a:rPr lang="en-US" sz="1400" dirty="0">
                <a:solidFill>
                  <a:schemeClr val="bg2"/>
                </a:solidFill>
              </a:rPr>
              <a:t>AND value3 = :3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913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19" y="353967"/>
            <a:ext cx="795528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6" y="3164301"/>
            <a:ext cx="8320959" cy="1433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19" y="964444"/>
            <a:ext cx="8707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SELECT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MAX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(t0.lastModified) lastModified 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FROM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pw.accassignments 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t0 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WHERE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(:SYS_B_0=:SYS_B_1)  </a:t>
            </a: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 t0.VState_VName = :SYS_B_2 </a:t>
            </a: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OR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t0.VState_VName = :SYS_B_3) 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(t0.deleted = :SYS_B_4)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4681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19" y="353967"/>
            <a:ext cx="795528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19" y="964444"/>
            <a:ext cx="8707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SELECT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MAX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(t0.lastModified) lastModified 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FROM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pw.accassignments 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t0 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WHERE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(:SYS_B_0=:SYS_B_1)  </a:t>
            </a: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 t0.VState_VName = :SYS_B_2 </a:t>
            </a: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OR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t0.VState_VName = :SYS_B_3) 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(t0.deleted = :SYS_B_4)</a:t>
            </a:r>
            <a:br>
              <a:rPr lang="pt-BR" sz="18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pt-B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6" y="2718770"/>
            <a:ext cx="7591425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9" y="3601483"/>
            <a:ext cx="83629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503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19" y="353967"/>
            <a:ext cx="795528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19" y="964444"/>
            <a:ext cx="8707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select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del_lf_rows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/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lf_rows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)*100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del_lf_ratio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t.* </a:t>
            </a:r>
            <a:b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from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pw.dc_sys_indexstats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b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</a:rPr>
              <a:t>order by name, </a:t>
            </a:r>
            <a:r>
              <a:rPr lang="en-US" sz="1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inserted_on</a:t>
            </a:r>
            <a:endParaRPr lang="en-US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pt-BR" sz="18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9" y="2475139"/>
            <a:ext cx="80581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08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 </a:t>
            </a:r>
            <a:r>
              <a:rPr lang="en-US" dirty="0" err="1" smtClean="0"/>
              <a:t>manutenção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882422"/>
            <a:ext cx="82962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232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manutenção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076325"/>
            <a:ext cx="84201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5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6016" y="1384419"/>
            <a:ext cx="7853583" cy="427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</a:rPr>
              <a:t>MERGE… </a:t>
            </a:r>
            <a:r>
              <a:rPr lang="en-US" sz="1400" dirty="0" err="1" smtClean="0">
                <a:solidFill>
                  <a:schemeClr val="bg2"/>
                </a:solidFill>
              </a:rPr>
              <a:t>só</a:t>
            </a:r>
            <a:r>
              <a:rPr lang="en-US" sz="1400" dirty="0" smtClean="0">
                <a:solidFill>
                  <a:schemeClr val="bg2"/>
                </a:solidFill>
              </a:rPr>
              <a:t> para </a:t>
            </a:r>
            <a:r>
              <a:rPr lang="en-US" sz="1400" dirty="0" err="1" smtClean="0">
                <a:solidFill>
                  <a:schemeClr val="bg2"/>
                </a:solidFill>
              </a:rPr>
              <a:t>tabela</a:t>
            </a:r>
            <a:r>
              <a:rPr lang="en-US" sz="1400" dirty="0" smtClean="0">
                <a:solidFill>
                  <a:schemeClr val="bg2"/>
                </a:solidFill>
              </a:rPr>
              <a:t> de </a:t>
            </a:r>
            <a:r>
              <a:rPr lang="en-US" sz="1400" dirty="0" err="1" smtClean="0">
                <a:solidFill>
                  <a:schemeClr val="bg2"/>
                </a:solidFill>
              </a:rPr>
              <a:t>colégio</a:t>
            </a:r>
            <a:r>
              <a:rPr lang="en-US" sz="1400" dirty="0" smtClean="0">
                <a:solidFill>
                  <a:schemeClr val="bg2"/>
                </a:solidFill>
              </a:rPr>
              <a:t> com volume de </a:t>
            </a:r>
            <a:r>
              <a:rPr lang="en-US" sz="1400" dirty="0" err="1" smtClean="0">
                <a:solidFill>
                  <a:schemeClr val="bg2"/>
                </a:solidFill>
              </a:rPr>
              <a:t>colégio</a:t>
            </a: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Evite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usar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com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grande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volume de dados.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…Se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tiver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que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usar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pois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não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quer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mexer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muito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no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código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fazendo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algo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descente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pode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dividir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o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sofrimento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…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4235"/>
            <a:ext cx="4542804" cy="2316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804" y="2628626"/>
            <a:ext cx="4374066" cy="344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775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Tópicos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780" y="1344415"/>
            <a:ext cx="7924387" cy="4267200"/>
          </a:xfrm>
        </p:spPr>
        <p:txBody>
          <a:bodyPr/>
          <a:lstStyle/>
          <a:p>
            <a:r>
              <a:rPr lang="en-US" sz="2000" dirty="0" smtClean="0"/>
              <a:t>APRESENTAÇÃO</a:t>
            </a:r>
          </a:p>
          <a:p>
            <a:r>
              <a:rPr lang="en-US" sz="2000" dirty="0" smtClean="0"/>
              <a:t>INTRODUÇÃO</a:t>
            </a:r>
          </a:p>
          <a:p>
            <a:r>
              <a:rPr lang="en-US" sz="2000" dirty="0" smtClean="0"/>
              <a:t>PROBLEMA – CAUSAS</a:t>
            </a:r>
          </a:p>
          <a:p>
            <a:r>
              <a:rPr lang="en-US" sz="2000" dirty="0" smtClean="0"/>
              <a:t>SOLUÇÕES – DICAS</a:t>
            </a:r>
          </a:p>
          <a:p>
            <a:r>
              <a:rPr lang="en-US" sz="2000" dirty="0" smtClean="0"/>
              <a:t>CONCLUSÃO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b="1" dirty="0"/>
              <a:t>OBJETIVO:</a:t>
            </a:r>
            <a:r>
              <a:rPr lang="en-US" dirty="0"/>
              <a:t> </a:t>
            </a:r>
            <a:r>
              <a:rPr lang="en-US" dirty="0" smtClean="0"/>
              <a:t>APRESENTAR CASOS E TÉCNICAS PARA AJUDAR A ENTENDER E RESOLVER PROBLEMAS DE PERFORMANCE  EM PROCESSOS DE BANCO DE DADOS.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8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6016" y="1384419"/>
            <a:ext cx="7853583" cy="434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Muitos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INSERTS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por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segundo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de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sessões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distintas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…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Particionar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a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tabela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Tabelas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que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sofrem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limpezas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periódicas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	Deletes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fragmentam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as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tabelas</a:t>
            </a: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Se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em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algum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momento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a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tabela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fica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vazia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- truncate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Ao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invés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de delete –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veja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se é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possível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implementar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particionamento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por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data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400" b="1" dirty="0" err="1" smtClean="0">
                <a:solidFill>
                  <a:schemeClr val="bg2"/>
                </a:solidFill>
                <a:latin typeface="+mn-lt"/>
              </a:rPr>
              <a:t>dropar</a:t>
            </a: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 a </a:t>
            </a:r>
            <a:r>
              <a:rPr lang="en-US" sz="1400" b="1" dirty="0" err="1" smtClean="0">
                <a:solidFill>
                  <a:schemeClr val="bg2"/>
                </a:solidFill>
                <a:latin typeface="+mn-lt"/>
              </a:rPr>
              <a:t>partição</a:t>
            </a: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 é </a:t>
            </a:r>
            <a:r>
              <a:rPr lang="en-US" sz="1400" b="1" dirty="0" err="1" smtClean="0">
                <a:solidFill>
                  <a:schemeClr val="bg2"/>
                </a:solidFill>
                <a:latin typeface="+mn-lt"/>
              </a:rPr>
              <a:t>imediato</a:t>
            </a: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!</a:t>
            </a:r>
            <a:endParaRPr lang="en-US" sz="1400" b="1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		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744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DICAS…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386" y="1058216"/>
            <a:ext cx="7853583" cy="183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Tabelas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de logs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ou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de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carga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de dados que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devem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sofrer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limpezas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periódicas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podem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ser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particionadas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por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data…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…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rotina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para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deixar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número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estipulado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de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partições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pode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ser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criado</a:t>
            </a: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REBUILD é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necessário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se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houver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algum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+mn-lt"/>
              </a:rPr>
              <a:t>índice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GLOBAL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78" y="2119358"/>
            <a:ext cx="7494409" cy="2946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79" y="4972236"/>
            <a:ext cx="5476385" cy="16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23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sql</a:t>
            </a:r>
            <a:r>
              <a:rPr lang="en-US" dirty="0" smtClean="0"/>
              <a:t> tuning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9150" y="5734227"/>
            <a:ext cx="3549754" cy="557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FALTA QUAIS COLUNAS NO ÍNDICE  ???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+</a:t>
            </a:r>
            <a:r>
              <a:rPr lang="en-US" sz="1400" b="1" dirty="0" err="1" smtClean="0">
                <a:solidFill>
                  <a:schemeClr val="bg2"/>
                </a:solidFill>
                <a:latin typeface="+mn-lt"/>
              </a:rPr>
              <a:t>objectId</a:t>
            </a: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   +</a:t>
            </a:r>
            <a:r>
              <a:rPr lang="en-US" sz="1400" b="1" dirty="0" err="1" smtClean="0">
                <a:solidFill>
                  <a:schemeClr val="bg2"/>
                </a:solidFill>
                <a:latin typeface="+mn-lt"/>
              </a:rPr>
              <a:t>entityId</a:t>
            </a:r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 </a:t>
            </a:r>
            <a:endParaRPr lang="pt-BR" sz="1400" b="1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357312"/>
            <a:ext cx="87249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628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sql</a:t>
            </a:r>
            <a:r>
              <a:rPr lang="en-US" dirty="0" smtClean="0"/>
              <a:t> tuning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2" y="4453617"/>
            <a:ext cx="595312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4" y="1402897"/>
            <a:ext cx="8315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562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TOPs…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473" y="789233"/>
            <a:ext cx="7827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select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DISTINCT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sql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.sql_id, last_call_et, service_name,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trunc(last_call_et/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3600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|| 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':'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||  lpad(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mod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(round(last_call_et/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60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60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2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'0'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CallTimeHMM,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sql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.sql_text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,vs.inst_id, substr(vs.username,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1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14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UserName, lpad(vs.sid,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6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|| 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'-'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|| vs.serial#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"Session", pid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PID, rtrim(ltrim(vs.machine))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Machine, vs.Program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App, vs.osuser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OSUser, aa.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Command,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trunc((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sysdate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-logon_time)*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24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|| 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':'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|| lpad(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mod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(round((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sysdate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-logon_time)*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24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60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60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2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'0'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LogonTime, vs.INST_ID || last_call_et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InstinceID, status,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'ALTER SYSTEM KILL SESSION 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||CHR(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39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)||TO_CHAR(vs.SID)||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', 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||TO_CHAR(vs.SERIAL#)||CHR(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39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)||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';'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STMT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from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sys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.GV_$SESSION vs,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sys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.GV_$PROCESS vp, audit_actions aa,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sys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.gv_$sql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sql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where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vp.addr(+) = vs.paddr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vs.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type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&lt;&gt; 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'BACKGROUND'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vs.INST_ID=vp.INST_ID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sql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.INST_ID = vs.INST_ID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vs.username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is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not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NULL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vs.status = 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'ACTIVE'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vs.command = aa.action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sql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.sql_id = vs.sql_id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and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VS.username &lt;&gt; 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'SYS'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i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--</a:t>
            </a:r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</a:rPr>
              <a:t>and  last_call_et &gt; 10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order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by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dirty="0">
                <a:solidFill>
                  <a:srgbClr val="0000F0"/>
                </a:solidFill>
                <a:latin typeface="Courier New" panose="02070309020205020404" pitchFamily="49" charset="0"/>
              </a:rPr>
              <a:t>2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desc</a:t>
            </a:r>
            <a: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pt-BR" sz="12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180009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TOPs…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1106942"/>
            <a:ext cx="8469631" cy="38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732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sql</a:t>
            </a:r>
            <a:r>
              <a:rPr lang="en-US" dirty="0" smtClean="0"/>
              <a:t> tuning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5" y="1215953"/>
            <a:ext cx="8824793" cy="44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5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sql</a:t>
            </a:r>
            <a:r>
              <a:rPr lang="en-US" dirty="0" smtClean="0"/>
              <a:t> </a:t>
            </a:r>
            <a:r>
              <a:rPr lang="en-US" dirty="0"/>
              <a:t>tuning  </a:t>
            </a:r>
            <a:r>
              <a:rPr lang="en-US" dirty="0" smtClean="0"/>
              <a:t>- </a:t>
            </a:r>
            <a:r>
              <a:rPr lang="en-US" dirty="0" err="1" smtClean="0"/>
              <a:t>Confirmação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82" y="4220332"/>
            <a:ext cx="6082845" cy="2155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55" y="1215953"/>
            <a:ext cx="7810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12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sql</a:t>
            </a:r>
            <a:r>
              <a:rPr lang="en-US" dirty="0" smtClean="0"/>
              <a:t> tuning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2" y="1629455"/>
            <a:ext cx="7433114" cy="21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46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sql</a:t>
            </a:r>
            <a:r>
              <a:rPr lang="en-US" dirty="0" smtClean="0"/>
              <a:t> tuning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2" y="1215953"/>
            <a:ext cx="73628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71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APRESENTAÇÃO  - Gustavo Braga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212" y="1113755"/>
            <a:ext cx="7924387" cy="4267200"/>
          </a:xfrm>
        </p:spPr>
        <p:txBody>
          <a:bodyPr/>
          <a:lstStyle/>
          <a:p>
            <a:r>
              <a:rPr lang="en-US" dirty="0" smtClean="0"/>
              <a:t>GAÚCHO, 44 ANOS, 2 FILHOS</a:t>
            </a:r>
          </a:p>
          <a:p>
            <a:endParaRPr lang="en-US" dirty="0" smtClean="0"/>
          </a:p>
          <a:p>
            <a:r>
              <a:rPr lang="en-US" dirty="0" smtClean="0"/>
              <a:t>25 ANOS EM PROJETOS DE TI – 10 ANOS ANTERIORES BRINCANDO COM BASIC</a:t>
            </a:r>
          </a:p>
          <a:p>
            <a:endParaRPr lang="en-US" dirty="0" smtClean="0"/>
          </a:p>
          <a:p>
            <a:r>
              <a:rPr lang="en-US" dirty="0" smtClean="0"/>
              <a:t>20 ANOS EM TECNOLOGIAS ORACLE</a:t>
            </a:r>
          </a:p>
          <a:p>
            <a:pPr lvl="1"/>
            <a:r>
              <a:rPr lang="en-US" dirty="0" smtClean="0"/>
              <a:t>CERTIFICAÇÃO SQL/PLSQL</a:t>
            </a:r>
          </a:p>
          <a:p>
            <a:endParaRPr lang="en-US" dirty="0" smtClean="0"/>
          </a:p>
          <a:p>
            <a:r>
              <a:rPr lang="en-US" dirty="0" smtClean="0"/>
              <a:t>16 ANOS COM METOLOGIAS FORMAIS</a:t>
            </a:r>
          </a:p>
          <a:p>
            <a:pPr lvl="1"/>
            <a:r>
              <a:rPr lang="en-US" dirty="0" smtClean="0"/>
              <a:t>PROCESSOS E PAPEIS DEFINIDOS ENTRE DIFERENTES TIMES, FASES, GERENCIAMENTO DE CONFIGURAÇÃO, ETC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4+ANOS SQLSERVER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CONCLUSÃO / ENCERRAMEMTO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19" y="789235"/>
            <a:ext cx="8262139" cy="536118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CRIAR </a:t>
            </a:r>
            <a:r>
              <a:rPr lang="en-US" dirty="0"/>
              <a:t>Í</a:t>
            </a:r>
            <a:r>
              <a:rPr lang="en-US" dirty="0" smtClean="0"/>
              <a:t>NDICES OLHANDO PARA AS QUERIES DA APLICAÇÃO</a:t>
            </a:r>
          </a:p>
          <a:p>
            <a:r>
              <a:rPr lang="en-US" dirty="0" smtClean="0"/>
              <a:t>MANUTENÇÃO PREVENTIVA</a:t>
            </a:r>
          </a:p>
          <a:p>
            <a:r>
              <a:rPr lang="en-US" dirty="0" smtClean="0"/>
              <a:t>OEM TOP ACTIVITY OU A QUERY DO TOPS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1217" y="5155026"/>
            <a:ext cx="6186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PERGUNTAS E RESPOSTAS</a:t>
            </a:r>
          </a:p>
        </p:txBody>
      </p:sp>
    </p:spTree>
    <p:extLst>
      <p:ext uri="{BB962C8B-B14F-4D97-AF65-F5344CB8AC3E}">
        <p14:creationId xmlns:p14="http://schemas.microsoft.com/office/powerpoint/2010/main" val="3101923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20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212" y="1113754"/>
            <a:ext cx="7924387" cy="500695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QUANTOS SÃO DESENVOLVEDORES DE SISTEMAS ?</a:t>
            </a:r>
          </a:p>
          <a:p>
            <a:endParaRPr lang="en-US" dirty="0" smtClean="0"/>
          </a:p>
          <a:p>
            <a:r>
              <a:rPr lang="en-US" dirty="0" smtClean="0"/>
              <a:t>QUEM PASSOU POR ALGUM PROBLEMA DE PERFORMANCE NO ÚLTIMO ANO ?</a:t>
            </a:r>
          </a:p>
          <a:p>
            <a:endParaRPr lang="en-US" dirty="0" smtClean="0"/>
          </a:p>
          <a:p>
            <a:r>
              <a:rPr lang="en-US" dirty="0" smtClean="0"/>
              <a:t>QUEM TRABALHOU PARA CORRIGIR ?</a:t>
            </a:r>
          </a:p>
          <a:p>
            <a:endParaRPr lang="en-US" dirty="0"/>
          </a:p>
          <a:p>
            <a:pPr lvl="1"/>
            <a:r>
              <a:rPr lang="en-US" dirty="0" smtClean="0"/>
              <a:t>CASO DO PORTÃO DA CASA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212" y="1113754"/>
            <a:ext cx="7924387" cy="5006959"/>
          </a:xfrm>
        </p:spPr>
        <p:txBody>
          <a:bodyPr/>
          <a:lstStyle/>
          <a:p>
            <a:r>
              <a:rPr lang="en-US" dirty="0" smtClean="0"/>
              <a:t>TUNING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871537"/>
            <a:ext cx="44481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55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212" y="1113754"/>
            <a:ext cx="7924387" cy="500695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PERCEPÇÃO DA RESPOSTA DO SISTEMA DEPENDE DA FRENQUÊNCIA DO USUÁRIO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O PROBLEMA DE PERFORMANCE PODE SER REPORTADO POR MONITORAMENTO OU POR INSATISFAÇÃO DO USUÁRIO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630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PROBLEMAS – CAUSAS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19" y="789235"/>
            <a:ext cx="8262139" cy="5848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ESTRUTURAS DE DADOS MAL DIMENSIONADAS NO PLANEJAMENTO</a:t>
            </a:r>
          </a:p>
          <a:p>
            <a:pPr lvl="1"/>
            <a:r>
              <a:rPr lang="en-US" dirty="0" smtClean="0"/>
              <a:t>CRESCIMENTO NÃO ESPERADO – FALTOU PENSAR</a:t>
            </a:r>
          </a:p>
          <a:p>
            <a:endParaRPr lang="en-US" dirty="0" smtClean="0"/>
          </a:p>
          <a:p>
            <a:r>
              <a:rPr lang="en-US" b="1" dirty="0" smtClean="0"/>
              <a:t>AMBIENTE DE DESENVOLVIMENTO OU TESTES INVÁLIDOS</a:t>
            </a:r>
          </a:p>
          <a:p>
            <a:pPr lvl="1"/>
            <a:r>
              <a:rPr lang="en-US" dirty="0" smtClean="0"/>
              <a:t>TABELAS QUE SÃO GIGANTES EM PRODUÇÃO NÃO SEGUEM O MESMO VOLUME EM AMBIENTES NÃO PRODUÇÃO – TIPO COLÉGIO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FALTA MANUTENÇÃO PREVENTIVA</a:t>
            </a:r>
            <a:endParaRPr lang="en-US" dirty="0"/>
          </a:p>
          <a:p>
            <a:pPr lvl="1"/>
            <a:r>
              <a:rPr lang="en-US" dirty="0" smtClean="0"/>
              <a:t>ACOMPANHAMENTO DO CRESCIMENTO E FRAGMENTAÇÃO DOS OBJETOS - </a:t>
            </a:r>
          </a:p>
          <a:p>
            <a:pPr marL="341288" lvl="1" indent="0">
              <a:buNone/>
            </a:pPr>
            <a:endParaRPr lang="en-US" dirty="0" smtClean="0"/>
          </a:p>
          <a:p>
            <a:r>
              <a:rPr lang="en-US" b="1" dirty="0" smtClean="0"/>
              <a:t>PROCESSAMENTO “NOTURNO” DESNECESSÁRIO</a:t>
            </a:r>
            <a:endParaRPr lang="en-US" dirty="0"/>
          </a:p>
          <a:p>
            <a:pPr lvl="1"/>
            <a:r>
              <a:rPr lang="en-US" dirty="0" smtClean="0"/>
              <a:t>VOLTAR AOS REQUISITOS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INTERFACE DE DADOS, RELATÓRIOS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CÓDIGO RUIM</a:t>
            </a:r>
            <a:endParaRPr lang="en-US" dirty="0"/>
          </a:p>
          <a:p>
            <a:pPr lvl="1"/>
            <a:r>
              <a:rPr lang="en-US" dirty="0"/>
              <a:t>VOLTAR AOS REQUISITOS</a:t>
            </a:r>
          </a:p>
          <a:p>
            <a:pPr lvl="1">
              <a:buFontTx/>
              <a:buChar char="-"/>
            </a:pPr>
            <a:r>
              <a:rPr lang="en-US" dirty="0"/>
              <a:t>INTERFACE DE DADOS, RELATÓRIOS</a:t>
            </a:r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699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12" y="370679"/>
            <a:ext cx="7955280" cy="853440"/>
          </a:xfrm>
        </p:spPr>
        <p:txBody>
          <a:bodyPr/>
          <a:lstStyle/>
          <a:p>
            <a:r>
              <a:rPr lang="en-US" dirty="0" smtClean="0"/>
              <a:t>SOLUÇÕES – </a:t>
            </a:r>
            <a:r>
              <a:rPr lang="en-US" dirty="0" err="1" smtClean="0"/>
              <a:t>desenvolvedor</a:t>
            </a:r>
            <a:r>
              <a:rPr lang="en-US" dirty="0" smtClean="0"/>
              <a:t> de </a:t>
            </a:r>
            <a:r>
              <a:rPr lang="en-US" dirty="0" err="1" smtClean="0"/>
              <a:t>banco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74319" y="789235"/>
            <a:ext cx="8262139" cy="536118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ESTRUTURAS DE DADOS MAL DIMENSIONADAS NO PLANEJAMENTO</a:t>
            </a:r>
          </a:p>
          <a:p>
            <a:pPr lvl="1"/>
            <a:r>
              <a:rPr lang="en-US" dirty="0" smtClean="0"/>
              <a:t>QUAIS SÃO OS VOLUMES … DIÁRIO, SEMANAL, MENSAL – ESTIMAR NECESSIDADE DE ESPAÇO – MÉDIA DO TAMANHO </a:t>
            </a:r>
          </a:p>
          <a:p>
            <a:endParaRPr lang="en-US" dirty="0" smtClean="0"/>
          </a:p>
          <a:p>
            <a:r>
              <a:rPr lang="en-US" b="1" dirty="0" smtClean="0"/>
              <a:t>AMBIENTE DE DESENVOLVIMENTO OU TESTES INVÁLIDOS</a:t>
            </a:r>
          </a:p>
          <a:p>
            <a:pPr lvl="1"/>
            <a:r>
              <a:rPr lang="en-US" dirty="0" smtClean="0"/>
              <a:t>CRIAR VERGONHA NA CARA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/>
              <a:t>FALTA MANUTENÇÃO PREVENTIVA</a:t>
            </a:r>
            <a:endParaRPr lang="en-US" dirty="0"/>
          </a:p>
          <a:p>
            <a:pPr lvl="1"/>
            <a:r>
              <a:rPr lang="en-US" dirty="0" smtClean="0"/>
              <a:t>ALGUÉM DEVERIA TER FEITO ?? PAPEIS DEFINIDOS E RESPONSABILIDADES</a:t>
            </a:r>
          </a:p>
          <a:p>
            <a:pPr marL="341288" lvl="1" indent="0">
              <a:buNone/>
            </a:pPr>
            <a:endParaRPr lang="en-US" dirty="0" smtClean="0"/>
          </a:p>
          <a:p>
            <a:r>
              <a:rPr lang="en-US" b="1" dirty="0" smtClean="0"/>
              <a:t>PROCESSAMENTO “NOTURNO” DESNECESSÁRIO</a:t>
            </a:r>
            <a:endParaRPr lang="en-US" dirty="0"/>
          </a:p>
          <a:p>
            <a:pPr lvl="1"/>
            <a:r>
              <a:rPr lang="en-US" dirty="0" smtClean="0"/>
              <a:t>OS JOBS QUE RODAM FAZEM O QUE? … COPIAM E PROCESSAM DADOS… PRA QUE ??</a:t>
            </a:r>
            <a:endParaRPr lang="en-US" dirty="0"/>
          </a:p>
          <a:p>
            <a:pPr lvl="1">
              <a:buFontTx/>
              <a:buChar char="-"/>
            </a:pPr>
            <a:endParaRPr lang="en-US" dirty="0" smtClean="0"/>
          </a:p>
          <a:p>
            <a:r>
              <a:rPr lang="en-US" b="1" dirty="0" smtClean="0"/>
              <a:t>CÓDIGO RUIM</a:t>
            </a:r>
            <a:endParaRPr lang="en-US" dirty="0"/>
          </a:p>
          <a:p>
            <a:pPr lvl="1"/>
            <a:r>
              <a:rPr lang="en-US" dirty="0" smtClean="0"/>
              <a:t>REVISAR, REVISAR, TESTAR COM AMBIENTE DE QUEM TEM VERGONHA NA CARA</a:t>
            </a:r>
          </a:p>
          <a:p>
            <a:pPr lvl="1"/>
            <a:r>
              <a:rPr lang="en-US" dirty="0" smtClean="0"/>
              <a:t>A QUERY DEFINE O ÍNDICE !!</a:t>
            </a: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625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ESTIMATIVA REALIZADA EM 100% DOS INDIVÍDUOS PESQUISADOS…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39819" y="1971866"/>
            <a:ext cx="3862775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60-70% - ÍNDICES FALTANDO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20-30% - FRAGMENTAÇÃO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5 – 10% - QUERY MAL FEITA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2 - 5%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- CONFIGURAÇÃO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2016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ll_Template 16x9_final_MuseoEmbedded">
  <a:themeElements>
    <a:clrScheme name="Custom 2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C64955C3-5B60-48B3-B62E-5A041271458E}"/>
    </a:ext>
  </a:extLst>
</a:theme>
</file>

<file path=ppt/theme/theme10.xml><?xml version="1.0" encoding="utf-8"?>
<a:theme xmlns:a="http://schemas.openxmlformats.org/drawingml/2006/main" name="Content with Dell Berry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6FE07741-2EBF-44F1-B472-57F1C1E7C3FE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Dell Blue background ">
  <a:themeElements>
    <a:clrScheme name="Dell new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B7295A"/>
      </a:accent1>
      <a:accent2>
        <a:srgbClr val="F2AF00"/>
      </a:accent2>
      <a:accent3>
        <a:srgbClr val="7AB800"/>
      </a:accent3>
      <a:accent4>
        <a:srgbClr val="AAAAAA"/>
      </a:accent4>
      <a:accent5>
        <a:srgbClr val="6E2585"/>
      </a:accent5>
      <a:accent6>
        <a:srgbClr val="3084B6"/>
      </a:accent6>
      <a:hlink>
        <a:srgbClr val="DC5034"/>
      </a:hlink>
      <a:folHlink>
        <a:srgbClr val="D42E12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14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8287B1EF-6FF9-4831-8CC3-88811B8B80FE}"/>
    </a:ext>
  </a:extLst>
</a:theme>
</file>

<file path=ppt/theme/theme3.xml><?xml version="1.0" encoding="utf-8"?>
<a:theme xmlns:a="http://schemas.openxmlformats.org/drawingml/2006/main" name="Content with Dell Blue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 err="1" smtClean="0">
            <a:solidFill>
              <a:schemeClr val="bg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9335D575-2230-4D93-A9A8-3953B07F2AA4}"/>
    </a:ext>
  </a:extLst>
</a:theme>
</file>

<file path=ppt/theme/theme4.xml><?xml version="1.0" encoding="utf-8"?>
<a:theme xmlns:a="http://schemas.openxmlformats.org/drawingml/2006/main" name="Content with Dell Gray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BD1A7A37-FF4A-4507-957B-CBABDB3C0981}"/>
    </a:ext>
  </a:extLst>
</a:theme>
</file>

<file path=ppt/theme/theme5.xml><?xml version="1.0" encoding="utf-8"?>
<a:theme xmlns:a="http://schemas.openxmlformats.org/drawingml/2006/main" name="Content with Dell Dark Blue footer">
  <a:themeElements>
    <a:clrScheme name="Custom 3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D04FF455-C240-410C-9542-D192AEAEE373}"/>
    </a:ext>
  </a:extLst>
</a:theme>
</file>

<file path=ppt/theme/theme6.xml><?xml version="1.0" encoding="utf-8"?>
<a:theme xmlns:a="http://schemas.openxmlformats.org/drawingml/2006/main" name="Content with Dell Teal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89F10F32-DFFD-4091-864A-4D0F1ABC8B76}"/>
    </a:ext>
  </a:extLst>
</a:theme>
</file>

<file path=ppt/theme/theme7.xml><?xml version="1.0" encoding="utf-8"?>
<a:theme xmlns:a="http://schemas.openxmlformats.org/drawingml/2006/main" name="Content with Dell Green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E2149A6C-263E-4971-8097-B56D9A05E006}"/>
    </a:ext>
  </a:extLst>
</a:theme>
</file>

<file path=ppt/theme/theme8.xml><?xml version="1.0" encoding="utf-8"?>
<a:theme xmlns:a="http://schemas.openxmlformats.org/drawingml/2006/main" name="Content with Dell Yellow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156AFFBC-803E-4A62-BBF7-2FD4D3E1D5C2}"/>
    </a:ext>
  </a:extLst>
</a:theme>
</file>

<file path=ppt/theme/theme9.xml><?xml version="1.0" encoding="utf-8"?>
<a:theme xmlns:a="http://schemas.openxmlformats.org/drawingml/2006/main" name="Content with Dell Dark Red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396FA87-BC44-49ED-8B05-073D6BB132A9}" vid="{29953031-7BB3-4D30-AD78-0C3ABEFFA2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873BDD3-AA35-4F19-A12A-C6462BECFBD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Dell_Master_Template_4x3_2015</Template>
  <TotalTime>9949</TotalTime>
  <Words>826</Words>
  <Application>Microsoft Office PowerPoint</Application>
  <PresentationFormat>On-screen Show (4:3)</PresentationFormat>
  <Paragraphs>238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Arial</vt:lpstr>
      <vt:lpstr>Arial Black</vt:lpstr>
      <vt:lpstr>Courier New</vt:lpstr>
      <vt:lpstr>Museo For Dell 300</vt:lpstr>
      <vt:lpstr>Museo Sans For Dell</vt:lpstr>
      <vt:lpstr>Museo Sans For Dell</vt:lpstr>
      <vt:lpstr>Trebuchet MS</vt:lpstr>
      <vt:lpstr>Wingdings</vt:lpstr>
      <vt:lpstr>Dell_Template 16x9_final_MuseoEmbedded</vt:lpstr>
      <vt:lpstr>Content Dell Blue background </vt:lpstr>
      <vt:lpstr>Content with Dell Blue footer</vt:lpstr>
      <vt:lpstr>Content with Dell Gray footer</vt:lpstr>
      <vt:lpstr>Content with Dell Dark Blue footer</vt:lpstr>
      <vt:lpstr>Content with Dell Teal footer</vt:lpstr>
      <vt:lpstr>Content with Dell Green footer</vt:lpstr>
      <vt:lpstr>Content with Dell Yellow footer</vt:lpstr>
      <vt:lpstr>Content with Dell Dark Red footer</vt:lpstr>
      <vt:lpstr>Content with Dell Berry footer</vt:lpstr>
      <vt:lpstr>Performance de Sistemas</vt:lpstr>
      <vt:lpstr>Tópicos</vt:lpstr>
      <vt:lpstr>APRESENTAÇÃO  - Gustavo Braga</vt:lpstr>
      <vt:lpstr>INTRODUÇÃO</vt:lpstr>
      <vt:lpstr>INTRODUÇÃO</vt:lpstr>
      <vt:lpstr>INTRODUÇÃO</vt:lpstr>
      <vt:lpstr>PROBLEMAS – CAUSAS</vt:lpstr>
      <vt:lpstr>SOLUÇÕES – desenvolvedor de banco</vt:lpstr>
      <vt:lpstr>ESTIMATIVA REALIZADA EM 100% DOS INDIVÍDUOS PESQUISADOS…</vt:lpstr>
      <vt:lpstr>DICAS…</vt:lpstr>
      <vt:lpstr>DICAS…</vt:lpstr>
      <vt:lpstr>DICAS…</vt:lpstr>
      <vt:lpstr>DICAS…</vt:lpstr>
      <vt:lpstr>DICAS…</vt:lpstr>
      <vt:lpstr>DICAS…</vt:lpstr>
      <vt:lpstr>DICAS…</vt:lpstr>
      <vt:lpstr>DICAS… manutenção…</vt:lpstr>
      <vt:lpstr>DICAS… após manutenção…</vt:lpstr>
      <vt:lpstr>DICAS…</vt:lpstr>
      <vt:lpstr>DICAS…</vt:lpstr>
      <vt:lpstr>DICAS…</vt:lpstr>
      <vt:lpstr>Explain Plan sql tuning </vt:lpstr>
      <vt:lpstr>Explain Plan sql tuning </vt:lpstr>
      <vt:lpstr>TOPs… </vt:lpstr>
      <vt:lpstr>TOPs… </vt:lpstr>
      <vt:lpstr>Explain Plan sql tuning </vt:lpstr>
      <vt:lpstr>Explain Plan sql tuning  - Confirmação</vt:lpstr>
      <vt:lpstr>Explain Plan sql tuning </vt:lpstr>
      <vt:lpstr>Explain Plan sql tuning </vt:lpstr>
      <vt:lpstr>CONCLUSÃO / ENCERRAMEMTO </vt:lpstr>
      <vt:lpstr>PowerPoint Presentation</vt:lpstr>
    </vt:vector>
  </TitlesOfParts>
  <Company>Dell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de Sistemas</dc:title>
  <dc:creator>Braga, Gustavo</dc:creator>
  <cp:keywords>No Restrictions</cp:keywords>
  <cp:lastModifiedBy>Braga, Gustavo</cp:lastModifiedBy>
  <cp:revision>131</cp:revision>
  <cp:lastPrinted>2014-02-14T16:26:12Z</cp:lastPrinted>
  <dcterms:created xsi:type="dcterms:W3CDTF">2015-11-09T02:35:38Z</dcterms:created>
  <dcterms:modified xsi:type="dcterms:W3CDTF">2016-07-19T21:58:38Z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b9e34153-d94c-4f4f-a766-1fc408cd3657</vt:lpwstr>
  </property>
  <property fmtid="{D5CDD505-2E9C-101B-9397-08002B2CF9AE}" pid="4" name="DocumentMarkings">
    <vt:lpwstr/>
  </property>
  <property fmtid="{D5CDD505-2E9C-101B-9397-08002B2CF9AE}" pid="5" name="Document Creator">
    <vt:lpwstr/>
  </property>
  <property fmtid="{D5CDD505-2E9C-101B-9397-08002B2CF9AE}" pid="6" name="Document Editor">
    <vt:lpwstr/>
  </property>
  <property fmtid="{D5CDD505-2E9C-101B-9397-08002B2CF9AE}" pid="7" name="DellClassification">
    <vt:lpwstr>No Restrictions</vt:lpwstr>
  </property>
  <property fmtid="{D5CDD505-2E9C-101B-9397-08002B2CF9AE}" pid="8" name="DellSublabels">
    <vt:lpwstr/>
  </property>
</Properties>
</file>