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70"/>
  </p:notesMasterIdLst>
  <p:handoutMasterIdLst>
    <p:handoutMasterId r:id="rId71"/>
  </p:handoutMasterIdLst>
  <p:sldIdLst>
    <p:sldId id="905" r:id="rId2"/>
    <p:sldId id="714" r:id="rId3"/>
    <p:sldId id="715" r:id="rId4"/>
    <p:sldId id="735" r:id="rId5"/>
    <p:sldId id="790" r:id="rId6"/>
    <p:sldId id="834" r:id="rId7"/>
    <p:sldId id="849" r:id="rId8"/>
    <p:sldId id="850" r:id="rId9"/>
    <p:sldId id="720" r:id="rId10"/>
    <p:sldId id="721" r:id="rId11"/>
    <p:sldId id="856" r:id="rId12"/>
    <p:sldId id="718" r:id="rId13"/>
    <p:sldId id="812" r:id="rId14"/>
    <p:sldId id="852" r:id="rId15"/>
    <p:sldId id="830" r:id="rId16"/>
    <p:sldId id="808" r:id="rId17"/>
    <p:sldId id="853" r:id="rId18"/>
    <p:sldId id="810" r:id="rId19"/>
    <p:sldId id="809" r:id="rId20"/>
    <p:sldId id="854" r:id="rId21"/>
    <p:sldId id="829" r:id="rId22"/>
    <p:sldId id="907" r:id="rId23"/>
    <p:sldId id="908" r:id="rId24"/>
    <p:sldId id="909" r:id="rId25"/>
    <p:sldId id="911" r:id="rId26"/>
    <p:sldId id="912" r:id="rId27"/>
    <p:sldId id="913" r:id="rId28"/>
    <p:sldId id="914" r:id="rId29"/>
    <p:sldId id="860" r:id="rId30"/>
    <p:sldId id="817" r:id="rId31"/>
    <p:sldId id="915" r:id="rId32"/>
    <p:sldId id="880" r:id="rId33"/>
    <p:sldId id="881" r:id="rId34"/>
    <p:sldId id="917" r:id="rId35"/>
    <p:sldId id="800" r:id="rId36"/>
    <p:sldId id="863" r:id="rId37"/>
    <p:sldId id="918" r:id="rId38"/>
    <p:sldId id="882" r:id="rId39"/>
    <p:sldId id="883" r:id="rId40"/>
    <p:sldId id="919" r:id="rId41"/>
    <p:sldId id="877" r:id="rId42"/>
    <p:sldId id="865" r:id="rId43"/>
    <p:sldId id="805" r:id="rId44"/>
    <p:sldId id="864" r:id="rId45"/>
    <p:sldId id="920" r:id="rId46"/>
    <p:sldId id="868" r:id="rId47"/>
    <p:sldId id="921" r:id="rId48"/>
    <p:sldId id="884" r:id="rId49"/>
    <p:sldId id="887" r:id="rId50"/>
    <p:sldId id="885" r:id="rId51"/>
    <p:sldId id="886" r:id="rId52"/>
    <p:sldId id="888" r:id="rId53"/>
    <p:sldId id="890" r:id="rId54"/>
    <p:sldId id="889" r:id="rId55"/>
    <p:sldId id="940" r:id="rId56"/>
    <p:sldId id="939" r:id="rId57"/>
    <p:sldId id="938" r:id="rId58"/>
    <p:sldId id="941" r:id="rId59"/>
    <p:sldId id="831" r:id="rId60"/>
    <p:sldId id="925" r:id="rId61"/>
    <p:sldId id="942" r:id="rId62"/>
    <p:sldId id="943" r:id="rId63"/>
    <p:sldId id="944" r:id="rId64"/>
    <p:sldId id="945" r:id="rId65"/>
    <p:sldId id="946" r:id="rId66"/>
    <p:sldId id="947" r:id="rId67"/>
    <p:sldId id="948" r:id="rId68"/>
    <p:sldId id="949" r:id="rId69"/>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ardie" initials="w"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FFCCCC"/>
    <a:srgbClr val="730101"/>
    <a:srgbClr val="FF5C57"/>
    <a:srgbClr val="E30041"/>
    <a:srgbClr val="D40000"/>
    <a:srgbClr val="595959"/>
    <a:srgbClr val="C3181E"/>
    <a:srgbClr val="A3A3A3"/>
    <a:srgbClr val="CE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6" autoAdjust="0"/>
    <p:restoredTop sz="85663" autoAdjust="0"/>
  </p:normalViewPr>
  <p:slideViewPr>
    <p:cSldViewPr snapToGrid="0">
      <p:cViewPr>
        <p:scale>
          <a:sx n="80" d="100"/>
          <a:sy n="80" d="100"/>
        </p:scale>
        <p:origin x="-1584" y="-474"/>
      </p:cViewPr>
      <p:guideLst>
        <p:guide orient="horz" pos="766"/>
        <p:guide orient="horz" pos="2905"/>
        <p:guide pos="518"/>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2" d="100"/>
          <a:sy n="92" d="100"/>
        </p:scale>
        <p:origin x="-2160" y="-108"/>
      </p:cViewPr>
      <p:guideLst>
        <p:guide orient="horz" pos="2160"/>
        <p:guide pos="2880"/>
      </p:guideLst>
    </p:cSldViewPr>
  </p:notes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image" Target="../media/image105.emf"/><Relationship Id="rId7" Type="http://schemas.openxmlformats.org/officeDocument/2006/relationships/image" Target="../media/image109.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emf"/><Relationship Id="rId5" Type="http://schemas.openxmlformats.org/officeDocument/2006/relationships/image" Target="../media/image107.emf"/><Relationship Id="rId10" Type="http://schemas.openxmlformats.org/officeDocument/2006/relationships/image" Target="../media/image112.emf"/><Relationship Id="rId4" Type="http://schemas.openxmlformats.org/officeDocument/2006/relationships/image" Target="../media/image106.emf"/><Relationship Id="rId9" Type="http://schemas.openxmlformats.org/officeDocument/2006/relationships/image" Target="../media/image1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7/11/2016</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‹nº›</a:t>
            </a:fld>
            <a:endParaRPr lang="en-US" dirty="0"/>
          </a:p>
        </p:txBody>
      </p:sp>
    </p:spTree>
    <p:extLst>
      <p:ext uri="{BB962C8B-B14F-4D97-AF65-F5344CB8AC3E}">
        <p14:creationId xmlns=""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7/11/2016</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‹nº›</a:t>
            </a:fld>
            <a:endParaRPr lang="en-US" dirty="0"/>
          </a:p>
        </p:txBody>
      </p:sp>
    </p:spTree>
    <p:extLst>
      <p:ext uri="{BB962C8B-B14F-4D97-AF65-F5344CB8AC3E}">
        <p14:creationId xmlns=""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 xmlns:p14="http://schemas.microsoft.com/office/powerpoint/2010/main" val="109884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dirty="0"/>
          </a:p>
        </p:txBody>
      </p:sp>
    </p:spTree>
    <p:extLst>
      <p:ext uri="{BB962C8B-B14F-4D97-AF65-F5344CB8AC3E}">
        <p14:creationId xmlns=""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dirty="0"/>
          </a:p>
        </p:txBody>
      </p:sp>
    </p:spTree>
    <p:extLst>
      <p:ext uri="{BB962C8B-B14F-4D97-AF65-F5344CB8AC3E}">
        <p14:creationId xmlns=""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 xmlns:p14="http://schemas.microsoft.com/office/powerpoint/2010/main" val="3423500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2286000" y="514350"/>
            <a:ext cx="4572000" cy="257175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 xmlns:p14="http://schemas.microsoft.com/office/powerpoint/2010/main" val="194471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slide can also be used as a </a:t>
            </a:r>
            <a:r>
              <a:rPr lang="en-US" b="1" dirty="0" smtClean="0"/>
              <a:t>Q and A slide</a:t>
            </a:r>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 xmlns:p14="http://schemas.microsoft.com/office/powerpoint/2010/main" val="780624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most commonly asked questions when folks hear about the new In-Memory </a:t>
            </a:r>
          </a:p>
          <a:p>
            <a:r>
              <a:rPr lang="en-US" baseline="0" dirty="0" smtClean="0"/>
              <a:t>column store is “why is it faster than just pinning an object in the buffer cache”?</a:t>
            </a:r>
          </a:p>
          <a:p>
            <a:r>
              <a:rPr lang="en-US" baseline="0" dirty="0" smtClean="0"/>
              <a:t>So lets spend a little time comparing the two data access methods.</a:t>
            </a:r>
          </a:p>
          <a:p>
            <a:r>
              <a:rPr lang="en-US" baseline="0" dirty="0" smtClean="0"/>
              <a:t>When you issue a query select </a:t>
            </a:r>
            <a:r>
              <a:rPr lang="en-US" baseline="0" dirty="0" err="1" smtClean="0"/>
              <a:t>col</a:t>
            </a:r>
            <a:r>
              <a:rPr lang="en-US" baseline="0" dirty="0" smtClean="0"/>
              <a:t> 4 from </a:t>
            </a:r>
            <a:r>
              <a:rPr lang="en-US" baseline="0" dirty="0" err="1" smtClean="0"/>
              <a:t>mytable</a:t>
            </a:r>
            <a:r>
              <a:rPr lang="en-US" baseline="0" dirty="0" smtClean="0"/>
              <a:t> and </a:t>
            </a:r>
            <a:r>
              <a:rPr lang="en-US" baseline="0" dirty="0" err="1" smtClean="0"/>
              <a:t>mytable</a:t>
            </a:r>
            <a:r>
              <a:rPr lang="en-US" baseline="0" dirty="0" smtClean="0"/>
              <a:t> is in the buffer we </a:t>
            </a:r>
          </a:p>
          <a:p>
            <a:r>
              <a:rPr lang="en-US" baseline="0" dirty="0" smtClean="0"/>
              <a:t>access the data by finding the offset of the first row in the table and walking along</a:t>
            </a:r>
            <a:br>
              <a:rPr lang="en-US" baseline="0" dirty="0" smtClean="0"/>
            </a:br>
            <a:r>
              <a:rPr lang="en-US" baseline="0" dirty="0" smtClean="0"/>
              <a:t>that row until we find col4. We then pick up that value and jump to the offset of the next row.</a:t>
            </a:r>
          </a:p>
          <a:p>
            <a:r>
              <a:rPr lang="en-US" baseline="0" dirty="0" smtClean="0"/>
              <a:t>We keep doing this until we have reached the end of the table.</a:t>
            </a:r>
          </a:p>
        </p:txBody>
      </p:sp>
      <p:sp>
        <p:nvSpPr>
          <p:cNvPr id="4" name="Slide Number Placeholder 3"/>
          <p:cNvSpPr>
            <a:spLocks noGrp="1"/>
          </p:cNvSpPr>
          <p:nvPr>
            <p:ph type="sldNum" sz="quarter" idx="10"/>
          </p:nvPr>
        </p:nvSpPr>
        <p:spPr/>
        <p:txBody>
          <a:bodyPr/>
          <a:lstStyle/>
          <a:p>
            <a:fld id="{13191A3F-57E3-0044-A457-BB035FAE1C14}"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r>
              <a:rPr lang="en-US" dirty="0" smtClean="0"/>
              <a:t>In the column store the query behaves very differently.</a:t>
            </a:r>
          </a:p>
          <a:p>
            <a:r>
              <a:rPr lang="en-US" dirty="0" smtClean="0"/>
              <a:t>Because the data is store is separate physical</a:t>
            </a:r>
            <a:r>
              <a:rPr lang="en-US" baseline="0" dirty="0" smtClean="0"/>
              <a:t> column structures </a:t>
            </a:r>
            <a:br>
              <a:rPr lang="en-US" baseline="0" dirty="0" smtClean="0"/>
            </a:br>
            <a:r>
              <a:rPr lang="en-US" baseline="0" dirty="0" smtClean="0"/>
              <a:t>we just go directly to the col4 structure and scan all the entries, one after the other.</a:t>
            </a:r>
          </a:p>
          <a:p>
            <a:endParaRPr lang="en-US" baseline="0" dirty="0" smtClean="0"/>
          </a:p>
          <a:p>
            <a:r>
              <a:rPr lang="en-US" b="1" baseline="0" dirty="0" smtClean="0"/>
              <a:t>REASON 1 only access the data you need for the query</a:t>
            </a:r>
          </a:p>
          <a:p>
            <a:endParaRPr lang="en-US" baseline="0" dirty="0" smtClean="0"/>
          </a:p>
          <a:p>
            <a:r>
              <a:rPr lang="en-US" baseline="0" dirty="0" smtClean="0"/>
              <a:t>The volume of data accessed when we scan col4 is also less as the col4 is compressed in the </a:t>
            </a:r>
            <a:br>
              <a:rPr lang="en-US" baseline="0" dirty="0" smtClean="0"/>
            </a:br>
            <a:r>
              <a:rPr lang="en-US" baseline="0" dirty="0" smtClean="0"/>
              <a:t>In-Memory column store. Remember the new </a:t>
            </a:r>
            <a:r>
              <a:rPr lang="en-US" baseline="0" dirty="0" err="1" smtClean="0"/>
              <a:t>memcompress</a:t>
            </a:r>
            <a:r>
              <a:rPr lang="en-US" baseline="0" dirty="0" smtClean="0"/>
              <a:t> algorithms </a:t>
            </a:r>
          </a:p>
          <a:p>
            <a:endParaRPr lang="en-US" baseline="0" dirty="0" smtClean="0"/>
          </a:p>
          <a:p>
            <a:r>
              <a:rPr lang="en-US" b="1" baseline="0" dirty="0" smtClean="0"/>
              <a:t>REASON 2 Queries predicates applied directly to the compressed data</a:t>
            </a:r>
          </a:p>
        </p:txBody>
      </p:sp>
      <p:sp>
        <p:nvSpPr>
          <p:cNvPr id="4" name="Slide Number Placeholder 3"/>
          <p:cNvSpPr>
            <a:spLocks noGrp="1"/>
          </p:cNvSpPr>
          <p:nvPr>
            <p:ph type="sldNum" sz="quarter" idx="10"/>
          </p:nvPr>
        </p:nvSpPr>
        <p:spPr/>
        <p:txBody>
          <a:bodyPr/>
          <a:lstStyle/>
          <a:p>
            <a:fld id="{13191A3F-57E3-0044-A457-BB035FAE1C14}"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slide can also be used as a </a:t>
            </a:r>
            <a:r>
              <a:rPr lang="en-US" b="1" dirty="0" smtClean="0"/>
              <a:t>Q and A slide</a:t>
            </a:r>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dirty="0"/>
          </a:p>
        </p:txBody>
      </p:sp>
    </p:spTree>
    <p:extLst>
      <p:ext uri="{BB962C8B-B14F-4D97-AF65-F5344CB8AC3E}">
        <p14:creationId xmlns="" xmlns:p14="http://schemas.microsoft.com/office/powerpoint/2010/main" val="780624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slide can also be used as a </a:t>
            </a:r>
            <a:r>
              <a:rPr lang="en-US" b="1" dirty="0" smtClean="0"/>
              <a:t>Q and A slide</a:t>
            </a:r>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dirty="0"/>
          </a:p>
        </p:txBody>
      </p:sp>
    </p:spTree>
    <p:extLst>
      <p:ext uri="{BB962C8B-B14F-4D97-AF65-F5344CB8AC3E}">
        <p14:creationId xmlns="" xmlns:p14="http://schemas.microsoft.com/office/powerpoint/2010/main" val="780624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slide can also be used as a </a:t>
            </a:r>
            <a:r>
              <a:rPr lang="en-US" b="1" dirty="0" smtClean="0"/>
              <a:t>Q and A slide</a:t>
            </a:r>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34</a:t>
            </a:fld>
            <a:endParaRPr lang="en-US" dirty="0"/>
          </a:p>
        </p:txBody>
      </p:sp>
    </p:spTree>
    <p:extLst>
      <p:ext uri="{BB962C8B-B14F-4D97-AF65-F5344CB8AC3E}">
        <p14:creationId xmlns="" xmlns:p14="http://schemas.microsoft.com/office/powerpoint/2010/main" val="780624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slide can also be used as a </a:t>
            </a:r>
            <a:r>
              <a:rPr lang="en-US" b="1" dirty="0" smtClean="0"/>
              <a:t>Q and A slide</a:t>
            </a:r>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dirty="0"/>
          </a:p>
        </p:txBody>
      </p:sp>
    </p:spTree>
    <p:extLst>
      <p:ext uri="{BB962C8B-B14F-4D97-AF65-F5344CB8AC3E}">
        <p14:creationId xmlns="" xmlns:p14="http://schemas.microsoft.com/office/powerpoint/2010/main" val="78062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 Não Requer área de </a:t>
            </a:r>
            <a:r>
              <a:rPr lang="pt-BR" dirty="0" err="1" smtClean="0"/>
              <a:t>stage</a:t>
            </a:r>
            <a:r>
              <a:rPr lang="pt-BR" dirty="0" smtClean="0"/>
              <a:t>.</a:t>
            </a:r>
            <a:endParaRPr lang="pt-BR" dirty="0"/>
          </a:p>
        </p:txBody>
      </p:sp>
      <p:sp>
        <p:nvSpPr>
          <p:cNvPr id="4" name="Espaço Reservado para Número de Slide 3"/>
          <p:cNvSpPr>
            <a:spLocks noGrp="1"/>
          </p:cNvSpPr>
          <p:nvPr>
            <p:ph type="sldNum" sz="quarter" idx="10"/>
          </p:nvPr>
        </p:nvSpPr>
        <p:spPr/>
        <p:txBody>
          <a:bodyPr/>
          <a:lstStyle/>
          <a:p>
            <a:fld id="{36E82501-53DA-4152-84B0-51135B15EEA8}" type="slidenum">
              <a:rPr lang="en-US" smtClean="0"/>
              <a:pPr/>
              <a:t>38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 Não Requer área de </a:t>
            </a:r>
            <a:r>
              <a:rPr lang="pt-BR" dirty="0" err="1" smtClean="0"/>
              <a:t>stage</a:t>
            </a:r>
            <a:r>
              <a:rPr lang="pt-BR" dirty="0" smtClean="0"/>
              <a:t>.</a:t>
            </a:r>
            <a:endParaRPr lang="pt-BR" dirty="0"/>
          </a:p>
        </p:txBody>
      </p:sp>
      <p:sp>
        <p:nvSpPr>
          <p:cNvPr id="4" name="Espaço Reservado para Número de Slide 3"/>
          <p:cNvSpPr>
            <a:spLocks noGrp="1"/>
          </p:cNvSpPr>
          <p:nvPr>
            <p:ph type="sldNum" sz="quarter" idx="10"/>
          </p:nvPr>
        </p:nvSpPr>
        <p:spPr/>
        <p:txBody>
          <a:bodyPr/>
          <a:lstStyle/>
          <a:p>
            <a:fld id="{36E82501-53DA-4152-84B0-51135B15EEA8}" type="slidenum">
              <a:rPr lang="en-US" smtClean="0"/>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extLst>
      <p:ext uri="{BB962C8B-B14F-4D97-AF65-F5344CB8AC3E}">
        <p14:creationId xmlns="" xmlns:p14="http://schemas.microsoft.com/office/powerpoint/2010/main" val="3423500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slide can also be used as a </a:t>
            </a:r>
            <a:r>
              <a:rPr lang="en-US" b="1" dirty="0" smtClean="0"/>
              <a:t>Q and A slide</a:t>
            </a:r>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dirty="0"/>
          </a:p>
        </p:txBody>
      </p:sp>
    </p:spTree>
    <p:extLst>
      <p:ext uri="{BB962C8B-B14F-4D97-AF65-F5344CB8AC3E}">
        <p14:creationId xmlns="" xmlns:p14="http://schemas.microsoft.com/office/powerpoint/2010/main" val="780624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Data pump</a:t>
            </a:r>
            <a:r>
              <a:rPr lang="en-US" baseline="0" dirty="0" smtClean="0"/>
              <a:t> </a:t>
            </a:r>
            <a:r>
              <a:rPr lang="en-US" baseline="0" dirty="0" err="1" smtClean="0"/>
              <a:t>recebe</a:t>
            </a:r>
            <a:r>
              <a:rPr lang="en-US" baseline="0" dirty="0" smtClean="0"/>
              <a:t> </a:t>
            </a:r>
            <a:r>
              <a:rPr lang="en-US" baseline="0" dirty="0" err="1" smtClean="0"/>
              <a:t>uma</a:t>
            </a:r>
            <a:r>
              <a:rPr lang="en-US" baseline="0" dirty="0" smtClean="0"/>
              <a:t> tag </a:t>
            </a:r>
            <a:r>
              <a:rPr lang="en-US" baseline="0" dirty="0" err="1" smtClean="0"/>
              <a:t>automaticamente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slide can also be used as a </a:t>
            </a:r>
            <a:r>
              <a:rPr lang="en-US" b="1" dirty="0" smtClean="0"/>
              <a:t>Q and A slide</a:t>
            </a:r>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45</a:t>
            </a:fld>
            <a:endParaRPr lang="en-US" dirty="0"/>
          </a:p>
        </p:txBody>
      </p:sp>
    </p:spTree>
    <p:extLst>
      <p:ext uri="{BB962C8B-B14F-4D97-AF65-F5344CB8AC3E}">
        <p14:creationId xmlns="" xmlns:p14="http://schemas.microsoft.com/office/powerpoint/2010/main" val="780624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Exemplo</a:t>
            </a:r>
            <a:r>
              <a:rPr lang="en-US" b="1" dirty="0" smtClean="0"/>
              <a:t>:</a:t>
            </a:r>
            <a:r>
              <a:rPr lang="en-US" b="1" baseline="0" dirty="0" smtClean="0"/>
              <a:t> </a:t>
            </a:r>
            <a:r>
              <a:rPr lang="en-US" b="1" baseline="0" dirty="0" err="1" smtClean="0"/>
              <a:t>Mudança</a:t>
            </a:r>
            <a:r>
              <a:rPr lang="en-US" b="1" baseline="0" dirty="0" smtClean="0"/>
              <a:t> </a:t>
            </a:r>
            <a:r>
              <a:rPr lang="en-US" b="1" baseline="0" dirty="0" err="1" smtClean="0"/>
              <a:t>futura</a:t>
            </a:r>
            <a:r>
              <a:rPr lang="en-US" b="1" baseline="0" dirty="0" smtClean="0"/>
              <a:t> de </a:t>
            </a:r>
            <a:r>
              <a:rPr lang="en-US" b="1" baseline="0" dirty="0" err="1" smtClean="0"/>
              <a:t>endereço</a:t>
            </a:r>
            <a:r>
              <a:rPr lang="en-US" b="1" baseline="0" dirty="0" smtClean="0"/>
              <a:t>.</a:t>
            </a:r>
            <a:endParaRPr lang="en-US" b="1"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slide can also be used as a </a:t>
            </a:r>
            <a:r>
              <a:rPr lang="en-US" b="1" dirty="0" smtClean="0"/>
              <a:t>Q and A slide</a:t>
            </a:r>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47</a:t>
            </a:fld>
            <a:endParaRPr lang="en-US" dirty="0"/>
          </a:p>
        </p:txBody>
      </p:sp>
    </p:spTree>
    <p:extLst>
      <p:ext uri="{BB962C8B-B14F-4D97-AF65-F5344CB8AC3E}">
        <p14:creationId xmlns="" xmlns:p14="http://schemas.microsoft.com/office/powerpoint/2010/main" val="780624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At-Most-Once </a:t>
            </a:r>
            <a:r>
              <a:rPr lang="en-US" smtClean="0"/>
              <a:t>for transactions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Add</a:t>
            </a:r>
            <a:r>
              <a:rPr lang="en-US" baseline="0" dirty="0" smtClean="0"/>
              <a:t> New in title</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At-Most-Once for transactions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slide can also be used as a </a:t>
            </a:r>
            <a:r>
              <a:rPr lang="en-US" b="1" dirty="0" smtClean="0"/>
              <a:t>Q and A slide</a:t>
            </a:r>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55</a:t>
            </a:fld>
            <a:endParaRPr lang="en-US" dirty="0"/>
          </a:p>
        </p:txBody>
      </p:sp>
    </p:spTree>
    <p:extLst>
      <p:ext uri="{BB962C8B-B14F-4D97-AF65-F5344CB8AC3E}">
        <p14:creationId xmlns="" xmlns:p14="http://schemas.microsoft.com/office/powerpoint/2010/main" val="780624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0F63B-1AAA-4DC2-978E-26CA92F706E5}" type="slidenum">
              <a:rPr lang="en-US"/>
              <a:pPr/>
              <a:t>59</a:t>
            </a:fld>
            <a:endParaRPr lang="en-US"/>
          </a:p>
        </p:txBody>
      </p:sp>
      <p:sp>
        <p:nvSpPr>
          <p:cNvPr id="1161218" name="Rectangle 2"/>
          <p:cNvSpPr>
            <a:spLocks noGrp="1" noRot="1" noChangeAspect="1" noChangeArrowheads="1" noTextEdit="1"/>
          </p:cNvSpPr>
          <p:nvPr>
            <p:ph type="sldImg"/>
          </p:nvPr>
        </p:nvSpPr>
        <p:spPr>
          <a:ln/>
        </p:spPr>
      </p:sp>
      <p:sp>
        <p:nvSpPr>
          <p:cNvPr id="1161219" name="Rectangle 3"/>
          <p:cNvSpPr>
            <a:spLocks noGrp="1" noChangeArrowheads="1"/>
          </p:cNvSpPr>
          <p:nvPr>
            <p:ph type="body" idx="1"/>
          </p:nvPr>
        </p:nvSpPr>
        <p:spPr/>
        <p:txBody>
          <a:bodyPr/>
          <a:lstStyle/>
          <a:p>
            <a:r>
              <a:rPr lang="en-US" dirty="0" smtClean="0"/>
              <a:t>We have many more performance</a:t>
            </a:r>
            <a:r>
              <a:rPr lang="en-US" baseline="0" dirty="0" smtClean="0"/>
              <a:t> proof points, but choose 12 because we think 12 is a good number.  Details below.</a:t>
            </a:r>
          </a:p>
          <a:p>
            <a:r>
              <a:rPr lang="en-US" baseline="0" dirty="0" smtClean="0"/>
              <a:t>======================================================</a:t>
            </a:r>
            <a:r>
              <a:rPr lang="en-US" dirty="0" smtClean="0"/>
              <a:t/>
            </a:r>
            <a:br>
              <a:rPr lang="en-US" dirty="0" smtClean="0"/>
            </a:br>
            <a:r>
              <a:rPr lang="en-US" dirty="0" smtClean="0"/>
              <a:t>Database Creation:</a:t>
            </a:r>
            <a:r>
              <a:rPr lang="en-US" baseline="0" dirty="0" smtClean="0"/>
              <a:t> Comparing old style Create Database with Create Pluggable Database</a:t>
            </a:r>
          </a:p>
          <a:p>
            <a:pPr defTabSz="899404" eaLnBrk="0" fontAlgn="base" hangingPunct="0">
              <a:spcBef>
                <a:spcPct val="30000"/>
              </a:spcBef>
              <a:spcAft>
                <a:spcPct val="0"/>
              </a:spcAft>
              <a:defRPr/>
            </a:pPr>
            <a:r>
              <a:rPr lang="en-US" dirty="0" smtClean="0"/>
              <a:t>===========================</a:t>
            </a:r>
          </a:p>
          <a:p>
            <a:r>
              <a:rPr lang="en-US" dirty="0" smtClean="0"/>
              <a:t>Upgrades improved with parallel</a:t>
            </a:r>
            <a:r>
              <a:rPr lang="en-US" baseline="0" dirty="0" smtClean="0"/>
              <a:t> upgrades, lots of 11.2.0.3 test results (where this was introduced)..</a:t>
            </a:r>
            <a:r>
              <a:rPr lang="en-US" dirty="0" smtClean="0"/>
              <a:t> You can upgrade a (simple) database in at little as 6 minutes</a:t>
            </a:r>
          </a:p>
          <a:p>
            <a:r>
              <a:rPr lang="en-US" dirty="0" smtClean="0"/>
              <a:t>You can upgrade an SAP database 35% faster, Parallel upgrade can be 25-40% faster than serial upgrade</a:t>
            </a:r>
          </a:p>
          <a:p>
            <a:r>
              <a:rPr lang="en-US" dirty="0" smtClean="0"/>
              <a:t>==============================</a:t>
            </a:r>
          </a:p>
          <a:p>
            <a:r>
              <a:rPr lang="en-US" dirty="0" smtClean="0"/>
              <a:t>Adaptive Query Optimization</a:t>
            </a:r>
          </a:p>
          <a:p>
            <a:r>
              <a:rPr lang="en-US" dirty="0" smtClean="0"/>
              <a:t>Various</a:t>
            </a:r>
            <a:r>
              <a:rPr lang="en-US" baseline="0" dirty="0" smtClean="0"/>
              <a:t> EBS reports (AR, PA) running on Oracle GSI</a:t>
            </a:r>
            <a:r>
              <a:rPr lang="en-US" dirty="0" smtClean="0"/>
              <a:t/>
            </a:r>
            <a:br>
              <a:rPr lang="en-US" dirty="0" smtClean="0"/>
            </a:br>
            <a:r>
              <a:rPr lang="en-US" dirty="0" smtClean="0"/>
              <a:t>=======================</a:t>
            </a:r>
          </a:p>
          <a:p>
            <a:r>
              <a:rPr lang="en-US" b="0" dirty="0" smtClean="0"/>
              <a:t>Improved parallel execution and SQL scalability: up to 2x faster</a:t>
            </a:r>
            <a:r>
              <a:rPr lang="en-US" dirty="0" smtClean="0"/>
              <a:t/>
            </a:r>
            <a:br>
              <a:rPr lang="en-US" dirty="0" smtClean="0"/>
            </a:br>
            <a:r>
              <a:rPr lang="en-US" dirty="0" smtClean="0"/>
              <a:t>- This is for two main areas: (1) all the things done on the PX side, e.g. better skew handling, PX selector, etc. etc. and (2) SQL scalability, e.g. window function scalability (in presence low </a:t>
            </a:r>
            <a:r>
              <a:rPr lang="en-US" dirty="0" err="1" smtClean="0"/>
              <a:t>ndv</a:t>
            </a:r>
            <a:r>
              <a:rPr lang="en-US" dirty="0" smtClean="0"/>
              <a:t> and skew - this is adaptive and can achieve </a:t>
            </a:r>
            <a:r>
              <a:rPr lang="en-US" dirty="0" err="1" smtClean="0"/>
              <a:t>perf</a:t>
            </a:r>
            <a:r>
              <a:rPr lang="en-US" dirty="0" smtClean="0"/>
              <a:t> </a:t>
            </a:r>
            <a:r>
              <a:rPr lang="en-US" dirty="0" err="1" smtClean="0"/>
              <a:t>impr</a:t>
            </a:r>
            <a:r>
              <a:rPr lang="en-US" dirty="0" smtClean="0"/>
              <a:t> on the order of DOP times, have 3-4x), rollup scalability(in presence low </a:t>
            </a:r>
            <a:r>
              <a:rPr lang="en-US" dirty="0" err="1" smtClean="0"/>
              <a:t>ndv</a:t>
            </a:r>
            <a:r>
              <a:rPr lang="en-US" dirty="0" smtClean="0"/>
              <a:t> and skew -  ), group - by scalability (we always push group by and have adaptive </a:t>
            </a:r>
            <a:r>
              <a:rPr lang="en-US" dirty="0" err="1" smtClean="0"/>
              <a:t>cutof</a:t>
            </a:r>
            <a:r>
              <a:rPr lang="en-US" dirty="0" smtClean="0"/>
              <a:t> - 30-50% better). From </a:t>
            </a:r>
            <a:r>
              <a:rPr lang="en-US" dirty="0" err="1" smtClean="0"/>
              <a:t>perf</a:t>
            </a:r>
            <a:r>
              <a:rPr lang="en-US" dirty="0" smtClean="0"/>
              <a:t> improvements we did better aggregation on float/double (30%).</a:t>
            </a:r>
          </a:p>
          <a:p>
            <a:r>
              <a:rPr lang="en-US" dirty="0" smtClean="0"/>
              <a:t>===========================</a:t>
            </a:r>
          </a:p>
          <a:p>
            <a:r>
              <a:rPr lang="en-US" dirty="0" smtClean="0"/>
              <a:t>Large Parallel</a:t>
            </a:r>
            <a:r>
              <a:rPr lang="en-US" baseline="0" dirty="0" smtClean="0"/>
              <a:t> Sorts</a:t>
            </a:r>
          </a:p>
          <a:p>
            <a:pPr marL="112713" lvl="0" indent="-228600" algn="l" defTabSz="914400">
              <a:lnSpc>
                <a:spcPct val="90000"/>
              </a:lnSpc>
            </a:pPr>
            <a:r>
              <a:rPr lang="en-US" sz="1200" dirty="0" smtClean="0"/>
              <a:t>Remove train effect (In 11.2, parallel sort a slave runs out of memory and spills. This caused </a:t>
            </a:r>
            <a:r>
              <a:rPr lang="en-US" sz="1200" dirty="0" err="1" smtClean="0"/>
              <a:t>serailization</a:t>
            </a:r>
            <a:r>
              <a:rPr lang="en-US" sz="1200" dirty="0" smtClean="0"/>
              <a:t> of sort (train effect). We removed it  by forcing all slaves to spill once</a:t>
            </a:r>
            <a:r>
              <a:rPr lang="en-US" sz="1200" baseline="0" dirty="0" smtClean="0"/>
              <a:t> </a:t>
            </a:r>
            <a:r>
              <a:rPr lang="en-US" sz="1200" dirty="0" smtClean="0"/>
              <a:t>on spills.  </a:t>
            </a:r>
            <a:r>
              <a:rPr lang="en-US" sz="1200" dirty="0" err="1" smtClean="0"/>
              <a:t>Adpative</a:t>
            </a:r>
            <a:r>
              <a:rPr lang="en-US" sz="1200" dirty="0" smtClean="0"/>
              <a:t>. </a:t>
            </a:r>
            <a:r>
              <a:rPr lang="en-US" sz="1600" dirty="0" smtClean="0"/>
              <a:t>Slaves spill at the same time, and not one-by-one serializing </a:t>
            </a:r>
            <a:r>
              <a:rPr lang="en-US" sz="1600" dirty="0" err="1" smtClean="0"/>
              <a:t>sort.</a:t>
            </a:r>
            <a:r>
              <a:rPr lang="en-US" sz="1600" i="1" dirty="0" err="1" smtClean="0"/>
              <a:t>Perf</a:t>
            </a:r>
            <a:r>
              <a:rPr lang="en-US" sz="1600" dirty="0" smtClean="0"/>
              <a:t>: 2x</a:t>
            </a:r>
          </a:p>
          <a:p>
            <a:r>
              <a:rPr lang="en-US" baseline="0" dirty="0" smtClean="0"/>
              <a:t>==============================</a:t>
            </a:r>
          </a:p>
          <a:p>
            <a:pPr marL="111125" lvl="0" indent="-228600" algn="l" eaLnBrk="0" hangingPunct="0">
              <a:lnSpc>
                <a:spcPct val="100000"/>
              </a:lnSpc>
              <a:spcBef>
                <a:spcPts val="500"/>
              </a:spcBef>
              <a:buClr>
                <a:srgbClr val="FF000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0" dirty="0" smtClean="0">
                <a:solidFill>
                  <a:srgbClr val="000000"/>
                </a:solidFill>
              </a:rPr>
              <a:t>Concurrent UNION ALL (verified by customer load of data from serial sources)</a:t>
            </a:r>
          </a:p>
          <a:p>
            <a:pPr marL="111125" lvl="0" indent="-228600" algn="l" eaLnBrk="0" hangingPunct="0">
              <a:lnSpc>
                <a:spcPct val="100000"/>
              </a:lnSpc>
              <a:spcBef>
                <a:spcPts val="500"/>
              </a:spcBef>
              <a:buClr>
                <a:srgbClr val="FF000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0" dirty="0" smtClean="0">
                <a:solidFill>
                  <a:srgbClr val="000000"/>
                </a:solidFill>
              </a:rPr>
              <a:t>Serial Branches of UA run concurrently. </a:t>
            </a:r>
            <a:r>
              <a:rPr lang="en-US" sz="1600" dirty="0" smtClean="0">
                <a:solidFill>
                  <a:srgbClr val="000000"/>
                </a:solidFill>
              </a:rPr>
              <a:t>2x-4x</a:t>
            </a:r>
          </a:p>
          <a:p>
            <a:pPr marL="111125" lvl="0" indent="-228600" algn="l" eaLnBrk="0" hangingPunct="0">
              <a:lnSpc>
                <a:spcPct val="100000"/>
              </a:lnSpc>
              <a:spcBef>
                <a:spcPts val="500"/>
              </a:spcBef>
              <a:buClr>
                <a:srgbClr val="FF0000"/>
              </a:buCl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solidFill>
                  <a:srgbClr val="000000"/>
                </a:solidFill>
              </a:rPr>
              <a:t>===============================</a:t>
            </a:r>
            <a:endParaRPr lang="en-US" dirty="0" smtClean="0"/>
          </a:p>
          <a:p>
            <a:r>
              <a:rPr lang="en-US" b="0" dirty="0" smtClean="0"/>
              <a:t>MV Refresh:</a:t>
            </a:r>
            <a:r>
              <a:rPr lang="en-US" b="0" baseline="0" dirty="0" smtClean="0"/>
              <a:t> </a:t>
            </a:r>
            <a:r>
              <a:rPr lang="en-US" b="0" dirty="0" smtClean="0"/>
              <a:t>up to 5x faster</a:t>
            </a:r>
            <a:br>
              <a:rPr lang="en-US" b="0" dirty="0" smtClean="0"/>
            </a:br>
            <a:r>
              <a:rPr lang="en-US" b="0" dirty="0" smtClean="0"/>
              <a:t>- We get 2-3x for </a:t>
            </a:r>
            <a:r>
              <a:rPr lang="en-US" b="0" dirty="0" err="1" smtClean="0"/>
              <a:t>pk-fk</a:t>
            </a:r>
            <a:r>
              <a:rPr lang="en-US" b="0" dirty="0" smtClean="0"/>
              <a:t> improvements and for sync-refresh 5x.</a:t>
            </a:r>
          </a:p>
          <a:p>
            <a:pPr defTabSz="899404" eaLnBrk="0" fontAlgn="base" hangingPunct="0">
              <a:spcBef>
                <a:spcPct val="30000"/>
              </a:spcBef>
              <a:spcAft>
                <a:spcPct val="0"/>
              </a:spcAft>
              <a:defRPr/>
            </a:pPr>
            <a:r>
              <a:rPr lang="en-US" b="0" dirty="0" smtClean="0"/>
              <a:t>===========================</a:t>
            </a:r>
          </a:p>
          <a:p>
            <a:pPr defTabSz="899404" eaLnBrk="0" fontAlgn="base" hangingPunct="0">
              <a:spcBef>
                <a:spcPct val="30000"/>
              </a:spcBef>
              <a:spcAft>
                <a:spcPct val="0"/>
              </a:spcAft>
              <a:defRPr/>
            </a:pPr>
            <a:r>
              <a:rPr lang="en-US" b="0" dirty="0" smtClean="0"/>
              <a:t>Asynchronous global index maintenance: up to 100x faster TRUNCATE and DROP PARTITION</a:t>
            </a:r>
            <a:br>
              <a:rPr lang="en-US" b="0" dirty="0" smtClean="0"/>
            </a:br>
            <a:r>
              <a:rPr lang="en-US" b="0" dirty="0" smtClean="0"/>
              <a:t>================================</a:t>
            </a:r>
          </a:p>
          <a:p>
            <a:r>
              <a:rPr lang="en-US" dirty="0" smtClean="0"/>
              <a:t>String Operations in PL/SQL:</a:t>
            </a:r>
          </a:p>
          <a:p>
            <a:r>
              <a:rPr lang="en-US" dirty="0" smtClean="0"/>
              <a:t>This was a joint project between our team and </a:t>
            </a:r>
            <a:r>
              <a:rPr lang="en-US" dirty="0" err="1" smtClean="0"/>
              <a:t>Iyer's</a:t>
            </a:r>
            <a:r>
              <a:rPr lang="en-US" dirty="0" smtClean="0"/>
              <a:t> team. The performance data as well as the </a:t>
            </a:r>
            <a:r>
              <a:rPr lang="en-US" dirty="0" err="1" smtClean="0"/>
              <a:t>testcase</a:t>
            </a:r>
            <a:r>
              <a:rPr lang="en-US" dirty="0" smtClean="0"/>
              <a:t> used is at the URL given below(** trying to find URL PA 9/28**). It provided improvements in the range of 10.5x-29.3x for small lob concatenations, 3.5x-4.9x for large lob concatenations, and 1.1x-7.8x for other string operations.</a:t>
            </a:r>
          </a:p>
          <a:p>
            <a:r>
              <a:rPr lang="en-US" baseline="0" dirty="0" smtClean="0"/>
              <a:t>=======================</a:t>
            </a:r>
          </a:p>
          <a:p>
            <a:r>
              <a:rPr lang="en-US" baseline="0" dirty="0" err="1" smtClean="0"/>
              <a:t>Spatial:</a:t>
            </a:r>
            <a:r>
              <a:rPr lang="en-US" dirty="0" err="1" smtClean="0"/>
              <a:t>Up</a:t>
            </a:r>
            <a:r>
              <a:rPr lang="en-US" dirty="0" smtClean="0"/>
              <a:t> to 40x performance improvement for Oracle Spatial queries for core functions</a:t>
            </a:r>
            <a:r>
              <a:rPr lang="en-US" baseline="0" dirty="0" smtClean="0"/>
              <a:t> such as </a:t>
            </a:r>
            <a:r>
              <a:rPr lang="en-US" dirty="0" smtClean="0"/>
              <a:t>GEOM.DISTANCE:  (This is as the crow flies.  HOW FAR IS HQ FROM THE BART STATION?).  Even bigger performance improvements with vector operations in Oracle Spatial (not DB Locator feature) due to algorithm enhancements. We are calling this feature "vector performance acceleration".  It should also be true for large-scale raster operations because of new parallel capabilities.  In this case it is the ability to exploit and scale with additional hardware.</a:t>
            </a:r>
          </a:p>
          <a:p>
            <a:r>
              <a:rPr lang="en-US" b="0" dirty="0" smtClean="0"/>
              <a:t>==========================</a:t>
            </a:r>
          </a:p>
          <a:p>
            <a:pPr defTabSz="899404" eaLnBrk="0" fontAlgn="base" hangingPunct="0">
              <a:spcBef>
                <a:spcPct val="30000"/>
              </a:spcBef>
              <a:spcAft>
                <a:spcPct val="0"/>
              </a:spcAft>
              <a:defRPr/>
            </a:pPr>
            <a:r>
              <a:rPr lang="en-US" dirty="0" smtClean="0"/>
              <a:t>Auditing: Up to 5x (comparing writing audit trail to database in 11g)</a:t>
            </a:r>
          </a:p>
          <a:p>
            <a:r>
              <a:rPr lang="en-US" dirty="0" smtClean="0"/>
              <a:t>=======================</a:t>
            </a:r>
          </a:p>
          <a:p>
            <a:r>
              <a:rPr lang="en-US" dirty="0" smtClean="0"/>
              <a:t>Network Encryption: Up to 10x (with disclaimer on Intel or SPARC CPUs with crypto acceleration)</a:t>
            </a:r>
          </a:p>
          <a:p>
            <a:r>
              <a:rPr lang="en-US" dirty="0"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60</a:t>
            </a:fld>
            <a:endParaRPr lang="en-US"/>
          </a:p>
        </p:txBody>
      </p:sp>
    </p:spTree>
    <p:extLst>
      <p:ext uri="{BB962C8B-B14F-4D97-AF65-F5344CB8AC3E}">
        <p14:creationId xmlns:p14="http://schemas.microsoft.com/office/powerpoint/2010/main" xmlns="" val="2485513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285750"/>
            <a:ext cx="3432175" cy="1930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dirty="0"/>
          </a:p>
        </p:txBody>
      </p:sp>
    </p:spTree>
    <p:extLst>
      <p:ext uri="{BB962C8B-B14F-4D97-AF65-F5344CB8AC3E}">
        <p14:creationId xmlns=""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dirty="0"/>
          </a:p>
        </p:txBody>
      </p:sp>
    </p:spTree>
    <p:extLst>
      <p:ext uri="{BB962C8B-B14F-4D97-AF65-F5344CB8AC3E}">
        <p14:creationId xmlns=""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779059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2227172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7082943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811213" y="1517907"/>
            <a:ext cx="2157844" cy="2488686"/>
          </a:xfrm>
          <a:noFill/>
        </p:spPr>
        <p:txBody>
          <a:bodyPr lIns="0" tIns="0" rIns="0" bIns="0" anchor="t" anchorCtr="0">
            <a:noAutofit/>
          </a:bodyPr>
          <a:lstStyle>
            <a:lvl1pPr marL="0" indent="0">
              <a:lnSpc>
                <a:spcPct val="90000"/>
              </a:lnSpc>
              <a:spcBef>
                <a:spcPts val="0"/>
              </a:spcBef>
              <a:spcAft>
                <a:spcPts val="1800"/>
              </a:spcAft>
              <a:buFont typeface="Arial" pitchFamily="34" charset="0"/>
              <a:buNone/>
              <a:defRPr sz="16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9645581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7513852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7088242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announc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r>
              <a:rPr lang="en-US" smtClean="0"/>
              <a:t>Oracle Confidential</a:t>
            </a:r>
            <a:endParaRPr lang="en-US" dirty="0"/>
          </a:p>
        </p:txBody>
      </p:sp>
    </p:spTree>
    <p:extLst>
      <p:ext uri="{BB962C8B-B14F-4D97-AF65-F5344CB8AC3E}">
        <p14:creationId xmlns:p14="http://schemas.microsoft.com/office/powerpoint/2010/main" xmlns="" val="26616095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772204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pic>
        <p:nvPicPr>
          <p:cNvPr id="9" name="Picture 16"/>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cstate="print">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cstate="print">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8498418" y="0"/>
            <a:ext cx="645582" cy="4631267"/>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943598" y="-2117"/>
            <a:ext cx="320041"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0" name="Picture Placeholder 11"/>
          <p:cNvSpPr>
            <a:spLocks noGrp="1"/>
          </p:cNvSpPr>
          <p:nvPr>
            <p:ph type="pic" sz="quarter" idx="12" hasCustomPrompt="1"/>
          </p:nvPr>
        </p:nvSpPr>
        <p:spPr>
          <a:xfrm>
            <a:off x="6258138" y="0"/>
            <a:ext cx="224028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42399771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r>
              <a:rPr lang="en-US" smtClean="0"/>
              <a:t>Oracle Confidential</a:t>
            </a:r>
            <a:endParaRPr lang="en-US" dirty="0"/>
          </a:p>
        </p:txBody>
      </p:sp>
    </p:spTree>
    <p:extLst>
      <p:ext uri="{BB962C8B-B14F-4D97-AF65-F5344CB8AC3E}">
        <p14:creationId xmlns:p14="http://schemas.microsoft.com/office/powerpoint/2010/main" xmlns="" val="14226898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398469" y="1485900"/>
            <a:ext cx="8347065"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ext Placeholder 12"/>
          <p:cNvSpPr>
            <a:spLocks noGrp="1"/>
          </p:cNvSpPr>
          <p:nvPr>
            <p:ph type="body" sz="quarter" idx="13" hasCustomPrompt="1"/>
          </p:nvPr>
        </p:nvSpPr>
        <p:spPr>
          <a:xfrm>
            <a:off x="398966" y="1030306"/>
            <a:ext cx="8346073" cy="257474"/>
          </a:xfrm>
        </p:spPr>
        <p:txBody>
          <a:bodyPr>
            <a:noAutofit/>
          </a:bodyPr>
          <a:lstStyle>
            <a:lvl1pPr marL="1191" indent="0">
              <a:spcBef>
                <a:spcPts val="0"/>
              </a:spcBef>
              <a:buFontTx/>
              <a:buNone/>
              <a:defRPr sz="1800" b="1" baseline="0">
                <a:solidFill>
                  <a:schemeClr val="accent1"/>
                </a:solidFill>
              </a:defRPr>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398966" y="1950243"/>
            <a:ext cx="8346073" cy="1028700"/>
          </a:xfrm>
        </p:spPr>
        <p:txBody>
          <a:bodyPr anchor="b"/>
          <a:lstStyle>
            <a:lvl1pPr algn="l">
              <a:lnSpc>
                <a:spcPct val="80000"/>
              </a:lnSpc>
              <a:defRPr sz="3600" b="0" cap="none" baseline="0"/>
            </a:lvl1pPr>
          </a:lstStyle>
          <a:p>
            <a:r>
              <a:rPr lang="en-US" smtClean="0"/>
              <a:t>Click to edit Master title style</a:t>
            </a:r>
            <a:endParaRPr/>
          </a:p>
        </p:txBody>
      </p:sp>
      <p:sp>
        <p:nvSpPr>
          <p:cNvPr id="3" name="Text Placeholder 2"/>
          <p:cNvSpPr>
            <a:spLocks noGrp="1"/>
          </p:cNvSpPr>
          <p:nvPr>
            <p:ph type="body" idx="1"/>
          </p:nvPr>
        </p:nvSpPr>
        <p:spPr>
          <a:xfrm>
            <a:off x="398966" y="3028949"/>
            <a:ext cx="8346073" cy="685800"/>
          </a:xfrm>
        </p:spPr>
        <p:txBody>
          <a:bodyPr anchor="t">
            <a:noAutofit/>
          </a:bodyPr>
          <a:lstStyle>
            <a:lvl1pPr marL="0" indent="0">
              <a:spcBef>
                <a:spcPts val="0"/>
              </a:spcBef>
              <a:buNone/>
              <a:defRPr sz="1800" b="1">
                <a:solidFill>
                  <a:schemeClr val="tx1"/>
                </a:solidFill>
              </a:defRPr>
            </a:lvl1pPr>
            <a:lvl2pPr marL="342916" indent="0">
              <a:buNone/>
              <a:defRPr sz="1400">
                <a:solidFill>
                  <a:schemeClr val="tx1">
                    <a:tint val="75000"/>
                  </a:schemeClr>
                </a:solidFill>
              </a:defRPr>
            </a:lvl2pPr>
            <a:lvl3pPr marL="685834" indent="0">
              <a:buNone/>
              <a:defRPr sz="1200">
                <a:solidFill>
                  <a:schemeClr val="tx1">
                    <a:tint val="75000"/>
                  </a:schemeClr>
                </a:solidFill>
              </a:defRPr>
            </a:lvl3pPr>
            <a:lvl4pPr marL="1028751" indent="0">
              <a:buNone/>
              <a:defRPr sz="1100">
                <a:solidFill>
                  <a:schemeClr val="tx1">
                    <a:tint val="75000"/>
                  </a:schemeClr>
                </a:solidFill>
              </a:defRPr>
            </a:lvl4pPr>
            <a:lvl5pPr marL="1371669" indent="0">
              <a:buNone/>
              <a:defRPr sz="1100">
                <a:solidFill>
                  <a:schemeClr val="tx1">
                    <a:tint val="75000"/>
                  </a:schemeClr>
                </a:solidFill>
              </a:defRPr>
            </a:lvl5pPr>
            <a:lvl6pPr marL="1714585" indent="0">
              <a:buNone/>
              <a:defRPr sz="1100">
                <a:solidFill>
                  <a:schemeClr val="tx1">
                    <a:tint val="75000"/>
                  </a:schemeClr>
                </a:solidFill>
              </a:defRPr>
            </a:lvl6pPr>
            <a:lvl7pPr marL="2057503" indent="0">
              <a:buNone/>
              <a:defRPr sz="1100">
                <a:solidFill>
                  <a:schemeClr val="tx1">
                    <a:tint val="75000"/>
                  </a:schemeClr>
                </a:solidFill>
              </a:defRPr>
            </a:lvl7pPr>
            <a:lvl8pPr marL="2400420" indent="0">
              <a:buNone/>
              <a:defRPr sz="1100">
                <a:solidFill>
                  <a:schemeClr val="tx1">
                    <a:tint val="75000"/>
                  </a:schemeClr>
                </a:solidFill>
              </a:defRPr>
            </a:lvl8pPr>
            <a:lvl9pPr marL="2743338" indent="0">
              <a:buNone/>
              <a:defRPr sz="11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10"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682148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9345575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2399771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641197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713435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8"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8"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‹nº›</a:t>
            </a:fld>
            <a:endParaRPr lang="en-US" sz="600" dirty="0">
              <a:solidFill>
                <a:schemeClr val="tx1"/>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 id="2147483750" r:id="rId18"/>
    <p:sldLayoutId id="2147483752" r:id="rId19"/>
    <p:sldLayoutId id="2147483757" r:id="rId20"/>
    <p:sldLayoutId id="2147483760" r:id="rId21"/>
    <p:sldLayoutId id="2147483763" r:id="rId22"/>
    <p:sldLayoutId id="2147483764" r:id="rId23"/>
    <p:sldLayoutId id="2147483765" r:id="rId24"/>
    <p:sldLayoutId id="2147483766" r:id="rId25"/>
    <p:sldLayoutId id="2147483767" r:id="rId26"/>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0.png"/><Relationship Id="rId11" Type="http://schemas.openxmlformats.org/officeDocument/2006/relationships/image" Target="../media/image43.png"/><Relationship Id="rId5" Type="http://schemas.openxmlformats.org/officeDocument/2006/relationships/image" Target="../media/image49.png"/><Relationship Id="rId10" Type="http://schemas.openxmlformats.org/officeDocument/2006/relationships/image" Target="../media/image39.png"/><Relationship Id="rId4" Type="http://schemas.openxmlformats.org/officeDocument/2006/relationships/image" Target="../media/image48.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3.png"/><Relationship Id="rId3" Type="http://schemas.openxmlformats.org/officeDocument/2006/relationships/image" Target="../media/image54.png"/><Relationship Id="rId7" Type="http://schemas.openxmlformats.org/officeDocument/2006/relationships/image" Target="../media/image51.png"/><Relationship Id="rId12" Type="http://schemas.microsoft.com/office/2007/relationships/hdphoto" Target="../media/hdphoto7.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0.png"/><Relationship Id="rId11" Type="http://schemas.openxmlformats.org/officeDocument/2006/relationships/image" Target="../media/image46.png"/><Relationship Id="rId5" Type="http://schemas.openxmlformats.org/officeDocument/2006/relationships/image" Target="../media/image49.png"/><Relationship Id="rId10" Type="http://schemas.openxmlformats.org/officeDocument/2006/relationships/image" Target="../media/image39.png"/><Relationship Id="rId4" Type="http://schemas.openxmlformats.org/officeDocument/2006/relationships/image" Target="../media/image4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5.wdp"/><Relationship Id="rId3"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18.png"/><Relationship Id="rId2" Type="http://schemas.openxmlformats.org/officeDocument/2006/relationships/notesSlide" Target="../notesSlides/notesSlide2.xml"/><Relationship Id="rId16"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70.emf"/></Relationships>
</file>

<file path=ppt/slides/_rels/slide26.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5.wdp"/><Relationship Id="rId3"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18.png"/><Relationship Id="rId2" Type="http://schemas.openxmlformats.org/officeDocument/2006/relationships/notesSlide" Target="../notesSlides/notesSlide3.xml"/><Relationship Id="rId16"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2.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notesSlide" Target="../notesSlides/notesSlide4.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3.png"/><Relationship Id="rId14" Type="http://schemas.microsoft.com/office/2007/relationships/hdphoto" Target="../media/hdphoto6.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0.png"/><Relationship Id="rId5" Type="http://schemas.microsoft.com/office/2007/relationships/hdphoto" Target="../media/hdphoto1.wdp"/><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7.png"/><Relationship Id="rId16" Type="http://schemas.openxmlformats.org/officeDocument/2006/relationships/image" Target="../media/image40.png"/><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8.png"/></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49.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cloud.oracle.com/" TargetMode="External"/><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6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118.png"/><Relationship Id="rId4" Type="http://schemas.openxmlformats.org/officeDocument/2006/relationships/image" Target="../media/image117.png"/></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12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123.png"/></Relationships>
</file>

<file path=ppt/slides/_rels/slide6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125.png"/></Relationships>
</file>

<file path=ppt/slides/_rels/slide6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128.png"/></Relationships>
</file>

<file path=ppt/slides/_rels/slide6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microsoft.com/office/2007/relationships/hdphoto" Target="../media/hdphoto7.wdp"/><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Oracle Database</a:t>
            </a:r>
            <a:br>
              <a:rPr lang="en-US" dirty="0" smtClean="0"/>
            </a:br>
            <a:r>
              <a:rPr lang="en-US" dirty="0" smtClean="0"/>
              <a:t>Novas </a:t>
            </a:r>
            <a:r>
              <a:rPr lang="en-US" dirty="0" err="1" smtClean="0"/>
              <a:t>Características</a:t>
            </a:r>
            <a:endParaRPr lang="en-US" dirty="0"/>
          </a:p>
        </p:txBody>
      </p:sp>
      <p:sp>
        <p:nvSpPr>
          <p:cNvPr id="7" name="Text Placeholder 6"/>
          <p:cNvSpPr>
            <a:spLocks noGrp="1"/>
          </p:cNvSpPr>
          <p:nvPr>
            <p:ph type="body" sz="quarter" idx="13"/>
          </p:nvPr>
        </p:nvSpPr>
        <p:spPr>
          <a:xfrm>
            <a:off x="450849" y="3219076"/>
            <a:ext cx="5083175" cy="1048124"/>
          </a:xfrm>
        </p:spPr>
        <p:txBody>
          <a:bodyPr/>
          <a:lstStyle/>
          <a:p>
            <a:r>
              <a:rPr lang="en-US" dirty="0" smtClean="0"/>
              <a:t>Everton Sparenberger Dias</a:t>
            </a:r>
            <a:br>
              <a:rPr lang="en-US" dirty="0" smtClean="0"/>
            </a:br>
            <a:r>
              <a:rPr lang="en-US" sz="1800" dirty="0" smtClean="0"/>
              <a:t>Database Solutions</a:t>
            </a:r>
            <a:endParaRPr lang="en-US" sz="1600" dirty="0" smtClean="0"/>
          </a:p>
        </p:txBody>
      </p:sp>
      <p:sp>
        <p:nvSpPr>
          <p:cNvPr id="9" name="Title 10"/>
          <p:cNvSpPr txBox="1">
            <a:spLocks/>
          </p:cNvSpPr>
          <p:nvPr/>
        </p:nvSpPr>
        <p:spPr bwMode="auto">
          <a:xfrm>
            <a:off x="3295649" y="2015490"/>
            <a:ext cx="647701" cy="413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itchFamily="34" charset="0"/>
                <a:ea typeface="ＭＳ Ｐゴシック" pitchFamily="127" charset="-128"/>
                <a:cs typeface="ＭＳ Ｐゴシック" pitchFamily="127" charset="-128"/>
              </a:rPr>
              <a:t>12c</a:t>
            </a:r>
            <a:endParaRPr kumimoji="0" lang="en-US" sz="2800" b="1" i="0" u="none" strike="noStrike" kern="1200" cap="none" spc="0" normalizeH="0" baseline="0" noProof="0" dirty="0">
              <a:ln>
                <a:noFill/>
              </a:ln>
              <a:solidFill>
                <a:srgbClr val="FFFF00"/>
              </a:solidFill>
              <a:effectLst/>
              <a:uLnTx/>
              <a:uFillTx/>
              <a:latin typeface="Arial" pitchFamily="34" charset="0"/>
              <a:ea typeface="ＭＳ Ｐゴシック" pitchFamily="127" charset="-128"/>
              <a:cs typeface="ＭＳ Ｐゴシック" pitchFamily="127" charset="-128"/>
            </a:endParaRPr>
          </a:p>
        </p:txBody>
      </p:sp>
      <p:pic>
        <p:nvPicPr>
          <p:cNvPr id="10" name="Picture Placeholder 2" descr="Title v7.jpg"/>
          <p:cNvPicPr>
            <a:picLocks noGrp="1" noChangeAspect="1"/>
          </p:cNvPicPr>
          <p:nvPr>
            <p:ph type="pic" sz="quarter" idx="14"/>
          </p:nvPr>
        </p:nvPicPr>
        <p:blipFill>
          <a:blip r:embed="rId3" cstate="print">
            <a:extLst/>
          </a:blip>
          <a:srcRect t="309" b="309"/>
          <a:stretch>
            <a:fillRect/>
          </a:stretch>
        </p:blipFill>
        <p:spPr>
          <a:xfrm>
            <a:off x="5943600" y="0"/>
            <a:ext cx="3200400" cy="5143500"/>
          </a:xfrm>
        </p:spPr>
      </p:pic>
      <p:sp>
        <p:nvSpPr>
          <p:cNvPr id="12" name="Text Placeholder 6"/>
          <p:cNvSpPr txBox="1">
            <a:spLocks/>
          </p:cNvSpPr>
          <p:nvPr/>
        </p:nvSpPr>
        <p:spPr>
          <a:xfrm>
            <a:off x="6010274" y="4657724"/>
            <a:ext cx="3133725" cy="485775"/>
          </a:xfrm>
          <a:prstGeom prst="rect">
            <a:avLst/>
          </a:prstGeom>
        </p:spPr>
        <p:txBody>
          <a:bodyPr vert="horz" lIns="0" tIns="0" rIns="0" bIns="0" rtlCol="0">
            <a:noAutofit/>
          </a:bodyPr>
          <a:lstStyle/>
          <a:p>
            <a:pPr marL="0" marR="0" lvl="0" indent="0" algn="ctr"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kumimoji="0" lang="en-US" sz="11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Oracle Open</a:t>
            </a:r>
            <a:r>
              <a:rPr kumimoji="0" lang="en-US" sz="11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World Latin America</a:t>
            </a:r>
          </a:p>
          <a:p>
            <a:pPr marL="0" marR="0" lvl="0" indent="0" algn="ctr"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lang="en-US" sz="1100" baseline="0" dirty="0" smtClean="0">
                <a:solidFill>
                  <a:schemeClr val="bg1"/>
                </a:solidFill>
                <a:latin typeface="Arial" pitchFamily="34" charset="0"/>
                <a:cs typeface="Arial" pitchFamily="34" charset="0"/>
              </a:rPr>
              <a:t>4-6</a:t>
            </a:r>
            <a:r>
              <a:rPr lang="en-US" sz="1100" dirty="0" smtClean="0">
                <a:solidFill>
                  <a:schemeClr val="bg1"/>
                </a:solidFill>
                <a:latin typeface="Arial" pitchFamily="34" charset="0"/>
                <a:cs typeface="Arial" pitchFamily="34" charset="0"/>
              </a:rPr>
              <a:t> </a:t>
            </a:r>
            <a:r>
              <a:rPr lang="en-US" sz="1100" dirty="0" err="1" smtClean="0">
                <a:solidFill>
                  <a:schemeClr val="bg1"/>
                </a:solidFill>
                <a:latin typeface="Arial" pitchFamily="34" charset="0"/>
                <a:cs typeface="Arial" pitchFamily="34" charset="0"/>
              </a:rPr>
              <a:t>Dezembro</a:t>
            </a:r>
            <a:r>
              <a:rPr lang="en-US" sz="1100" dirty="0" smtClean="0">
                <a:solidFill>
                  <a:schemeClr val="bg1"/>
                </a:solidFill>
                <a:latin typeface="Arial" pitchFamily="34" charset="0"/>
                <a:cs typeface="Arial" pitchFamily="34" charset="0"/>
              </a:rPr>
              <a:t>, Expo Center – São Paulo</a:t>
            </a:r>
            <a:endParaRPr kumimoji="0" lang="en-US" sz="11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grpSp>
        <p:nvGrpSpPr>
          <p:cNvPr id="2" name="Group 5"/>
          <p:cNvGrpSpPr/>
          <p:nvPr/>
        </p:nvGrpSpPr>
        <p:grpSpPr>
          <a:xfrm>
            <a:off x="5943599" y="0"/>
            <a:ext cx="3323865" cy="5143500"/>
            <a:chOff x="5943599" y="0"/>
            <a:chExt cx="3323865" cy="5143500"/>
          </a:xfrm>
        </p:grpSpPr>
        <p:pic>
          <p:nvPicPr>
            <p:cNvPr id="13" name="Picture 4"/>
            <p:cNvPicPr>
              <a:picLocks noChangeAspect="1" noChangeArrowheads="1"/>
            </p:cNvPicPr>
            <p:nvPr/>
          </p:nvPicPr>
          <p:blipFill>
            <a:blip r:embed="rId4" cstate="print"/>
            <a:srcRect/>
            <a:stretch>
              <a:fillRect/>
            </a:stretch>
          </p:blipFill>
          <p:spPr bwMode="auto">
            <a:xfrm>
              <a:off x="5943599" y="0"/>
              <a:ext cx="3323865" cy="5143500"/>
            </a:xfrm>
            <a:prstGeom prst="rect">
              <a:avLst/>
            </a:prstGeom>
            <a:noFill/>
            <a:ln w="9525">
              <a:noFill/>
              <a:miter lim="800000"/>
              <a:headEnd/>
              <a:tailEnd/>
            </a:ln>
          </p:spPr>
        </p:pic>
        <p:pic>
          <p:nvPicPr>
            <p:cNvPr id="14"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39917" y="2098943"/>
              <a:ext cx="2769650" cy="587108"/>
            </a:xfrm>
            <a:prstGeom prst="rect">
              <a:avLst/>
            </a:prstGeom>
          </p:spPr>
        </p:pic>
      </p:grpSp>
    </p:spTree>
    <p:extLst>
      <p:ext uri="{BB962C8B-B14F-4D97-AF65-F5344CB8AC3E}">
        <p14:creationId xmlns="" xmlns:p14="http://schemas.microsoft.com/office/powerpoint/2010/main" val="38364899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8"/>
          <p:cNvSpPr>
            <a:spLocks noChangeArrowheads="1"/>
          </p:cNvSpPr>
          <p:nvPr/>
        </p:nvSpPr>
        <p:spPr bwMode="gray">
          <a:xfrm>
            <a:off x="808739" y="1717823"/>
            <a:ext cx="2486911"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64" name="Rectangle 38"/>
          <p:cNvSpPr>
            <a:spLocks noChangeArrowheads="1"/>
          </p:cNvSpPr>
          <p:nvPr/>
        </p:nvSpPr>
        <p:spPr bwMode="gray">
          <a:xfrm>
            <a:off x="3638550" y="1717823"/>
            <a:ext cx="36004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149" name="Oval 148"/>
          <p:cNvSpPr/>
          <p:nvPr/>
        </p:nvSpPr>
        <p:spPr>
          <a:xfrm>
            <a:off x="3874989" y="435215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2"/>
          <p:cNvGrpSpPr/>
          <p:nvPr/>
        </p:nvGrpSpPr>
        <p:grpSpPr>
          <a:xfrm>
            <a:off x="4058114" y="3457906"/>
            <a:ext cx="793740" cy="855866"/>
            <a:chOff x="4907120" y="3507951"/>
            <a:chExt cx="793740" cy="855866"/>
          </a:xfrm>
        </p:grpSpPr>
        <p:pic>
          <p:nvPicPr>
            <p:cNvPr id="170" name="Picture 169" descr="Database_Red.png"/>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4907120" y="3507951"/>
              <a:ext cx="793740" cy="855866"/>
            </a:xfrm>
            <a:prstGeom prst="rect">
              <a:avLst/>
            </a:prstGeom>
          </p:spPr>
        </p:pic>
        <p:sp>
          <p:nvSpPr>
            <p:cNvPr id="171" name="TextBox 170"/>
            <p:cNvSpPr txBox="1"/>
            <p:nvPr/>
          </p:nvSpPr>
          <p:spPr>
            <a:xfrm>
              <a:off x="4937192" y="3768738"/>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12.1</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ERP</a:t>
              </a:r>
              <a:endParaRPr kumimoji="0" lang="en-US" sz="1200" b="1" i="0" u="none" strike="noStrike" kern="0" cap="none" spc="0" normalizeH="0" baseline="0" noProof="0" dirty="0">
                <a:ln>
                  <a:noFill/>
                </a:ln>
                <a:solidFill>
                  <a:schemeClr val="bg1">
                    <a:lumMod val="95000"/>
                  </a:schemeClr>
                </a:solidFill>
                <a:effectLst/>
                <a:uLnTx/>
                <a:uFillTx/>
              </a:endParaRPr>
            </a:p>
          </p:txBody>
        </p:sp>
      </p:grpSp>
      <p:sp>
        <p:nvSpPr>
          <p:cNvPr id="182" name="Oval 181"/>
          <p:cNvSpPr/>
          <p:nvPr/>
        </p:nvSpPr>
        <p:spPr>
          <a:xfrm>
            <a:off x="4890854" y="435215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82"/>
          <p:cNvGrpSpPr/>
          <p:nvPr/>
        </p:nvGrpSpPr>
        <p:grpSpPr>
          <a:xfrm>
            <a:off x="5073979" y="3457906"/>
            <a:ext cx="793740" cy="855866"/>
            <a:chOff x="4907120" y="3507951"/>
            <a:chExt cx="793740" cy="855866"/>
          </a:xfrm>
        </p:grpSpPr>
        <p:pic>
          <p:nvPicPr>
            <p:cNvPr id="184" name="Picture 183" descr="Database_Red.png"/>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4907120" y="3507951"/>
              <a:ext cx="793740" cy="855866"/>
            </a:xfrm>
            <a:prstGeom prst="rect">
              <a:avLst/>
            </a:prstGeom>
          </p:spPr>
        </p:pic>
        <p:sp>
          <p:nvSpPr>
            <p:cNvPr id="185" name="TextBox 184"/>
            <p:cNvSpPr txBox="1"/>
            <p:nvPr/>
          </p:nvSpPr>
          <p:spPr>
            <a:xfrm>
              <a:off x="4937192" y="3768738"/>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12.1</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CRM</a:t>
              </a:r>
              <a:endParaRPr kumimoji="0" lang="en-US" sz="1200" b="1" i="0" u="none" strike="noStrike" kern="0" cap="none" spc="0" normalizeH="0" baseline="0" noProof="0" dirty="0">
                <a:ln>
                  <a:noFill/>
                </a:ln>
                <a:solidFill>
                  <a:schemeClr val="bg1">
                    <a:lumMod val="95000"/>
                  </a:schemeClr>
                </a:solidFill>
                <a:effectLst/>
                <a:uLnTx/>
                <a:uFillTx/>
              </a:endParaRPr>
            </a:p>
          </p:txBody>
        </p:sp>
      </p:grpSp>
      <p:sp>
        <p:nvSpPr>
          <p:cNvPr id="190" name="Oval 189"/>
          <p:cNvSpPr/>
          <p:nvPr/>
        </p:nvSpPr>
        <p:spPr>
          <a:xfrm>
            <a:off x="5900678" y="435215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90"/>
          <p:cNvGrpSpPr/>
          <p:nvPr/>
        </p:nvGrpSpPr>
        <p:grpSpPr>
          <a:xfrm>
            <a:off x="6083803" y="3457906"/>
            <a:ext cx="793740" cy="855866"/>
            <a:chOff x="4907120" y="3507951"/>
            <a:chExt cx="793740" cy="855866"/>
          </a:xfrm>
        </p:grpSpPr>
        <p:pic>
          <p:nvPicPr>
            <p:cNvPr id="192" name="Picture 191" descr="Database_Red.png"/>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4907120" y="3507951"/>
              <a:ext cx="793740" cy="855866"/>
            </a:xfrm>
            <a:prstGeom prst="rect">
              <a:avLst/>
            </a:prstGeom>
          </p:spPr>
        </p:pic>
        <p:sp>
          <p:nvSpPr>
            <p:cNvPr id="193" name="TextBox 192"/>
            <p:cNvSpPr txBox="1"/>
            <p:nvPr/>
          </p:nvSpPr>
          <p:spPr>
            <a:xfrm>
              <a:off x="4937192" y="3768738"/>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12.1</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DW</a:t>
              </a:r>
              <a:endParaRPr kumimoji="0" lang="en-US" sz="1200" b="1" i="0" u="none" strike="noStrike" kern="0" cap="none" spc="0" normalizeH="0" baseline="0" noProof="0" dirty="0">
                <a:ln>
                  <a:noFill/>
                </a:ln>
                <a:solidFill>
                  <a:schemeClr val="bg1">
                    <a:lumMod val="95000"/>
                  </a:schemeClr>
                </a:solidFill>
                <a:effectLst/>
                <a:uLnTx/>
                <a:uFillTx/>
              </a:endParaRPr>
            </a:p>
          </p:txBody>
        </p:sp>
      </p:grpSp>
      <p:cxnSp>
        <p:nvCxnSpPr>
          <p:cNvPr id="70" name="Straight Connector 69"/>
          <p:cNvCxnSpPr/>
          <p:nvPr/>
        </p:nvCxnSpPr>
        <p:spPr>
          <a:xfrm flipV="1">
            <a:off x="2683922" y="3184529"/>
            <a:ext cx="5931981" cy="5405"/>
          </a:xfrm>
          <a:prstGeom prst="line">
            <a:avLst/>
          </a:prstGeom>
          <a:ln w="12700" cmpd="sng">
            <a:gradFill flip="none" rotWithShape="1">
              <a:gsLst>
                <a:gs pos="0">
                  <a:schemeClr val="accent1"/>
                </a:gs>
                <a:gs pos="78000">
                  <a:prstClr val="white">
                    <a:alpha val="0"/>
                  </a:prstClr>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3" name="Picture 72" descr="RedGear5.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2518" y="2012224"/>
            <a:ext cx="231150" cy="231150"/>
          </a:xfrm>
          <a:prstGeom prst="rect">
            <a:avLst/>
          </a:prstGeom>
        </p:spPr>
      </p:pic>
      <p:pic>
        <p:nvPicPr>
          <p:cNvPr id="74" name="Picture 73" descr="Red Gear 1.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67047" y="2003478"/>
            <a:ext cx="370882" cy="370880"/>
          </a:xfrm>
          <a:prstGeom prst="rect">
            <a:avLst/>
          </a:prstGeom>
        </p:spPr>
      </p:pic>
      <p:pic>
        <p:nvPicPr>
          <p:cNvPr id="75" name="Picture 74" descr="RedGear3.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54270" y="2288738"/>
            <a:ext cx="517730" cy="517730"/>
          </a:xfrm>
          <a:prstGeom prst="rect">
            <a:avLst/>
          </a:prstGeom>
        </p:spPr>
      </p:pic>
      <p:pic>
        <p:nvPicPr>
          <p:cNvPr id="76" name="Picture 75" descr="RedGear5.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331749" y="2380330"/>
            <a:ext cx="308944" cy="308944"/>
          </a:xfrm>
          <a:prstGeom prst="rect">
            <a:avLst/>
          </a:prstGeom>
        </p:spPr>
      </p:pic>
      <p:pic>
        <p:nvPicPr>
          <p:cNvPr id="77" name="Picture 76" descr="Red Gear 1.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401520" y="2115059"/>
            <a:ext cx="347552" cy="347550"/>
          </a:xfrm>
          <a:prstGeom prst="rect">
            <a:avLst/>
          </a:prstGeom>
        </p:spPr>
      </p:pic>
      <p:pic>
        <p:nvPicPr>
          <p:cNvPr id="78" name="Picture 77" descr="RedGear3.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414185" y="1794928"/>
            <a:ext cx="386378" cy="386378"/>
          </a:xfrm>
          <a:prstGeom prst="rect">
            <a:avLst/>
          </a:prstGeom>
        </p:spPr>
      </p:pic>
      <p:pic>
        <p:nvPicPr>
          <p:cNvPr id="79" name="Picture 78" descr="RedGear5.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16367" y="2190967"/>
            <a:ext cx="231150" cy="231150"/>
          </a:xfrm>
          <a:prstGeom prst="rect">
            <a:avLst/>
          </a:prstGeom>
        </p:spPr>
      </p:pic>
      <p:grpSp>
        <p:nvGrpSpPr>
          <p:cNvPr id="13" name="Group 67"/>
          <p:cNvGrpSpPr/>
          <p:nvPr/>
        </p:nvGrpSpPr>
        <p:grpSpPr>
          <a:xfrm rot="2832547">
            <a:off x="1115687" y="1991047"/>
            <a:ext cx="635398" cy="639978"/>
            <a:chOff x="3364180" y="3857363"/>
            <a:chExt cx="778402" cy="784012"/>
          </a:xfrm>
        </p:grpSpPr>
        <p:sp>
          <p:nvSpPr>
            <p:cNvPr id="69" name="Arc 68"/>
            <p:cNvSpPr/>
            <p:nvPr/>
          </p:nvSpPr>
          <p:spPr>
            <a:xfrm rot="16200000" flipH="1">
              <a:off x="3367276" y="3866070"/>
              <a:ext cx="772209" cy="778402"/>
            </a:xfrm>
            <a:prstGeom prst="arc">
              <a:avLst>
                <a:gd name="adj1" fmla="val 14120594"/>
                <a:gd name="adj2" fmla="val 18195463"/>
              </a:avLst>
            </a:prstGeom>
            <a:gradFill flip="none" rotWithShape="1">
              <a:gsLst>
                <a:gs pos="0">
                  <a:schemeClr val="tx1">
                    <a:lumMod val="65000"/>
                    <a:lumOff val="35000"/>
                  </a:schemeClr>
                </a:gs>
                <a:gs pos="100000">
                  <a:schemeClr val="bg1">
                    <a:lumMod val="7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80" name="Oval 79"/>
            <p:cNvSpPr/>
            <p:nvPr/>
          </p:nvSpPr>
          <p:spPr>
            <a:xfrm>
              <a:off x="3364815" y="3857363"/>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80"/>
          <p:cNvGrpSpPr/>
          <p:nvPr/>
        </p:nvGrpSpPr>
        <p:grpSpPr>
          <a:xfrm rot="190128">
            <a:off x="1119917" y="1998986"/>
            <a:ext cx="625958" cy="621849"/>
            <a:chOff x="6992327" y="2121786"/>
            <a:chExt cx="960398" cy="954094"/>
          </a:xfrm>
        </p:grpSpPr>
        <p:sp>
          <p:nvSpPr>
            <p:cNvPr id="82" name="Arc 81"/>
            <p:cNvSpPr/>
            <p:nvPr/>
          </p:nvSpPr>
          <p:spPr>
            <a:xfrm rot="16200000" flipH="1">
              <a:off x="6996147" y="2118637"/>
              <a:ext cx="952758" cy="960398"/>
            </a:xfrm>
            <a:prstGeom prst="arc">
              <a:avLst>
                <a:gd name="adj1" fmla="val 13242274"/>
                <a:gd name="adj2" fmla="val 19839740"/>
              </a:avLst>
            </a:prstGeom>
            <a:gradFill flip="none" rotWithShape="1">
              <a:gsLst>
                <a:gs pos="0">
                  <a:schemeClr val="bg2">
                    <a:lumMod val="75000"/>
                  </a:schemeClr>
                </a:gs>
                <a:gs pos="100000">
                  <a:schemeClr val="tx1">
                    <a:lumMod val="95000"/>
                    <a:lumOff val="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3" name="Oval 82"/>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83"/>
          <p:cNvGrpSpPr/>
          <p:nvPr/>
        </p:nvGrpSpPr>
        <p:grpSpPr>
          <a:xfrm rot="1179210">
            <a:off x="1111657" y="1994090"/>
            <a:ext cx="635400" cy="632168"/>
            <a:chOff x="3102869" y="3431512"/>
            <a:chExt cx="778402" cy="774443"/>
          </a:xfrm>
        </p:grpSpPr>
        <p:sp>
          <p:nvSpPr>
            <p:cNvPr id="85" name="Arc 84"/>
            <p:cNvSpPr/>
            <p:nvPr/>
          </p:nvSpPr>
          <p:spPr>
            <a:xfrm rot="16950978" flipH="1">
              <a:off x="3105966" y="3430650"/>
              <a:ext cx="772208" cy="778402"/>
            </a:xfrm>
            <a:prstGeom prst="arc">
              <a:avLst>
                <a:gd name="adj1" fmla="val 16279820"/>
                <a:gd name="adj2" fmla="val 18070381"/>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86" name="Oval 85"/>
            <p:cNvSpPr/>
            <p:nvPr/>
          </p:nvSpPr>
          <p:spPr>
            <a:xfrm>
              <a:off x="3109248" y="3431512"/>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86"/>
          <p:cNvGrpSpPr/>
          <p:nvPr/>
        </p:nvGrpSpPr>
        <p:grpSpPr>
          <a:xfrm>
            <a:off x="1102182" y="1932152"/>
            <a:ext cx="677586" cy="746640"/>
            <a:chOff x="1016021" y="2663825"/>
            <a:chExt cx="677586" cy="746640"/>
          </a:xfrm>
        </p:grpSpPr>
        <p:grpSp>
          <p:nvGrpSpPr>
            <p:cNvPr id="17" name="Group 87"/>
            <p:cNvGrpSpPr/>
            <p:nvPr/>
          </p:nvGrpSpPr>
          <p:grpSpPr>
            <a:xfrm>
              <a:off x="1125108" y="2776253"/>
              <a:ext cx="445164" cy="178738"/>
              <a:chOff x="2081790" y="2886931"/>
              <a:chExt cx="628270" cy="252258"/>
            </a:xfrm>
          </p:grpSpPr>
          <p:sp>
            <p:nvSpPr>
              <p:cNvPr id="90"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91"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92"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93"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94"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95"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96"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89" name="Picture 88" descr="DialBaseRed.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016021" y="2663825"/>
              <a:ext cx="677586" cy="746640"/>
            </a:xfrm>
            <a:prstGeom prst="rect">
              <a:avLst/>
            </a:prstGeom>
          </p:spPr>
        </p:pic>
      </p:grpSp>
      <p:sp>
        <p:nvSpPr>
          <p:cNvPr id="97" name="TextBox 96"/>
          <p:cNvSpPr txBox="1"/>
          <p:nvPr/>
        </p:nvSpPr>
        <p:spPr>
          <a:xfrm>
            <a:off x="1032438" y="2290818"/>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sp>
        <p:nvSpPr>
          <p:cNvPr id="65" name="Rectangle 38"/>
          <p:cNvSpPr>
            <a:spLocks noChangeArrowheads="1"/>
          </p:cNvSpPr>
          <p:nvPr/>
        </p:nvSpPr>
        <p:spPr bwMode="gray">
          <a:xfrm>
            <a:off x="807631" y="1223207"/>
            <a:ext cx="2488019"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66" name="Rectangle 65"/>
          <p:cNvSpPr/>
          <p:nvPr/>
        </p:nvSpPr>
        <p:spPr>
          <a:xfrm>
            <a:off x="1965229" y="1220131"/>
            <a:ext cx="114005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Background</a:t>
            </a:r>
          </a:p>
          <a:p>
            <a:pPr algn="ctr"/>
            <a:r>
              <a:rPr lang="en-US" sz="1400" dirty="0" smtClean="0">
                <a:solidFill>
                  <a:schemeClr val="bg1"/>
                </a:solidFill>
                <a:latin typeface="Arial" pitchFamily="34" charset="0"/>
                <a:cs typeface="Arial" pitchFamily="34" charset="0"/>
              </a:rPr>
              <a:t>Processes</a:t>
            </a:r>
            <a:endParaRPr lang="en-US" sz="1400" dirty="0">
              <a:solidFill>
                <a:schemeClr val="bg1"/>
              </a:solidFill>
              <a:latin typeface="Arial" pitchFamily="34" charset="0"/>
              <a:cs typeface="Arial" pitchFamily="34" charset="0"/>
            </a:endParaRPr>
          </a:p>
        </p:txBody>
      </p:sp>
      <p:sp>
        <p:nvSpPr>
          <p:cNvPr id="67" name="Rectangle 66"/>
          <p:cNvSpPr/>
          <p:nvPr/>
        </p:nvSpPr>
        <p:spPr>
          <a:xfrm>
            <a:off x="988565" y="1220131"/>
            <a:ext cx="83067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Memory</a:t>
            </a:r>
          </a:p>
          <a:p>
            <a:pPr algn="ctr"/>
            <a:r>
              <a:rPr lang="en-US" sz="1400" dirty="0" smtClean="0">
                <a:solidFill>
                  <a:schemeClr val="bg1"/>
                </a:solidFill>
                <a:latin typeface="Arial" pitchFamily="34" charset="0"/>
                <a:cs typeface="Arial" pitchFamily="34" charset="0"/>
              </a:rPr>
              <a:t>Utilized</a:t>
            </a:r>
            <a:endParaRPr lang="en-US" sz="1400" dirty="0">
              <a:solidFill>
                <a:schemeClr val="bg1"/>
              </a:solidFill>
              <a:latin typeface="Arial" pitchFamily="34" charset="0"/>
              <a:cs typeface="Arial" pitchFamily="34" charset="0"/>
            </a:endParaRPr>
          </a:p>
        </p:txBody>
      </p:sp>
      <p:sp>
        <p:nvSpPr>
          <p:cNvPr id="98" name="Oval 97"/>
          <p:cNvSpPr/>
          <p:nvPr/>
        </p:nvSpPr>
        <p:spPr>
          <a:xfrm>
            <a:off x="2076503" y="2825981"/>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868236" y="281990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879445"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4886963"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5895570"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p:cNvGrpSpPr/>
          <p:nvPr/>
        </p:nvGrpSpPr>
        <p:grpSpPr>
          <a:xfrm>
            <a:off x="4065680" y="1583901"/>
            <a:ext cx="784040" cy="1156742"/>
            <a:chOff x="3921218" y="1488651"/>
            <a:chExt cx="784040" cy="1156742"/>
          </a:xfrm>
        </p:grpSpPr>
        <p:pic>
          <p:nvPicPr>
            <p:cNvPr id="104" name="Picture 103" descr="Red-Plug-DB.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105" name="TextBox 104"/>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ERP</a:t>
              </a:r>
              <a:endParaRPr lang="en-US" sz="1200" dirty="0">
                <a:solidFill>
                  <a:schemeClr val="bg1">
                    <a:lumMod val="95000"/>
                  </a:schemeClr>
                </a:solidFill>
              </a:endParaRPr>
            </a:p>
          </p:txBody>
        </p:sp>
      </p:grpSp>
      <p:grpSp>
        <p:nvGrpSpPr>
          <p:cNvPr id="106" name="Group 105"/>
          <p:cNvGrpSpPr/>
          <p:nvPr/>
        </p:nvGrpSpPr>
        <p:grpSpPr>
          <a:xfrm>
            <a:off x="5073198" y="1587500"/>
            <a:ext cx="784040" cy="1156742"/>
            <a:chOff x="3921218" y="1488651"/>
            <a:chExt cx="784040" cy="1156742"/>
          </a:xfrm>
        </p:grpSpPr>
        <p:pic>
          <p:nvPicPr>
            <p:cNvPr id="107" name="Picture 106" descr="Red-Plug-DB.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108" name="TextBox 107"/>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CRM</a:t>
              </a:r>
              <a:endParaRPr lang="en-US" sz="1200" dirty="0">
                <a:solidFill>
                  <a:schemeClr val="bg1">
                    <a:lumMod val="95000"/>
                  </a:schemeClr>
                </a:solidFill>
              </a:endParaRPr>
            </a:p>
          </p:txBody>
        </p:sp>
      </p:grpSp>
      <p:grpSp>
        <p:nvGrpSpPr>
          <p:cNvPr id="109" name="Group 108"/>
          <p:cNvGrpSpPr/>
          <p:nvPr/>
        </p:nvGrpSpPr>
        <p:grpSpPr>
          <a:xfrm>
            <a:off x="6081805" y="1597025"/>
            <a:ext cx="784040" cy="1156742"/>
            <a:chOff x="3921218" y="1488651"/>
            <a:chExt cx="784040" cy="1156742"/>
          </a:xfrm>
        </p:grpSpPr>
        <p:pic>
          <p:nvPicPr>
            <p:cNvPr id="110" name="Picture 109" descr="Red-Plug-DB.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111" name="TextBox 110"/>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DW</a:t>
              </a:r>
              <a:endParaRPr lang="en-US" sz="1200" dirty="0">
                <a:solidFill>
                  <a:schemeClr val="bg1">
                    <a:lumMod val="95000"/>
                  </a:schemeClr>
                </a:solidFill>
              </a:endParaRPr>
            </a:p>
          </p:txBody>
        </p:sp>
      </p:grpSp>
      <p:sp>
        <p:nvSpPr>
          <p:cNvPr id="68" name="Rectangle 38"/>
          <p:cNvSpPr>
            <a:spLocks noChangeArrowheads="1"/>
          </p:cNvSpPr>
          <p:nvPr/>
        </p:nvSpPr>
        <p:spPr bwMode="gray">
          <a:xfrm>
            <a:off x="3638550" y="1223207"/>
            <a:ext cx="3607473"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88" name="Rectangle 87"/>
          <p:cNvSpPr/>
          <p:nvPr/>
        </p:nvSpPr>
        <p:spPr>
          <a:xfrm>
            <a:off x="4529500" y="1324906"/>
            <a:ext cx="1864613"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Container Database</a:t>
            </a:r>
            <a:endParaRPr lang="en-US" sz="1400" b="1" dirty="0">
              <a:solidFill>
                <a:schemeClr val="bg1"/>
              </a:solidFill>
              <a:latin typeface="Arial" pitchFamily="34" charset="0"/>
              <a:cs typeface="Arial" pitchFamily="34" charset="0"/>
            </a:endParaRPr>
          </a:p>
        </p:txBody>
      </p:sp>
      <p:sp>
        <p:nvSpPr>
          <p:cNvPr id="81" name="Title 9"/>
          <p:cNvSpPr>
            <a:spLocks noGrp="1"/>
          </p:cNvSpPr>
          <p:nvPr>
            <p:ph type="title"/>
          </p:nvPr>
        </p:nvSpPr>
        <p:spPr>
          <a:xfrm>
            <a:off x="804347" y="245538"/>
            <a:ext cx="8229586" cy="770462"/>
          </a:xfrm>
        </p:spPr>
        <p:txBody>
          <a:bodyPr/>
          <a:lstStyle/>
          <a:p>
            <a:r>
              <a:rPr lang="en-US" dirty="0" smtClean="0"/>
              <a:t>Upgrade e </a:t>
            </a:r>
            <a:r>
              <a:rPr lang="en-US" dirty="0" err="1" smtClean="0"/>
              <a:t>Consolidação</a:t>
            </a:r>
            <a:endParaRPr lang="en-US" dirty="0"/>
          </a:p>
        </p:txBody>
      </p:sp>
      <p:sp>
        <p:nvSpPr>
          <p:cNvPr id="84" name="Text Placeholder 4"/>
          <p:cNvSpPr txBox="1">
            <a:spLocks/>
          </p:cNvSpPr>
          <p:nvPr/>
        </p:nvSpPr>
        <p:spPr>
          <a:xfrm>
            <a:off x="804347" y="596261"/>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chemeClr val="accent1"/>
                </a:solidFill>
              </a:rPr>
              <a:t>Passo</a:t>
            </a:r>
            <a:r>
              <a:rPr lang="en-US" b="1" dirty="0" smtClean="0">
                <a:solidFill>
                  <a:schemeClr val="accent1"/>
                </a:solidFill>
              </a:rPr>
              <a:t> 2: </a:t>
            </a:r>
            <a:r>
              <a:rPr lang="en-US" dirty="0" err="1" smtClean="0">
                <a:solidFill>
                  <a:schemeClr val="accent1"/>
                </a:solidFill>
              </a:rPr>
              <a:t>Plugar</a:t>
            </a:r>
            <a:r>
              <a:rPr lang="en-US" dirty="0" smtClean="0">
                <a:solidFill>
                  <a:schemeClr val="accent1"/>
                </a:solidFill>
              </a:rPr>
              <a:t> no container</a:t>
            </a:r>
            <a:endParaRPr lang="en-US" dirty="0">
              <a:solidFill>
                <a:schemeClr val="accent1"/>
              </a:solidFill>
            </a:endParaRPr>
          </a:p>
        </p:txBody>
      </p:sp>
    </p:spTree>
    <p:extLst>
      <p:ext uri="{BB962C8B-B14F-4D97-AF65-F5344CB8AC3E}">
        <p14:creationId xmlns="" xmlns:p14="http://schemas.microsoft.com/office/powerpoint/2010/main" val="23765010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nodeType="withEffect">
                                  <p:stCondLst>
                                    <p:cond delay="0"/>
                                  </p:stCondLst>
                                  <p:childTnLst>
                                    <p:animEffect transition="out" filter="fade">
                                      <p:cBhvr>
                                        <p:cTn id="6" dur="500"/>
                                        <p:tgtEl>
                                          <p:spTgt spid="6"/>
                                        </p:tgtEl>
                                      </p:cBhvr>
                                    </p:animEffect>
                                    <p:anim calcmode="lin" valueType="num">
                                      <p:cBhvr>
                                        <p:cTn id="7" dur="500"/>
                                        <p:tgtEl>
                                          <p:spTgt spid="6"/>
                                        </p:tgtEl>
                                        <p:attrNameLst>
                                          <p:attrName>ppt_x</p:attrName>
                                        </p:attrNameLst>
                                      </p:cBhvr>
                                      <p:tavLst>
                                        <p:tav tm="0">
                                          <p:val>
                                            <p:strVal val="ppt_x"/>
                                          </p:val>
                                        </p:tav>
                                        <p:tav tm="100000">
                                          <p:val>
                                            <p:strVal val="ppt_x"/>
                                          </p:val>
                                        </p:tav>
                                      </p:tavLst>
                                    </p:anim>
                                    <p:anim calcmode="lin" valueType="num">
                                      <p:cBhvr>
                                        <p:cTn id="8" dur="500"/>
                                        <p:tgtEl>
                                          <p:spTgt spid="6"/>
                                        </p:tgtEl>
                                        <p:attrNameLst>
                                          <p:attrName>ppt_y</p:attrName>
                                        </p:attrNameLst>
                                      </p:cBhvr>
                                      <p:tavLst>
                                        <p:tav tm="0">
                                          <p:val>
                                            <p:strVal val="ppt_y"/>
                                          </p:val>
                                        </p:tav>
                                        <p:tav tm="100000">
                                          <p:val>
                                            <p:strVal val="ppt_y-.1"/>
                                          </p:val>
                                        </p:tav>
                                      </p:tavLst>
                                    </p:anim>
                                    <p:set>
                                      <p:cBhvr>
                                        <p:cTn id="9" dur="1" fill="hold">
                                          <p:stCondLst>
                                            <p:cond delay="499"/>
                                          </p:stCondLst>
                                        </p:cTn>
                                        <p:tgtEl>
                                          <p:spTgt spid="6"/>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300"/>
                                        <p:tgtEl>
                                          <p:spTgt spid="149"/>
                                        </p:tgtEl>
                                      </p:cBhvr>
                                    </p:animEffect>
                                    <p:set>
                                      <p:cBhvr>
                                        <p:cTn id="12" dur="1" fill="hold">
                                          <p:stCondLst>
                                            <p:cond delay="299"/>
                                          </p:stCondLst>
                                        </p:cTn>
                                        <p:tgtEl>
                                          <p:spTgt spid="149"/>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1000"/>
                                        <p:tgtEl>
                                          <p:spTgt spid="103"/>
                                        </p:tgtEl>
                                      </p:cBhvr>
                                    </p:animEffect>
                                    <p:anim calcmode="lin" valueType="num">
                                      <p:cBhvr>
                                        <p:cTn id="16" dur="1000" fill="hold"/>
                                        <p:tgtEl>
                                          <p:spTgt spid="103"/>
                                        </p:tgtEl>
                                        <p:attrNameLst>
                                          <p:attrName>ppt_x</p:attrName>
                                        </p:attrNameLst>
                                      </p:cBhvr>
                                      <p:tavLst>
                                        <p:tav tm="0">
                                          <p:val>
                                            <p:strVal val="#ppt_x"/>
                                          </p:val>
                                        </p:tav>
                                        <p:tav tm="100000">
                                          <p:val>
                                            <p:strVal val="#ppt_x"/>
                                          </p:val>
                                        </p:tav>
                                      </p:tavLst>
                                    </p:anim>
                                    <p:anim calcmode="lin" valueType="num">
                                      <p:cBhvr>
                                        <p:cTn id="17" dur="1000" fill="hold"/>
                                        <p:tgtEl>
                                          <p:spTgt spid="10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500"/>
                                        <p:tgtEl>
                                          <p:spTgt spid="100"/>
                                        </p:tgtEl>
                                      </p:cBhvr>
                                    </p:animEffect>
                                  </p:childTnLst>
                                </p:cTn>
                              </p:par>
                              <p:par>
                                <p:cTn id="21" presetID="47" presetClass="exit" presetSubtype="0" fill="hold" nodeType="withEffect">
                                  <p:stCondLst>
                                    <p:cond delay="1500"/>
                                  </p:stCondLst>
                                  <p:childTnLst>
                                    <p:animEffect transition="out" filter="fade">
                                      <p:cBhvr>
                                        <p:cTn id="22" dur="500"/>
                                        <p:tgtEl>
                                          <p:spTgt spid="8"/>
                                        </p:tgtEl>
                                      </p:cBhvr>
                                    </p:animEffect>
                                    <p:anim calcmode="lin" valueType="num">
                                      <p:cBhvr>
                                        <p:cTn id="23" dur="500"/>
                                        <p:tgtEl>
                                          <p:spTgt spid="8"/>
                                        </p:tgtEl>
                                        <p:attrNameLst>
                                          <p:attrName>ppt_x</p:attrName>
                                        </p:attrNameLst>
                                      </p:cBhvr>
                                      <p:tavLst>
                                        <p:tav tm="0">
                                          <p:val>
                                            <p:strVal val="ppt_x"/>
                                          </p:val>
                                        </p:tav>
                                        <p:tav tm="100000">
                                          <p:val>
                                            <p:strVal val="ppt_x"/>
                                          </p:val>
                                        </p:tav>
                                      </p:tavLst>
                                    </p:anim>
                                    <p:anim calcmode="lin" valueType="num">
                                      <p:cBhvr>
                                        <p:cTn id="24" dur="500"/>
                                        <p:tgtEl>
                                          <p:spTgt spid="8"/>
                                        </p:tgtEl>
                                        <p:attrNameLst>
                                          <p:attrName>ppt_y</p:attrName>
                                        </p:attrNameLst>
                                      </p:cBhvr>
                                      <p:tavLst>
                                        <p:tav tm="0">
                                          <p:val>
                                            <p:strVal val="ppt_y"/>
                                          </p:val>
                                        </p:tav>
                                        <p:tav tm="100000">
                                          <p:val>
                                            <p:strVal val="ppt_y-.1"/>
                                          </p:val>
                                        </p:tav>
                                      </p:tavLst>
                                    </p:anim>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0" nodeType="withEffect">
                                  <p:stCondLst>
                                    <p:cond delay="1500"/>
                                  </p:stCondLst>
                                  <p:childTnLst>
                                    <p:animEffect transition="out" filter="fade">
                                      <p:cBhvr>
                                        <p:cTn id="27" dur="300"/>
                                        <p:tgtEl>
                                          <p:spTgt spid="182"/>
                                        </p:tgtEl>
                                      </p:cBhvr>
                                    </p:animEffect>
                                    <p:set>
                                      <p:cBhvr>
                                        <p:cTn id="28" dur="1" fill="hold">
                                          <p:stCondLst>
                                            <p:cond delay="299"/>
                                          </p:stCondLst>
                                        </p:cTn>
                                        <p:tgtEl>
                                          <p:spTgt spid="182"/>
                                        </p:tgtEl>
                                        <p:attrNameLst>
                                          <p:attrName>style.visibility</p:attrName>
                                        </p:attrNameLst>
                                      </p:cBhvr>
                                      <p:to>
                                        <p:strVal val="hidden"/>
                                      </p:to>
                                    </p:set>
                                  </p:childTnLst>
                                </p:cTn>
                              </p:par>
                              <p:par>
                                <p:cTn id="29" presetID="42" presetClass="entr" presetSubtype="0" fill="hold" nodeType="withEffect">
                                  <p:stCondLst>
                                    <p:cond delay="150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1000"/>
                                        <p:tgtEl>
                                          <p:spTgt spid="106"/>
                                        </p:tgtEl>
                                      </p:cBhvr>
                                    </p:animEffect>
                                    <p:anim calcmode="lin" valueType="num">
                                      <p:cBhvr>
                                        <p:cTn id="32" dur="1000" fill="hold"/>
                                        <p:tgtEl>
                                          <p:spTgt spid="106"/>
                                        </p:tgtEl>
                                        <p:attrNameLst>
                                          <p:attrName>ppt_x</p:attrName>
                                        </p:attrNameLst>
                                      </p:cBhvr>
                                      <p:tavLst>
                                        <p:tav tm="0">
                                          <p:val>
                                            <p:strVal val="#ppt_x"/>
                                          </p:val>
                                        </p:tav>
                                        <p:tav tm="100000">
                                          <p:val>
                                            <p:strVal val="#ppt_x"/>
                                          </p:val>
                                        </p:tav>
                                      </p:tavLst>
                                    </p:anim>
                                    <p:anim calcmode="lin" valueType="num">
                                      <p:cBhvr>
                                        <p:cTn id="33" dur="1000" fill="hold"/>
                                        <p:tgtEl>
                                          <p:spTgt spid="106"/>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250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500"/>
                                        <p:tgtEl>
                                          <p:spTgt spid="101"/>
                                        </p:tgtEl>
                                      </p:cBhvr>
                                    </p:animEffect>
                                  </p:childTnLst>
                                </p:cTn>
                              </p:par>
                              <p:par>
                                <p:cTn id="37" presetID="47" presetClass="exit" presetSubtype="0" fill="hold" nodeType="withEffect">
                                  <p:stCondLst>
                                    <p:cond delay="3000"/>
                                  </p:stCondLst>
                                  <p:childTnLst>
                                    <p:animEffect transition="out" filter="fade">
                                      <p:cBhvr>
                                        <p:cTn id="38" dur="500"/>
                                        <p:tgtEl>
                                          <p:spTgt spid="11"/>
                                        </p:tgtEl>
                                      </p:cBhvr>
                                    </p:animEffect>
                                    <p:anim calcmode="lin" valueType="num">
                                      <p:cBhvr>
                                        <p:cTn id="39" dur="500"/>
                                        <p:tgtEl>
                                          <p:spTgt spid="11"/>
                                        </p:tgtEl>
                                        <p:attrNameLst>
                                          <p:attrName>ppt_x</p:attrName>
                                        </p:attrNameLst>
                                      </p:cBhvr>
                                      <p:tavLst>
                                        <p:tav tm="0">
                                          <p:val>
                                            <p:strVal val="ppt_x"/>
                                          </p:val>
                                        </p:tav>
                                        <p:tav tm="100000">
                                          <p:val>
                                            <p:strVal val="ppt_x"/>
                                          </p:val>
                                        </p:tav>
                                      </p:tavLst>
                                    </p:anim>
                                    <p:anim calcmode="lin" valueType="num">
                                      <p:cBhvr>
                                        <p:cTn id="40" dur="500"/>
                                        <p:tgtEl>
                                          <p:spTgt spid="11"/>
                                        </p:tgtEl>
                                        <p:attrNameLst>
                                          <p:attrName>ppt_y</p:attrName>
                                        </p:attrNameLst>
                                      </p:cBhvr>
                                      <p:tavLst>
                                        <p:tav tm="0">
                                          <p:val>
                                            <p:strVal val="ppt_y"/>
                                          </p:val>
                                        </p:tav>
                                        <p:tav tm="100000">
                                          <p:val>
                                            <p:strVal val="ppt_y-.1"/>
                                          </p:val>
                                        </p:tav>
                                      </p:tavLst>
                                    </p:anim>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grpId="0" nodeType="withEffect">
                                  <p:stCondLst>
                                    <p:cond delay="3000"/>
                                  </p:stCondLst>
                                  <p:childTnLst>
                                    <p:animEffect transition="out" filter="fade">
                                      <p:cBhvr>
                                        <p:cTn id="43" dur="300"/>
                                        <p:tgtEl>
                                          <p:spTgt spid="190"/>
                                        </p:tgtEl>
                                      </p:cBhvr>
                                    </p:animEffect>
                                    <p:set>
                                      <p:cBhvr>
                                        <p:cTn id="44" dur="1" fill="hold">
                                          <p:stCondLst>
                                            <p:cond delay="299"/>
                                          </p:stCondLst>
                                        </p:cTn>
                                        <p:tgtEl>
                                          <p:spTgt spid="190"/>
                                        </p:tgtEl>
                                        <p:attrNameLst>
                                          <p:attrName>style.visibility</p:attrName>
                                        </p:attrNameLst>
                                      </p:cBhvr>
                                      <p:to>
                                        <p:strVal val="hidden"/>
                                      </p:to>
                                    </p:set>
                                  </p:childTnLst>
                                </p:cTn>
                              </p:par>
                              <p:par>
                                <p:cTn id="45" presetID="42" presetClass="entr" presetSubtype="0" fill="hold" nodeType="withEffect">
                                  <p:stCondLst>
                                    <p:cond delay="300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1000"/>
                                        <p:tgtEl>
                                          <p:spTgt spid="109"/>
                                        </p:tgtEl>
                                      </p:cBhvr>
                                    </p:animEffect>
                                    <p:anim calcmode="lin" valueType="num">
                                      <p:cBhvr>
                                        <p:cTn id="48" dur="1000" fill="hold"/>
                                        <p:tgtEl>
                                          <p:spTgt spid="109"/>
                                        </p:tgtEl>
                                        <p:attrNameLst>
                                          <p:attrName>ppt_x</p:attrName>
                                        </p:attrNameLst>
                                      </p:cBhvr>
                                      <p:tavLst>
                                        <p:tav tm="0">
                                          <p:val>
                                            <p:strVal val="#ppt_x"/>
                                          </p:val>
                                        </p:tav>
                                        <p:tav tm="100000">
                                          <p:val>
                                            <p:strVal val="#ppt_x"/>
                                          </p:val>
                                        </p:tav>
                                      </p:tavLst>
                                    </p:anim>
                                    <p:anim calcmode="lin" valueType="num">
                                      <p:cBhvr>
                                        <p:cTn id="49" dur="1000" fill="hold"/>
                                        <p:tgtEl>
                                          <p:spTgt spid="109"/>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300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1000"/>
                                        <p:tgtEl>
                                          <p:spTgt spid="102"/>
                                        </p:tgtEl>
                                      </p:cBhvr>
                                    </p:animEffect>
                                  </p:childTnLst>
                                </p:cTn>
                              </p:par>
                            </p:childTnLst>
                          </p:cTn>
                        </p:par>
                        <p:par>
                          <p:cTn id="53" fill="hold">
                            <p:stCondLst>
                              <p:cond delay="4000"/>
                            </p:stCondLst>
                            <p:childTnLst>
                              <p:par>
                                <p:cTn id="54" presetID="55" presetClass="exit" presetSubtype="0" fill="hold" nodeType="afterEffect">
                                  <p:stCondLst>
                                    <p:cond delay="0"/>
                                  </p:stCondLst>
                                  <p:childTnLst>
                                    <p:anim calcmode="lin" valueType="num">
                                      <p:cBhvr>
                                        <p:cTn id="55" dur="500"/>
                                        <p:tgtEl>
                                          <p:spTgt spid="70"/>
                                        </p:tgtEl>
                                        <p:attrNameLst>
                                          <p:attrName>ppt_w</p:attrName>
                                        </p:attrNameLst>
                                      </p:cBhvr>
                                      <p:tavLst>
                                        <p:tav tm="0">
                                          <p:val>
                                            <p:strVal val="ppt_w"/>
                                          </p:val>
                                        </p:tav>
                                        <p:tav tm="100000">
                                          <p:val>
                                            <p:strVal val="ppt_w*0.70"/>
                                          </p:val>
                                        </p:tav>
                                      </p:tavLst>
                                    </p:anim>
                                    <p:anim calcmode="lin" valueType="num">
                                      <p:cBhvr>
                                        <p:cTn id="56" dur="500"/>
                                        <p:tgtEl>
                                          <p:spTgt spid="70"/>
                                        </p:tgtEl>
                                        <p:attrNameLst>
                                          <p:attrName>ppt_h</p:attrName>
                                        </p:attrNameLst>
                                      </p:cBhvr>
                                      <p:tavLst>
                                        <p:tav tm="0">
                                          <p:val>
                                            <p:strVal val="ppt_h"/>
                                          </p:val>
                                        </p:tav>
                                        <p:tav tm="100000">
                                          <p:val>
                                            <p:strVal val="ppt_h"/>
                                          </p:val>
                                        </p:tav>
                                      </p:tavLst>
                                    </p:anim>
                                    <p:animEffect transition="out" filter="fade">
                                      <p:cBhvr>
                                        <p:cTn id="57" dur="500"/>
                                        <p:tgtEl>
                                          <p:spTgt spid="70"/>
                                        </p:tgtEl>
                                      </p:cBhvr>
                                    </p:animEffect>
                                    <p:set>
                                      <p:cBhvr>
                                        <p:cTn id="58"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82" grpId="0" animBg="1"/>
      <p:bldP spid="190"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e </a:t>
            </a:r>
            <a:r>
              <a:rPr lang="en-US" dirty="0" err="1" smtClean="0"/>
              <a:t>Consolidação</a:t>
            </a:r>
            <a:r>
              <a:rPr lang="en-US" dirty="0" smtClean="0"/>
              <a:t/>
            </a:r>
            <a:br>
              <a:rPr lang="en-US" dirty="0" smtClean="0"/>
            </a:br>
            <a:r>
              <a:rPr lang="en-US" dirty="0" err="1" smtClean="0">
                <a:solidFill>
                  <a:schemeClr val="accent1"/>
                </a:solidFill>
              </a:rPr>
              <a:t>Método</a:t>
            </a:r>
            <a:r>
              <a:rPr lang="en-US" dirty="0" smtClean="0">
                <a:solidFill>
                  <a:schemeClr val="accent1"/>
                </a:solidFill>
              </a:rPr>
              <a:t> 2 </a:t>
            </a:r>
            <a:r>
              <a:rPr lang="en-US" dirty="0" smtClean="0">
                <a:solidFill>
                  <a:schemeClr val="bg1">
                    <a:lumMod val="95000"/>
                  </a:schemeClr>
                </a:solidFill>
              </a:rPr>
              <a:t>(from scratch)</a:t>
            </a:r>
            <a:r>
              <a:rPr lang="en-US" dirty="0" smtClean="0"/>
              <a:t/>
            </a:r>
            <a:br>
              <a:rPr lang="en-US" dirty="0" smtClean="0"/>
            </a:br>
            <a:endParaRPr lang="en-US" dirty="0"/>
          </a:p>
        </p:txBody>
      </p:sp>
      <p:pic>
        <p:nvPicPr>
          <p:cNvPr id="8" name="Picture Placeholder 7" descr="ph-ind-buslife-017-cropped.bmp"/>
          <p:cNvPicPr>
            <a:picLocks noGrp="1" noChangeAspect="1"/>
          </p:cNvPicPr>
          <p:nvPr>
            <p:ph type="pic" sz="quarter" idx="12"/>
          </p:nvPr>
        </p:nvPicPr>
        <p:blipFill rotWithShape="1">
          <a:blip r:embed="rId3" cstate="print">
            <a:extLst>
              <a:ext uri="{28A0092B-C50C-407E-A947-70E740481C1C}">
                <a14:useLocalDpi xmlns="" xmlns:a14="http://schemas.microsoft.com/office/drawing/2010/main" val="0"/>
              </a:ext>
            </a:extLst>
          </a:blip>
          <a:srcRect l="22251" r="41457"/>
          <a:stretch/>
        </p:blipFill>
        <p:spPr>
          <a:xfrm>
            <a:off x="6257925" y="0"/>
            <a:ext cx="2239963" cy="4629150"/>
          </a:xfrm>
        </p:spPr>
      </p:pic>
    </p:spTree>
    <p:extLst>
      <p:ext uri="{BB962C8B-B14F-4D97-AF65-F5344CB8AC3E}">
        <p14:creationId xmlns="" xmlns:p14="http://schemas.microsoft.com/office/powerpoint/2010/main" val="1696070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2"/>
          <p:cNvGrpSpPr/>
          <p:nvPr/>
        </p:nvGrpSpPr>
        <p:grpSpPr>
          <a:xfrm rot="2832547">
            <a:off x="1020437" y="2038672"/>
            <a:ext cx="635398" cy="639978"/>
            <a:chOff x="3364180" y="3857363"/>
            <a:chExt cx="778402" cy="784012"/>
          </a:xfrm>
        </p:grpSpPr>
        <p:sp>
          <p:nvSpPr>
            <p:cNvPr id="104" name="Arc 103"/>
            <p:cNvSpPr/>
            <p:nvPr/>
          </p:nvSpPr>
          <p:spPr>
            <a:xfrm rot="16200000" flipH="1">
              <a:off x="3367276" y="3866070"/>
              <a:ext cx="772209" cy="778402"/>
            </a:xfrm>
            <a:prstGeom prst="arc">
              <a:avLst>
                <a:gd name="adj1" fmla="val 14120594"/>
                <a:gd name="adj2" fmla="val 18195463"/>
              </a:avLst>
            </a:prstGeom>
            <a:gradFill flip="none" rotWithShape="1">
              <a:gsLst>
                <a:gs pos="0">
                  <a:schemeClr val="tx1">
                    <a:lumMod val="65000"/>
                    <a:lumOff val="35000"/>
                  </a:schemeClr>
                </a:gs>
                <a:gs pos="100000">
                  <a:schemeClr val="bg1">
                    <a:lumMod val="7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105" name="Oval 104"/>
            <p:cNvSpPr/>
            <p:nvPr/>
          </p:nvSpPr>
          <p:spPr>
            <a:xfrm>
              <a:off x="3364815" y="3857363"/>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Rectangle 38"/>
          <p:cNvSpPr>
            <a:spLocks noChangeArrowheads="1"/>
          </p:cNvSpPr>
          <p:nvPr/>
        </p:nvSpPr>
        <p:spPr bwMode="gray">
          <a:xfrm>
            <a:off x="808739" y="1717823"/>
            <a:ext cx="2486911"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50" name="Rectangle 38"/>
          <p:cNvSpPr>
            <a:spLocks noChangeArrowheads="1"/>
          </p:cNvSpPr>
          <p:nvPr/>
        </p:nvSpPr>
        <p:spPr bwMode="gray">
          <a:xfrm>
            <a:off x="3638550" y="1717823"/>
            <a:ext cx="36004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54" name="Oval 53"/>
          <p:cNvSpPr/>
          <p:nvPr/>
        </p:nvSpPr>
        <p:spPr>
          <a:xfrm>
            <a:off x="3869920"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4886963"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5857470"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38"/>
          <p:cNvSpPr>
            <a:spLocks noChangeArrowheads="1"/>
          </p:cNvSpPr>
          <p:nvPr/>
        </p:nvSpPr>
        <p:spPr bwMode="gray">
          <a:xfrm>
            <a:off x="807631" y="1223207"/>
            <a:ext cx="2488019"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66" name="Rectangle 65"/>
          <p:cNvSpPr/>
          <p:nvPr/>
        </p:nvSpPr>
        <p:spPr>
          <a:xfrm>
            <a:off x="1965229" y="1220131"/>
            <a:ext cx="114005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Background</a:t>
            </a:r>
          </a:p>
          <a:p>
            <a:pPr algn="ctr"/>
            <a:r>
              <a:rPr lang="en-US" sz="1400" dirty="0" smtClean="0">
                <a:solidFill>
                  <a:schemeClr val="bg1"/>
                </a:solidFill>
                <a:latin typeface="Arial" pitchFamily="34" charset="0"/>
                <a:cs typeface="Arial" pitchFamily="34" charset="0"/>
              </a:rPr>
              <a:t>Processes</a:t>
            </a:r>
            <a:endParaRPr lang="en-US" sz="1400" dirty="0">
              <a:solidFill>
                <a:schemeClr val="bg1"/>
              </a:solidFill>
              <a:latin typeface="Arial" pitchFamily="34" charset="0"/>
              <a:cs typeface="Arial" pitchFamily="34" charset="0"/>
            </a:endParaRPr>
          </a:p>
        </p:txBody>
      </p:sp>
      <p:sp>
        <p:nvSpPr>
          <p:cNvPr id="68" name="Rectangle 67"/>
          <p:cNvSpPr/>
          <p:nvPr/>
        </p:nvSpPr>
        <p:spPr>
          <a:xfrm>
            <a:off x="988565" y="1220131"/>
            <a:ext cx="83067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Memory</a:t>
            </a:r>
          </a:p>
          <a:p>
            <a:pPr algn="ctr"/>
            <a:r>
              <a:rPr lang="en-US" sz="1400" dirty="0" smtClean="0">
                <a:solidFill>
                  <a:schemeClr val="bg1"/>
                </a:solidFill>
                <a:latin typeface="Arial" pitchFamily="34" charset="0"/>
                <a:cs typeface="Arial" pitchFamily="34" charset="0"/>
              </a:rPr>
              <a:t>Utilized</a:t>
            </a:r>
            <a:endParaRPr lang="en-US" sz="1400" dirty="0">
              <a:solidFill>
                <a:schemeClr val="bg1"/>
              </a:solidFill>
              <a:latin typeface="Arial" pitchFamily="34" charset="0"/>
              <a:cs typeface="Arial" pitchFamily="34" charset="0"/>
            </a:endParaRPr>
          </a:p>
        </p:txBody>
      </p:sp>
      <p:grpSp>
        <p:nvGrpSpPr>
          <p:cNvPr id="4" name="Group 105"/>
          <p:cNvGrpSpPr/>
          <p:nvPr/>
        </p:nvGrpSpPr>
        <p:grpSpPr>
          <a:xfrm rot="190128">
            <a:off x="1119917" y="1989461"/>
            <a:ext cx="625958" cy="621849"/>
            <a:chOff x="6992327" y="2121786"/>
            <a:chExt cx="960398" cy="954094"/>
          </a:xfrm>
        </p:grpSpPr>
        <p:sp>
          <p:nvSpPr>
            <p:cNvPr id="107" name="Arc 106"/>
            <p:cNvSpPr/>
            <p:nvPr/>
          </p:nvSpPr>
          <p:spPr>
            <a:xfrm rot="16200000" flipH="1">
              <a:off x="6996147" y="2118637"/>
              <a:ext cx="952758" cy="960398"/>
            </a:xfrm>
            <a:prstGeom prst="arc">
              <a:avLst>
                <a:gd name="adj1" fmla="val 13242274"/>
                <a:gd name="adj2" fmla="val 19839740"/>
              </a:avLst>
            </a:prstGeom>
            <a:gradFill flip="none" rotWithShape="1">
              <a:gsLst>
                <a:gs pos="0">
                  <a:schemeClr val="bg2">
                    <a:lumMod val="75000"/>
                  </a:schemeClr>
                </a:gs>
                <a:gs pos="100000">
                  <a:schemeClr val="tx1">
                    <a:lumMod val="95000"/>
                    <a:lumOff val="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8" name="Oval 107"/>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9" name="Picture 78" descr="RedGear5.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92043" y="2012224"/>
            <a:ext cx="231150" cy="231150"/>
          </a:xfrm>
          <a:prstGeom prst="rect">
            <a:avLst/>
          </a:prstGeom>
        </p:spPr>
      </p:pic>
      <p:pic>
        <p:nvPicPr>
          <p:cNvPr id="80" name="Picture 79" descr="Red Gear 1.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76572" y="2003478"/>
            <a:ext cx="370882" cy="370880"/>
          </a:xfrm>
          <a:prstGeom prst="rect">
            <a:avLst/>
          </a:prstGeom>
        </p:spPr>
      </p:pic>
      <p:pic>
        <p:nvPicPr>
          <p:cNvPr id="81" name="Picture 80" descr="RedGear3.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563795" y="2288738"/>
            <a:ext cx="517730" cy="517730"/>
          </a:xfrm>
          <a:prstGeom prst="rect">
            <a:avLst/>
          </a:prstGeom>
        </p:spPr>
      </p:pic>
      <p:pic>
        <p:nvPicPr>
          <p:cNvPr id="82" name="Picture 81" descr="RedGear5.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341274" y="2380330"/>
            <a:ext cx="308944" cy="308944"/>
          </a:xfrm>
          <a:prstGeom prst="rect">
            <a:avLst/>
          </a:prstGeom>
        </p:spPr>
      </p:pic>
      <p:pic>
        <p:nvPicPr>
          <p:cNvPr id="83" name="Picture 82" descr="Red Gear 1.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404180" y="2108194"/>
            <a:ext cx="347552" cy="347550"/>
          </a:xfrm>
          <a:prstGeom prst="rect">
            <a:avLst/>
          </a:prstGeom>
        </p:spPr>
      </p:pic>
      <p:pic>
        <p:nvPicPr>
          <p:cNvPr id="84" name="Picture 83" descr="RedGear3.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423710" y="1794928"/>
            <a:ext cx="386378" cy="386378"/>
          </a:xfrm>
          <a:prstGeom prst="rect">
            <a:avLst/>
          </a:prstGeom>
        </p:spPr>
      </p:pic>
      <p:pic>
        <p:nvPicPr>
          <p:cNvPr id="86" name="Picture 85" descr="RedGear5.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25892" y="2190967"/>
            <a:ext cx="231150" cy="231150"/>
          </a:xfrm>
          <a:prstGeom prst="rect">
            <a:avLst/>
          </a:prstGeom>
        </p:spPr>
      </p:pic>
      <p:grpSp>
        <p:nvGrpSpPr>
          <p:cNvPr id="13" name="Group 108"/>
          <p:cNvGrpSpPr/>
          <p:nvPr/>
        </p:nvGrpSpPr>
        <p:grpSpPr>
          <a:xfrm rot="1179210">
            <a:off x="1111657" y="1984565"/>
            <a:ext cx="635400" cy="632168"/>
            <a:chOff x="3102869" y="3431512"/>
            <a:chExt cx="778402" cy="774443"/>
          </a:xfrm>
        </p:grpSpPr>
        <p:sp>
          <p:nvSpPr>
            <p:cNvPr id="110" name="Arc 109"/>
            <p:cNvSpPr/>
            <p:nvPr/>
          </p:nvSpPr>
          <p:spPr>
            <a:xfrm rot="16950978" flipH="1">
              <a:off x="3105966" y="3430650"/>
              <a:ext cx="772208" cy="778402"/>
            </a:xfrm>
            <a:prstGeom prst="arc">
              <a:avLst>
                <a:gd name="adj1" fmla="val 16279820"/>
                <a:gd name="adj2" fmla="val 18070381"/>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114" name="Oval 113"/>
            <p:cNvSpPr/>
            <p:nvPr/>
          </p:nvSpPr>
          <p:spPr>
            <a:xfrm>
              <a:off x="3109248" y="3431512"/>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260"/>
          <p:cNvGrpSpPr/>
          <p:nvPr/>
        </p:nvGrpSpPr>
        <p:grpSpPr>
          <a:xfrm>
            <a:off x="1102182" y="1922627"/>
            <a:ext cx="677586" cy="746640"/>
            <a:chOff x="1016021" y="2663825"/>
            <a:chExt cx="677586" cy="746640"/>
          </a:xfrm>
        </p:grpSpPr>
        <p:grpSp>
          <p:nvGrpSpPr>
            <p:cNvPr id="15" name="Group 261"/>
            <p:cNvGrpSpPr/>
            <p:nvPr/>
          </p:nvGrpSpPr>
          <p:grpSpPr>
            <a:xfrm>
              <a:off x="1125108" y="2776253"/>
              <a:ext cx="445164" cy="178738"/>
              <a:chOff x="2081790" y="2886931"/>
              <a:chExt cx="628270" cy="252258"/>
            </a:xfrm>
          </p:grpSpPr>
          <p:sp>
            <p:nvSpPr>
              <p:cNvPr id="264"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65"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6"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7"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8"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9"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70"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263" name="Picture 262" descr="DialBaseRed.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016021" y="2663825"/>
              <a:ext cx="677586" cy="746640"/>
            </a:xfrm>
            <a:prstGeom prst="rect">
              <a:avLst/>
            </a:prstGeom>
          </p:spPr>
        </p:pic>
      </p:grpSp>
      <p:sp>
        <p:nvSpPr>
          <p:cNvPr id="271" name="TextBox 270"/>
          <p:cNvSpPr txBox="1"/>
          <p:nvPr/>
        </p:nvSpPr>
        <p:spPr>
          <a:xfrm>
            <a:off x="1032438" y="2281293"/>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sp>
        <p:nvSpPr>
          <p:cNvPr id="74" name="Oval 73"/>
          <p:cNvSpPr/>
          <p:nvPr/>
        </p:nvSpPr>
        <p:spPr>
          <a:xfrm>
            <a:off x="2076503" y="2825981"/>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868236" y="281990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0" name="Group 99"/>
          <p:cNvGrpSpPr/>
          <p:nvPr/>
        </p:nvGrpSpPr>
        <p:grpSpPr>
          <a:xfrm>
            <a:off x="4007201" y="1594526"/>
            <a:ext cx="836083" cy="1153119"/>
            <a:chOff x="4007201" y="1594526"/>
            <a:chExt cx="836083" cy="1153119"/>
          </a:xfrm>
        </p:grpSpPr>
        <p:pic>
          <p:nvPicPr>
            <p:cNvPr id="94" name="Picture 93" descr="PlugDatabaseMulti.png"/>
            <p:cNvPicPr>
              <a:picLocks noChangeAspect="1"/>
            </p:cNvPicPr>
            <p:nvPr/>
          </p:nvPicPr>
          <p:blipFill rotWithShape="1">
            <a:blip r:embed="rId10" cstate="print">
              <a:extLst>
                <a:ext uri="{28A0092B-C50C-407E-A947-70E740481C1C}">
                  <a14:useLocalDpi xmlns:a14="http://schemas.microsoft.com/office/drawing/2010/main" xmlns="" val="0"/>
                </a:ext>
              </a:extLst>
            </a:blip>
            <a:srcRect l="70780"/>
            <a:stretch/>
          </p:blipFill>
          <p:spPr>
            <a:xfrm>
              <a:off x="4007201" y="1594526"/>
              <a:ext cx="836083" cy="1153119"/>
            </a:xfrm>
            <a:prstGeom prst="rect">
              <a:avLst/>
            </a:prstGeom>
          </p:spPr>
        </p:pic>
        <p:sp>
          <p:nvSpPr>
            <p:cNvPr id="97" name="TextBox 96"/>
            <p:cNvSpPr txBox="1"/>
            <p:nvPr/>
          </p:nvSpPr>
          <p:spPr>
            <a:xfrm>
              <a:off x="4207384" y="2302965"/>
              <a:ext cx="497966" cy="187823"/>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schemeClr val="accent1"/>
                  </a:solidFill>
                </a:rPr>
                <a:t>ERP</a:t>
              </a:r>
              <a:endParaRPr lang="en-US" sz="1600" dirty="0">
                <a:solidFill>
                  <a:schemeClr val="accent1"/>
                </a:solidFill>
              </a:endParaRPr>
            </a:p>
          </p:txBody>
        </p:sp>
      </p:grpSp>
      <p:grpSp>
        <p:nvGrpSpPr>
          <p:cNvPr id="101" name="Group 100"/>
          <p:cNvGrpSpPr/>
          <p:nvPr/>
        </p:nvGrpSpPr>
        <p:grpSpPr>
          <a:xfrm>
            <a:off x="5026376" y="1594526"/>
            <a:ext cx="836083" cy="1153119"/>
            <a:chOff x="5026376" y="1594526"/>
            <a:chExt cx="836083" cy="1153119"/>
          </a:xfrm>
        </p:grpSpPr>
        <p:pic>
          <p:nvPicPr>
            <p:cNvPr id="95" name="Picture 94" descr="PlugDatabaseMulti.png"/>
            <p:cNvPicPr>
              <a:picLocks noChangeAspect="1"/>
            </p:cNvPicPr>
            <p:nvPr/>
          </p:nvPicPr>
          <p:blipFill rotWithShape="1">
            <a:blip r:embed="rId10" cstate="print">
              <a:extLst>
                <a:ext uri="{28A0092B-C50C-407E-A947-70E740481C1C}">
                  <a14:useLocalDpi xmlns:a14="http://schemas.microsoft.com/office/drawing/2010/main" xmlns="" val="0"/>
                </a:ext>
              </a:extLst>
            </a:blip>
            <a:srcRect l="70780"/>
            <a:stretch/>
          </p:blipFill>
          <p:spPr>
            <a:xfrm>
              <a:off x="5026376" y="1594526"/>
              <a:ext cx="836083" cy="1153119"/>
            </a:xfrm>
            <a:prstGeom prst="rect">
              <a:avLst/>
            </a:prstGeom>
          </p:spPr>
        </p:pic>
        <p:sp>
          <p:nvSpPr>
            <p:cNvPr id="98" name="TextBox 97"/>
            <p:cNvSpPr txBox="1"/>
            <p:nvPr/>
          </p:nvSpPr>
          <p:spPr>
            <a:xfrm>
              <a:off x="5197984" y="2302965"/>
              <a:ext cx="497966" cy="187823"/>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schemeClr val="accent1"/>
                  </a:solidFill>
                </a:rPr>
                <a:t>CRM</a:t>
              </a:r>
              <a:endParaRPr lang="en-US" sz="1600" dirty="0">
                <a:solidFill>
                  <a:schemeClr val="accent1"/>
                </a:solidFill>
              </a:endParaRPr>
            </a:p>
          </p:txBody>
        </p:sp>
      </p:grpSp>
      <p:grpSp>
        <p:nvGrpSpPr>
          <p:cNvPr id="102" name="Group 101"/>
          <p:cNvGrpSpPr/>
          <p:nvPr/>
        </p:nvGrpSpPr>
        <p:grpSpPr>
          <a:xfrm>
            <a:off x="6026501" y="1604051"/>
            <a:ext cx="836083" cy="1153119"/>
            <a:chOff x="5997926" y="1604051"/>
            <a:chExt cx="836083" cy="1153119"/>
          </a:xfrm>
        </p:grpSpPr>
        <p:pic>
          <p:nvPicPr>
            <p:cNvPr id="96" name="Picture 95" descr="PlugDatabaseMulti.png"/>
            <p:cNvPicPr>
              <a:picLocks noChangeAspect="1"/>
            </p:cNvPicPr>
            <p:nvPr/>
          </p:nvPicPr>
          <p:blipFill rotWithShape="1">
            <a:blip r:embed="rId10" cstate="print">
              <a:extLst>
                <a:ext uri="{28A0092B-C50C-407E-A947-70E740481C1C}">
                  <a14:useLocalDpi xmlns:a14="http://schemas.microsoft.com/office/drawing/2010/main" xmlns="" val="0"/>
                </a:ext>
              </a:extLst>
            </a:blip>
            <a:srcRect l="70780"/>
            <a:stretch/>
          </p:blipFill>
          <p:spPr>
            <a:xfrm>
              <a:off x="5997926" y="1604051"/>
              <a:ext cx="836083" cy="1153119"/>
            </a:xfrm>
            <a:prstGeom prst="rect">
              <a:avLst/>
            </a:prstGeom>
          </p:spPr>
        </p:pic>
        <p:sp>
          <p:nvSpPr>
            <p:cNvPr id="99" name="TextBox 98"/>
            <p:cNvSpPr txBox="1"/>
            <p:nvPr/>
          </p:nvSpPr>
          <p:spPr>
            <a:xfrm>
              <a:off x="6207634" y="2302965"/>
              <a:ext cx="497966" cy="187823"/>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schemeClr val="accent1"/>
                  </a:solidFill>
                </a:rPr>
                <a:t>DW</a:t>
              </a:r>
              <a:endParaRPr lang="en-US" sz="1600" dirty="0">
                <a:solidFill>
                  <a:schemeClr val="accent1"/>
                </a:solidFill>
              </a:endParaRPr>
            </a:p>
          </p:txBody>
        </p:sp>
      </p:grpSp>
      <p:sp>
        <p:nvSpPr>
          <p:cNvPr id="71" name="Rectangle 38"/>
          <p:cNvSpPr>
            <a:spLocks noChangeArrowheads="1"/>
          </p:cNvSpPr>
          <p:nvPr/>
        </p:nvSpPr>
        <p:spPr bwMode="gray">
          <a:xfrm>
            <a:off x="3638550" y="1223207"/>
            <a:ext cx="3607473"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72" name="Rectangle 71"/>
          <p:cNvSpPr/>
          <p:nvPr/>
        </p:nvSpPr>
        <p:spPr>
          <a:xfrm>
            <a:off x="4529500" y="1324906"/>
            <a:ext cx="1864613"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Container Database</a:t>
            </a:r>
            <a:endParaRPr lang="en-US" sz="1400" b="1" dirty="0">
              <a:solidFill>
                <a:schemeClr val="bg1"/>
              </a:solidFill>
              <a:latin typeface="Arial" pitchFamily="34" charset="0"/>
              <a:cs typeface="Arial" pitchFamily="34" charset="0"/>
            </a:endParaRPr>
          </a:p>
        </p:txBody>
      </p:sp>
      <p:sp>
        <p:nvSpPr>
          <p:cNvPr id="53" name="Title 9"/>
          <p:cNvSpPr>
            <a:spLocks noGrp="1"/>
          </p:cNvSpPr>
          <p:nvPr>
            <p:ph type="title"/>
          </p:nvPr>
        </p:nvSpPr>
        <p:spPr>
          <a:xfrm>
            <a:off x="804347" y="245538"/>
            <a:ext cx="8229586" cy="770462"/>
          </a:xfrm>
        </p:spPr>
        <p:txBody>
          <a:bodyPr/>
          <a:lstStyle/>
          <a:p>
            <a:r>
              <a:rPr lang="en-US" dirty="0" smtClean="0"/>
              <a:t>Upgrade e </a:t>
            </a:r>
            <a:r>
              <a:rPr lang="en-US" dirty="0" err="1" smtClean="0"/>
              <a:t>Consolidação</a:t>
            </a:r>
            <a:endParaRPr lang="en-US" dirty="0"/>
          </a:p>
        </p:txBody>
      </p:sp>
      <p:sp>
        <p:nvSpPr>
          <p:cNvPr id="56" name="Text Placeholder 4"/>
          <p:cNvSpPr txBox="1">
            <a:spLocks/>
          </p:cNvSpPr>
          <p:nvPr/>
        </p:nvSpPr>
        <p:spPr>
          <a:xfrm>
            <a:off x="804347" y="596261"/>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chemeClr val="accent1"/>
                </a:solidFill>
              </a:rPr>
              <a:t>Passo</a:t>
            </a:r>
            <a:r>
              <a:rPr lang="en-US" b="1" dirty="0" smtClean="0">
                <a:solidFill>
                  <a:schemeClr val="accent1"/>
                </a:solidFill>
              </a:rPr>
              <a:t> 1: </a:t>
            </a:r>
            <a:r>
              <a:rPr lang="en-US" dirty="0" err="1" smtClean="0">
                <a:solidFill>
                  <a:schemeClr val="accent1"/>
                </a:solidFill>
              </a:rPr>
              <a:t>Criar</a:t>
            </a:r>
            <a:r>
              <a:rPr lang="en-US" dirty="0" smtClean="0">
                <a:solidFill>
                  <a:schemeClr val="accent1"/>
                </a:solidFill>
              </a:rPr>
              <a:t> databases </a:t>
            </a:r>
            <a:r>
              <a:rPr lang="en-US" dirty="0" err="1" smtClean="0">
                <a:solidFill>
                  <a:schemeClr val="accent1"/>
                </a:solidFill>
              </a:rPr>
              <a:t>vazios</a:t>
            </a:r>
            <a:r>
              <a:rPr lang="en-US" dirty="0" smtClean="0">
                <a:solidFill>
                  <a:schemeClr val="accent1"/>
                </a:solidFill>
              </a:rPr>
              <a:t> (PDBs) </a:t>
            </a:r>
            <a:r>
              <a:rPr lang="en-US" dirty="0" err="1" smtClean="0">
                <a:solidFill>
                  <a:schemeClr val="accent1"/>
                </a:solidFill>
              </a:rPr>
              <a:t>para</a:t>
            </a:r>
            <a:r>
              <a:rPr lang="en-US" dirty="0" smtClean="0">
                <a:solidFill>
                  <a:schemeClr val="accent1"/>
                </a:solidFill>
              </a:rPr>
              <a:t> </a:t>
            </a:r>
            <a:r>
              <a:rPr lang="en-US" dirty="0" err="1" smtClean="0">
                <a:solidFill>
                  <a:schemeClr val="accent1"/>
                </a:solidFill>
              </a:rPr>
              <a:t>consolidação</a:t>
            </a:r>
            <a:endParaRPr lang="en-US" dirty="0">
              <a:solidFill>
                <a:schemeClr val="accent1"/>
              </a:solidFill>
            </a:endParaRPr>
          </a:p>
        </p:txBody>
      </p:sp>
    </p:spTree>
    <p:extLst>
      <p:ext uri="{BB962C8B-B14F-4D97-AF65-F5344CB8AC3E}">
        <p14:creationId xmlns="" xmlns:p14="http://schemas.microsoft.com/office/powerpoint/2010/main" val="12682542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0"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par>
                                <p:cTn id="17" presetID="10" presetClass="entr" presetSubtype="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childTnLst>
                                </p:cTn>
                              </p:par>
                              <p:par>
                                <p:cTn id="23" presetID="10" presetClass="entr" presetSubtype="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8" presetClass="emph" presetSubtype="0" repeatCount="3000" fill="hold" nodeType="withEffect">
                                  <p:stCondLst>
                                    <p:cond delay="0"/>
                                  </p:stCondLst>
                                  <p:childTnLst>
                                    <p:animRot by="21600000">
                                      <p:cBhvr>
                                        <p:cTn id="27" dur="1300" fill="hold"/>
                                        <p:tgtEl>
                                          <p:spTgt spid="79"/>
                                        </p:tgtEl>
                                        <p:attrNameLst>
                                          <p:attrName>r</p:attrName>
                                        </p:attrNameLst>
                                      </p:cBhvr>
                                    </p:animRot>
                                  </p:childTnLst>
                                </p:cTn>
                              </p:par>
                              <p:par>
                                <p:cTn id="28" presetID="8" presetClass="emph" presetSubtype="0" repeatCount="3000" fill="hold" nodeType="withEffect">
                                  <p:stCondLst>
                                    <p:cond delay="0"/>
                                  </p:stCondLst>
                                  <p:childTnLst>
                                    <p:animRot by="21600000">
                                      <p:cBhvr>
                                        <p:cTn id="29" dur="1367" fill="hold"/>
                                        <p:tgtEl>
                                          <p:spTgt spid="80"/>
                                        </p:tgtEl>
                                        <p:attrNameLst>
                                          <p:attrName>r</p:attrName>
                                        </p:attrNameLst>
                                      </p:cBhvr>
                                    </p:animRot>
                                  </p:childTnLst>
                                </p:cTn>
                              </p:par>
                              <p:par>
                                <p:cTn id="30" presetID="8" presetClass="emph" presetSubtype="0" repeatCount="3000" fill="hold" nodeType="withEffect">
                                  <p:stCondLst>
                                    <p:cond delay="0"/>
                                  </p:stCondLst>
                                  <p:childTnLst>
                                    <p:animRot by="21600000">
                                      <p:cBhvr>
                                        <p:cTn id="31" dur="1333" fill="hold"/>
                                        <p:tgtEl>
                                          <p:spTgt spid="81"/>
                                        </p:tgtEl>
                                        <p:attrNameLst>
                                          <p:attrName>r</p:attrName>
                                        </p:attrNameLst>
                                      </p:cBhvr>
                                    </p:animRot>
                                  </p:childTnLst>
                                </p:cTn>
                              </p:par>
                              <p:par>
                                <p:cTn id="32" presetID="8" presetClass="emph" presetSubtype="0" repeatCount="3000" fill="hold" nodeType="withEffect">
                                  <p:stCondLst>
                                    <p:cond delay="0"/>
                                  </p:stCondLst>
                                  <p:childTnLst>
                                    <p:animRot by="21600000">
                                      <p:cBhvr>
                                        <p:cTn id="33" dur="1367" fill="hold"/>
                                        <p:tgtEl>
                                          <p:spTgt spid="82"/>
                                        </p:tgtEl>
                                        <p:attrNameLst>
                                          <p:attrName>r</p:attrName>
                                        </p:attrNameLst>
                                      </p:cBhvr>
                                    </p:animRot>
                                  </p:childTnLst>
                                </p:cTn>
                              </p:par>
                              <p:par>
                                <p:cTn id="34" presetID="8" presetClass="emph" presetSubtype="0" repeatCount="3000" fill="hold" nodeType="withEffect">
                                  <p:stCondLst>
                                    <p:cond delay="0"/>
                                  </p:stCondLst>
                                  <p:childTnLst>
                                    <p:animRot by="21600000">
                                      <p:cBhvr>
                                        <p:cTn id="35" dur="1367" fill="hold"/>
                                        <p:tgtEl>
                                          <p:spTgt spid="83"/>
                                        </p:tgtEl>
                                        <p:attrNameLst>
                                          <p:attrName>r</p:attrName>
                                        </p:attrNameLst>
                                      </p:cBhvr>
                                    </p:animRot>
                                  </p:childTnLst>
                                </p:cTn>
                              </p:par>
                              <p:par>
                                <p:cTn id="36" presetID="8" presetClass="emph" presetSubtype="0" repeatCount="3000" fill="hold" nodeType="withEffect">
                                  <p:stCondLst>
                                    <p:cond delay="0"/>
                                  </p:stCondLst>
                                  <p:childTnLst>
                                    <p:animRot by="21600000">
                                      <p:cBhvr>
                                        <p:cTn id="37" dur="1367" fill="hold"/>
                                        <p:tgtEl>
                                          <p:spTgt spid="84"/>
                                        </p:tgtEl>
                                        <p:attrNameLst>
                                          <p:attrName>r</p:attrName>
                                        </p:attrNameLst>
                                      </p:cBhvr>
                                    </p:animRot>
                                  </p:childTnLst>
                                </p:cTn>
                              </p:par>
                              <p:par>
                                <p:cTn id="38" presetID="8" presetClass="emph" presetSubtype="0" repeatCount="3000" fill="hold" nodeType="withEffect">
                                  <p:stCondLst>
                                    <p:cond delay="0"/>
                                  </p:stCondLst>
                                  <p:childTnLst>
                                    <p:animRot by="21600000">
                                      <p:cBhvr>
                                        <p:cTn id="39" dur="1300" fill="hold"/>
                                        <p:tgtEl>
                                          <p:spTgt spid="86"/>
                                        </p:tgtEl>
                                        <p:attrNameLst>
                                          <p:attrName>r</p:attrName>
                                        </p:attrNameLst>
                                      </p:cBhvr>
                                    </p:animRo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par>
                                <p:cTn id="46" presetID="10" presetClass="entr" presetSubtype="0" fill="hold" nodeType="withEffect">
                                  <p:stCondLst>
                                    <p:cond delay="60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1000"/>
                                        <p:tgtEl>
                                          <p:spTgt spid="101"/>
                                        </p:tgtEl>
                                      </p:cBhvr>
                                    </p:animEffect>
                                  </p:childTnLst>
                                </p:cTn>
                              </p:par>
                              <p:par>
                                <p:cTn id="49" presetID="10" presetClass="entr" presetSubtype="0" fill="hold" grpId="0" nodeType="withEffect">
                                  <p:stCondLst>
                                    <p:cond delay="6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childTnLst>
                                </p:cTn>
                              </p:par>
                              <p:par>
                                <p:cTn id="52" presetID="10" presetClass="entr" presetSubtype="0" fill="hold" nodeType="withEffect">
                                  <p:stCondLst>
                                    <p:cond delay="90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1300"/>
                                        <p:tgtEl>
                                          <p:spTgt spid="102"/>
                                        </p:tgtEl>
                                      </p:cBhvr>
                                    </p:animEffect>
                                  </p:childTnLst>
                                </p:cTn>
                              </p:par>
                              <p:par>
                                <p:cTn id="55" presetID="10" presetClass="entr" presetSubtype="0" fill="hold" grpId="0" nodeType="withEffect">
                                  <p:stCondLst>
                                    <p:cond delay="90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38"/>
          <p:cNvSpPr>
            <a:spLocks noChangeArrowheads="1"/>
          </p:cNvSpPr>
          <p:nvPr/>
        </p:nvSpPr>
        <p:spPr bwMode="gray">
          <a:xfrm>
            <a:off x="808739" y="1717823"/>
            <a:ext cx="2486911"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50" name="Rectangle 38"/>
          <p:cNvSpPr>
            <a:spLocks noChangeArrowheads="1"/>
          </p:cNvSpPr>
          <p:nvPr/>
        </p:nvSpPr>
        <p:spPr bwMode="gray">
          <a:xfrm>
            <a:off x="3638550" y="1717823"/>
            <a:ext cx="36004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54" name="Oval 53"/>
          <p:cNvSpPr/>
          <p:nvPr/>
        </p:nvSpPr>
        <p:spPr>
          <a:xfrm>
            <a:off x="3841345"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4906013"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5866995"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38"/>
          <p:cNvSpPr>
            <a:spLocks noChangeArrowheads="1"/>
          </p:cNvSpPr>
          <p:nvPr/>
        </p:nvSpPr>
        <p:spPr bwMode="gray">
          <a:xfrm>
            <a:off x="807631" y="1223207"/>
            <a:ext cx="2488019"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66" name="Rectangle 65"/>
          <p:cNvSpPr/>
          <p:nvPr/>
        </p:nvSpPr>
        <p:spPr>
          <a:xfrm>
            <a:off x="1965229" y="1220131"/>
            <a:ext cx="114005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Background</a:t>
            </a:r>
          </a:p>
          <a:p>
            <a:pPr algn="ctr"/>
            <a:r>
              <a:rPr lang="en-US" sz="1400" dirty="0" smtClean="0">
                <a:solidFill>
                  <a:schemeClr val="bg1"/>
                </a:solidFill>
                <a:latin typeface="Arial" pitchFamily="34" charset="0"/>
                <a:cs typeface="Arial" pitchFamily="34" charset="0"/>
              </a:rPr>
              <a:t>Processes</a:t>
            </a:r>
            <a:endParaRPr lang="en-US" sz="1400" dirty="0">
              <a:solidFill>
                <a:schemeClr val="bg1"/>
              </a:solidFill>
              <a:latin typeface="Arial" pitchFamily="34" charset="0"/>
              <a:cs typeface="Arial" pitchFamily="34" charset="0"/>
            </a:endParaRPr>
          </a:p>
        </p:txBody>
      </p:sp>
      <p:sp>
        <p:nvSpPr>
          <p:cNvPr id="68" name="Rectangle 67"/>
          <p:cNvSpPr/>
          <p:nvPr/>
        </p:nvSpPr>
        <p:spPr>
          <a:xfrm>
            <a:off x="988565" y="1220131"/>
            <a:ext cx="83067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Memory</a:t>
            </a:r>
          </a:p>
          <a:p>
            <a:pPr algn="ctr"/>
            <a:r>
              <a:rPr lang="en-US" sz="1400" dirty="0" smtClean="0">
                <a:solidFill>
                  <a:schemeClr val="bg1"/>
                </a:solidFill>
                <a:latin typeface="Arial" pitchFamily="34" charset="0"/>
                <a:cs typeface="Arial" pitchFamily="34" charset="0"/>
              </a:rPr>
              <a:t>Utilized</a:t>
            </a:r>
            <a:endParaRPr lang="en-US" sz="1400" dirty="0">
              <a:solidFill>
                <a:schemeClr val="bg1"/>
              </a:solidFill>
              <a:latin typeface="Arial" pitchFamily="34" charset="0"/>
              <a:cs typeface="Arial" pitchFamily="34" charset="0"/>
            </a:endParaRPr>
          </a:p>
        </p:txBody>
      </p:sp>
      <p:grpSp>
        <p:nvGrpSpPr>
          <p:cNvPr id="7" name="Group 99"/>
          <p:cNvGrpSpPr/>
          <p:nvPr/>
        </p:nvGrpSpPr>
        <p:grpSpPr>
          <a:xfrm>
            <a:off x="4007201" y="1594526"/>
            <a:ext cx="836083" cy="1153119"/>
            <a:chOff x="4007201" y="1594526"/>
            <a:chExt cx="836083" cy="1153119"/>
          </a:xfrm>
        </p:grpSpPr>
        <p:pic>
          <p:nvPicPr>
            <p:cNvPr id="94" name="Picture 93" descr="PlugDatabaseMulti.png"/>
            <p:cNvPicPr>
              <a:picLocks noChangeAspect="1"/>
            </p:cNvPicPr>
            <p:nvPr/>
          </p:nvPicPr>
          <p:blipFill rotWithShape="1">
            <a:blip r:embed="rId3" cstate="print">
              <a:extLst>
                <a:ext uri="{28A0092B-C50C-407E-A947-70E740481C1C}">
                  <a14:useLocalDpi xmlns:a14="http://schemas.microsoft.com/office/drawing/2010/main" xmlns="" val="0"/>
                </a:ext>
              </a:extLst>
            </a:blip>
            <a:srcRect l="70780"/>
            <a:stretch/>
          </p:blipFill>
          <p:spPr>
            <a:xfrm>
              <a:off x="4007201" y="1594526"/>
              <a:ext cx="836083" cy="1153119"/>
            </a:xfrm>
            <a:prstGeom prst="rect">
              <a:avLst/>
            </a:prstGeom>
          </p:spPr>
        </p:pic>
        <p:sp>
          <p:nvSpPr>
            <p:cNvPr id="97" name="TextBox 96"/>
            <p:cNvSpPr txBox="1"/>
            <p:nvPr/>
          </p:nvSpPr>
          <p:spPr>
            <a:xfrm>
              <a:off x="4207384" y="2302965"/>
              <a:ext cx="497966" cy="187823"/>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schemeClr val="accent1"/>
                  </a:solidFill>
                </a:rPr>
                <a:t>ERP</a:t>
              </a:r>
              <a:endParaRPr lang="en-US" sz="1600" dirty="0">
                <a:solidFill>
                  <a:schemeClr val="accent1"/>
                </a:solidFill>
              </a:endParaRPr>
            </a:p>
          </p:txBody>
        </p:sp>
      </p:grpSp>
      <p:grpSp>
        <p:nvGrpSpPr>
          <p:cNvPr id="8" name="Group 100"/>
          <p:cNvGrpSpPr/>
          <p:nvPr/>
        </p:nvGrpSpPr>
        <p:grpSpPr>
          <a:xfrm>
            <a:off x="5026376" y="1594526"/>
            <a:ext cx="836083" cy="1153119"/>
            <a:chOff x="5026376" y="1594526"/>
            <a:chExt cx="836083" cy="1153119"/>
          </a:xfrm>
        </p:grpSpPr>
        <p:pic>
          <p:nvPicPr>
            <p:cNvPr id="95" name="Picture 94" descr="PlugDatabaseMulti.png"/>
            <p:cNvPicPr>
              <a:picLocks noChangeAspect="1"/>
            </p:cNvPicPr>
            <p:nvPr/>
          </p:nvPicPr>
          <p:blipFill rotWithShape="1">
            <a:blip r:embed="rId3" cstate="print">
              <a:extLst>
                <a:ext uri="{28A0092B-C50C-407E-A947-70E740481C1C}">
                  <a14:useLocalDpi xmlns:a14="http://schemas.microsoft.com/office/drawing/2010/main" xmlns="" val="0"/>
                </a:ext>
              </a:extLst>
            </a:blip>
            <a:srcRect l="70780"/>
            <a:stretch/>
          </p:blipFill>
          <p:spPr>
            <a:xfrm>
              <a:off x="5026376" y="1594526"/>
              <a:ext cx="836083" cy="1153119"/>
            </a:xfrm>
            <a:prstGeom prst="rect">
              <a:avLst/>
            </a:prstGeom>
          </p:spPr>
        </p:pic>
        <p:sp>
          <p:nvSpPr>
            <p:cNvPr id="98" name="TextBox 97"/>
            <p:cNvSpPr txBox="1"/>
            <p:nvPr/>
          </p:nvSpPr>
          <p:spPr>
            <a:xfrm>
              <a:off x="5197984" y="2302965"/>
              <a:ext cx="497966" cy="187823"/>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schemeClr val="accent1"/>
                  </a:solidFill>
                </a:rPr>
                <a:t>CRM</a:t>
              </a:r>
              <a:endParaRPr lang="en-US" sz="1600" dirty="0">
                <a:solidFill>
                  <a:schemeClr val="accent1"/>
                </a:solidFill>
              </a:endParaRPr>
            </a:p>
          </p:txBody>
        </p:sp>
      </p:grpSp>
      <p:grpSp>
        <p:nvGrpSpPr>
          <p:cNvPr id="9" name="Group 101"/>
          <p:cNvGrpSpPr/>
          <p:nvPr/>
        </p:nvGrpSpPr>
        <p:grpSpPr>
          <a:xfrm>
            <a:off x="6045551" y="1604051"/>
            <a:ext cx="836083" cy="1153119"/>
            <a:chOff x="5997926" y="1604051"/>
            <a:chExt cx="836083" cy="1153119"/>
          </a:xfrm>
        </p:grpSpPr>
        <p:pic>
          <p:nvPicPr>
            <p:cNvPr id="96" name="Picture 95" descr="PlugDatabaseMulti.png"/>
            <p:cNvPicPr>
              <a:picLocks noChangeAspect="1"/>
            </p:cNvPicPr>
            <p:nvPr/>
          </p:nvPicPr>
          <p:blipFill rotWithShape="1">
            <a:blip r:embed="rId3" cstate="print">
              <a:extLst>
                <a:ext uri="{28A0092B-C50C-407E-A947-70E740481C1C}">
                  <a14:useLocalDpi xmlns:a14="http://schemas.microsoft.com/office/drawing/2010/main" xmlns="" val="0"/>
                </a:ext>
              </a:extLst>
            </a:blip>
            <a:srcRect l="70780"/>
            <a:stretch/>
          </p:blipFill>
          <p:spPr>
            <a:xfrm>
              <a:off x="5997926" y="1604051"/>
              <a:ext cx="836083" cy="1153119"/>
            </a:xfrm>
            <a:prstGeom prst="rect">
              <a:avLst/>
            </a:prstGeom>
          </p:spPr>
        </p:pic>
        <p:sp>
          <p:nvSpPr>
            <p:cNvPr id="99" name="TextBox 98"/>
            <p:cNvSpPr txBox="1"/>
            <p:nvPr/>
          </p:nvSpPr>
          <p:spPr>
            <a:xfrm>
              <a:off x="6207634" y="2302965"/>
              <a:ext cx="497966" cy="187823"/>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schemeClr val="accent1"/>
                  </a:solidFill>
                </a:rPr>
                <a:t>DW</a:t>
              </a:r>
              <a:endParaRPr lang="en-US" sz="1600" dirty="0">
                <a:solidFill>
                  <a:schemeClr val="accent1"/>
                </a:solidFill>
              </a:endParaRPr>
            </a:p>
          </p:txBody>
        </p:sp>
      </p:grpSp>
      <p:sp>
        <p:nvSpPr>
          <p:cNvPr id="52" name="Oval 51"/>
          <p:cNvSpPr/>
          <p:nvPr/>
        </p:nvSpPr>
        <p:spPr>
          <a:xfrm>
            <a:off x="872766" y="2738925"/>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2076503" y="2757975"/>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descr="RedGear5.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92043" y="2021749"/>
            <a:ext cx="231150" cy="231150"/>
          </a:xfrm>
          <a:prstGeom prst="rect">
            <a:avLst/>
          </a:prstGeom>
        </p:spPr>
      </p:pic>
      <p:pic>
        <p:nvPicPr>
          <p:cNvPr id="57" name="Picture 56" descr="Red Gear 1.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76572" y="2013003"/>
            <a:ext cx="370882" cy="370880"/>
          </a:xfrm>
          <a:prstGeom prst="rect">
            <a:avLst/>
          </a:prstGeom>
        </p:spPr>
      </p:pic>
      <p:pic>
        <p:nvPicPr>
          <p:cNvPr id="58" name="Picture 57" descr="RedGear3.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63795" y="2298263"/>
            <a:ext cx="517730" cy="517730"/>
          </a:xfrm>
          <a:prstGeom prst="rect">
            <a:avLst/>
          </a:prstGeom>
        </p:spPr>
      </p:pic>
      <p:pic>
        <p:nvPicPr>
          <p:cNvPr id="60" name="Picture 59" descr="RedGear5.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341274" y="2389855"/>
            <a:ext cx="308944" cy="308944"/>
          </a:xfrm>
          <a:prstGeom prst="rect">
            <a:avLst/>
          </a:prstGeom>
        </p:spPr>
      </p:pic>
      <p:pic>
        <p:nvPicPr>
          <p:cNvPr id="62" name="Picture 61" descr="Red Gear 1.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411045" y="2124584"/>
            <a:ext cx="347552" cy="347550"/>
          </a:xfrm>
          <a:prstGeom prst="rect">
            <a:avLst/>
          </a:prstGeom>
        </p:spPr>
      </p:pic>
      <p:pic>
        <p:nvPicPr>
          <p:cNvPr id="63" name="Picture 62" descr="RedGear3.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423710" y="1804453"/>
            <a:ext cx="386378" cy="386378"/>
          </a:xfrm>
          <a:prstGeom prst="rect">
            <a:avLst/>
          </a:prstGeom>
        </p:spPr>
      </p:pic>
      <p:pic>
        <p:nvPicPr>
          <p:cNvPr id="64" name="Picture 63" descr="RedGear5.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25892" y="2200492"/>
            <a:ext cx="231150" cy="231150"/>
          </a:xfrm>
          <a:prstGeom prst="rect">
            <a:avLst/>
          </a:prstGeom>
        </p:spPr>
      </p:pic>
      <p:grpSp>
        <p:nvGrpSpPr>
          <p:cNvPr id="65" name="Group 91"/>
          <p:cNvGrpSpPr/>
          <p:nvPr/>
        </p:nvGrpSpPr>
        <p:grpSpPr>
          <a:xfrm rot="2832547">
            <a:off x="1115687" y="1981522"/>
            <a:ext cx="635398" cy="639978"/>
            <a:chOff x="3364180" y="3857363"/>
            <a:chExt cx="778402" cy="784012"/>
          </a:xfrm>
        </p:grpSpPr>
        <p:sp>
          <p:nvSpPr>
            <p:cNvPr id="67" name="Arc 66"/>
            <p:cNvSpPr/>
            <p:nvPr/>
          </p:nvSpPr>
          <p:spPr>
            <a:xfrm rot="16200000" flipH="1">
              <a:off x="3367276" y="3866070"/>
              <a:ext cx="772209" cy="778402"/>
            </a:xfrm>
            <a:prstGeom prst="arc">
              <a:avLst>
                <a:gd name="adj1" fmla="val 14120594"/>
                <a:gd name="adj2" fmla="val 18195463"/>
              </a:avLst>
            </a:prstGeom>
            <a:gradFill flip="none" rotWithShape="1">
              <a:gsLst>
                <a:gs pos="0">
                  <a:schemeClr val="tx1">
                    <a:lumMod val="65000"/>
                    <a:lumOff val="35000"/>
                  </a:schemeClr>
                </a:gs>
                <a:gs pos="100000">
                  <a:schemeClr val="bg1">
                    <a:lumMod val="7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69" name="Oval 68"/>
            <p:cNvSpPr/>
            <p:nvPr/>
          </p:nvSpPr>
          <p:spPr>
            <a:xfrm>
              <a:off x="3364815" y="3857363"/>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94"/>
          <p:cNvGrpSpPr/>
          <p:nvPr/>
        </p:nvGrpSpPr>
        <p:grpSpPr>
          <a:xfrm rot="190128">
            <a:off x="1119917" y="1989461"/>
            <a:ext cx="625958" cy="621849"/>
            <a:chOff x="6992327" y="2121786"/>
            <a:chExt cx="960398" cy="954094"/>
          </a:xfrm>
        </p:grpSpPr>
        <p:sp>
          <p:nvSpPr>
            <p:cNvPr id="75" name="Arc 74"/>
            <p:cNvSpPr/>
            <p:nvPr/>
          </p:nvSpPr>
          <p:spPr>
            <a:xfrm rot="16200000" flipH="1">
              <a:off x="6996147" y="2118637"/>
              <a:ext cx="952758" cy="960398"/>
            </a:xfrm>
            <a:prstGeom prst="arc">
              <a:avLst>
                <a:gd name="adj1" fmla="val 13242274"/>
                <a:gd name="adj2" fmla="val 19839740"/>
              </a:avLst>
            </a:prstGeom>
            <a:gradFill flip="none" rotWithShape="1">
              <a:gsLst>
                <a:gs pos="0">
                  <a:schemeClr val="bg2">
                    <a:lumMod val="75000"/>
                  </a:schemeClr>
                </a:gs>
                <a:gs pos="100000">
                  <a:schemeClr val="tx1">
                    <a:lumMod val="95000"/>
                    <a:lumOff val="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7" name="Oval 76"/>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98"/>
          <p:cNvGrpSpPr/>
          <p:nvPr/>
        </p:nvGrpSpPr>
        <p:grpSpPr>
          <a:xfrm rot="1179210">
            <a:off x="1111657" y="1984565"/>
            <a:ext cx="635400" cy="632168"/>
            <a:chOff x="3102869" y="3431512"/>
            <a:chExt cx="778402" cy="774443"/>
          </a:xfrm>
        </p:grpSpPr>
        <p:sp>
          <p:nvSpPr>
            <p:cNvPr id="85" name="Arc 84"/>
            <p:cNvSpPr/>
            <p:nvPr/>
          </p:nvSpPr>
          <p:spPr>
            <a:xfrm rot="16950978" flipH="1">
              <a:off x="3105966" y="3430650"/>
              <a:ext cx="772208" cy="778402"/>
            </a:xfrm>
            <a:prstGeom prst="arc">
              <a:avLst>
                <a:gd name="adj1" fmla="val 16279820"/>
                <a:gd name="adj2" fmla="val 18070381"/>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87" name="Oval 86"/>
            <p:cNvSpPr/>
            <p:nvPr/>
          </p:nvSpPr>
          <p:spPr>
            <a:xfrm>
              <a:off x="3109248" y="3431512"/>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101"/>
          <p:cNvGrpSpPr/>
          <p:nvPr/>
        </p:nvGrpSpPr>
        <p:grpSpPr>
          <a:xfrm>
            <a:off x="1102182" y="1922627"/>
            <a:ext cx="677586" cy="746640"/>
            <a:chOff x="1016021" y="2663825"/>
            <a:chExt cx="677586" cy="746640"/>
          </a:xfrm>
        </p:grpSpPr>
        <p:grpSp>
          <p:nvGrpSpPr>
            <p:cNvPr id="89" name="Group 102"/>
            <p:cNvGrpSpPr/>
            <p:nvPr/>
          </p:nvGrpSpPr>
          <p:grpSpPr>
            <a:xfrm>
              <a:off x="1125108" y="2776253"/>
              <a:ext cx="445164" cy="178738"/>
              <a:chOff x="2081790" y="2886931"/>
              <a:chExt cx="628270" cy="252258"/>
            </a:xfrm>
          </p:grpSpPr>
          <p:sp>
            <p:nvSpPr>
              <p:cNvPr id="91"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92"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93"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100"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101"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102"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103"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90" name="Picture 89" descr="DialBaseRed.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016021" y="2663825"/>
              <a:ext cx="677586" cy="746640"/>
            </a:xfrm>
            <a:prstGeom prst="rect">
              <a:avLst/>
            </a:prstGeom>
          </p:spPr>
        </p:pic>
      </p:grpSp>
      <p:sp>
        <p:nvSpPr>
          <p:cNvPr id="106" name="TextBox 105"/>
          <p:cNvSpPr txBox="1"/>
          <p:nvPr/>
        </p:nvSpPr>
        <p:spPr>
          <a:xfrm>
            <a:off x="1032438" y="2281293"/>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sp>
        <p:nvSpPr>
          <p:cNvPr id="175" name="Freeform 5"/>
          <p:cNvSpPr>
            <a:spLocks/>
          </p:cNvSpPr>
          <p:nvPr/>
        </p:nvSpPr>
        <p:spPr bwMode="auto">
          <a:xfrm rot="16200000">
            <a:off x="4158021" y="3036782"/>
            <a:ext cx="622516" cy="650500"/>
          </a:xfrm>
          <a:custGeom>
            <a:avLst/>
            <a:gdLst>
              <a:gd name="T0" fmla="*/ 1585 w 3372"/>
              <a:gd name="T1" fmla="*/ 3503 h 3524"/>
              <a:gd name="T2" fmla="*/ 3345 w 3372"/>
              <a:gd name="T3" fmla="*/ 1731 h 3524"/>
              <a:gd name="T4" fmla="*/ 2821 w 3372"/>
              <a:gd name="T5" fmla="*/ 533 h 3524"/>
              <a:gd name="T6" fmla="*/ 1523 w 3372"/>
              <a:gd name="T7" fmla="*/ 46 h 3524"/>
              <a:gd name="T8" fmla="*/ 0 w 3372"/>
              <a:gd name="T9" fmla="*/ 1207 h 3524"/>
              <a:gd name="T10" fmla="*/ 2072 w 3372"/>
              <a:gd name="T11" fmla="*/ 1207 h 3524"/>
              <a:gd name="T12" fmla="*/ 2072 w 3372"/>
              <a:gd name="T13" fmla="*/ 645 h 3524"/>
              <a:gd name="T14" fmla="*/ 2933 w 3372"/>
              <a:gd name="T15" fmla="*/ 1494 h 3524"/>
              <a:gd name="T16" fmla="*/ 3220 w 3372"/>
              <a:gd name="T17" fmla="*/ 1781 h 3524"/>
              <a:gd name="T18" fmla="*/ 3083 w 3372"/>
              <a:gd name="T19" fmla="*/ 1918 h 3524"/>
              <a:gd name="T20" fmla="*/ 2646 w 3372"/>
              <a:gd name="T21" fmla="*/ 2342 h 3524"/>
              <a:gd name="T22" fmla="*/ 2072 w 3372"/>
              <a:gd name="T23" fmla="*/ 2891 h 3524"/>
              <a:gd name="T24" fmla="*/ 2072 w 3372"/>
              <a:gd name="T25" fmla="*/ 2342 h 3524"/>
              <a:gd name="T26" fmla="*/ 0 w 3372"/>
              <a:gd name="T27" fmla="*/ 2342 h 3524"/>
              <a:gd name="T28" fmla="*/ 1585 w 3372"/>
              <a:gd name="T29" fmla="*/ 3503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2" h="3524">
                <a:moveTo>
                  <a:pt x="1585" y="3503"/>
                </a:moveTo>
                <a:cubicBezTo>
                  <a:pt x="2573" y="3524"/>
                  <a:pt x="3372" y="2713"/>
                  <a:pt x="3345" y="1731"/>
                </a:cubicBezTo>
                <a:cubicBezTo>
                  <a:pt x="3330" y="1222"/>
                  <a:pt x="3108" y="812"/>
                  <a:pt x="2821" y="533"/>
                </a:cubicBezTo>
                <a:cubicBezTo>
                  <a:pt x="2544" y="264"/>
                  <a:pt x="2113" y="0"/>
                  <a:pt x="1523" y="46"/>
                </a:cubicBezTo>
                <a:cubicBezTo>
                  <a:pt x="720" y="109"/>
                  <a:pt x="248" y="560"/>
                  <a:pt x="0" y="1207"/>
                </a:cubicBezTo>
                <a:cubicBezTo>
                  <a:pt x="691" y="1207"/>
                  <a:pt x="1381" y="1207"/>
                  <a:pt x="2072" y="1207"/>
                </a:cubicBezTo>
                <a:cubicBezTo>
                  <a:pt x="2074" y="1066"/>
                  <a:pt x="2070" y="826"/>
                  <a:pt x="2072" y="645"/>
                </a:cubicBezTo>
                <a:cubicBezTo>
                  <a:pt x="2369" y="901"/>
                  <a:pt x="2647" y="1208"/>
                  <a:pt x="2933" y="1494"/>
                </a:cubicBezTo>
                <a:cubicBezTo>
                  <a:pt x="2967" y="1528"/>
                  <a:pt x="3222" y="1736"/>
                  <a:pt x="3220" y="1781"/>
                </a:cubicBezTo>
                <a:cubicBezTo>
                  <a:pt x="3220" y="1785"/>
                  <a:pt x="3115" y="1885"/>
                  <a:pt x="3083" y="1918"/>
                </a:cubicBezTo>
                <a:cubicBezTo>
                  <a:pt x="2924" y="2077"/>
                  <a:pt x="2790" y="2198"/>
                  <a:pt x="2646" y="2342"/>
                </a:cubicBezTo>
                <a:cubicBezTo>
                  <a:pt x="2442" y="2546"/>
                  <a:pt x="2268" y="2758"/>
                  <a:pt x="2072" y="2891"/>
                </a:cubicBezTo>
                <a:cubicBezTo>
                  <a:pt x="2070" y="2714"/>
                  <a:pt x="2074" y="2478"/>
                  <a:pt x="2072" y="2342"/>
                </a:cubicBezTo>
                <a:cubicBezTo>
                  <a:pt x="1381" y="2342"/>
                  <a:pt x="691" y="2342"/>
                  <a:pt x="0" y="2342"/>
                </a:cubicBezTo>
                <a:cubicBezTo>
                  <a:pt x="245" y="3015"/>
                  <a:pt x="798" y="3486"/>
                  <a:pt x="1585" y="3503"/>
                </a:cubicBezTo>
                <a:close/>
              </a:path>
            </a:pathLst>
          </a:custGeom>
          <a:gradFill flip="none" rotWithShape="1">
            <a:gsLst>
              <a:gs pos="0">
                <a:srgbClr val="7F7F7F"/>
              </a:gs>
              <a:gs pos="100000">
                <a:srgbClr val="7F7F7F">
                  <a:lumMod val="50000"/>
                </a:srgbClr>
              </a:gs>
            </a:gsLst>
            <a:lin ang="10800000" scaled="1"/>
            <a:tileRect/>
          </a:gradFill>
          <a:ln>
            <a:noFill/>
          </a:ln>
          <a:effectLst/>
          <a:extLst/>
        </p:spPr>
        <p:txBody>
          <a:bodyPr wrap="none" lIns="34279" tIns="17140" rIns="34279" bIns="1714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76" name="TextBox 175"/>
          <p:cNvSpPr txBox="1"/>
          <p:nvPr/>
        </p:nvSpPr>
        <p:spPr>
          <a:xfrm>
            <a:off x="3872251" y="3081641"/>
            <a:ext cx="3193706" cy="2245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ct val="100000"/>
              </a:lnSpc>
              <a:spcBef>
                <a:spcPct val="0"/>
              </a:spcBef>
              <a:spcAft>
                <a:spcPts val="0"/>
              </a:spcAft>
              <a:buClrTx/>
              <a:buSzTx/>
              <a:buFontTx/>
              <a:buNone/>
              <a:tabLst/>
              <a:defRPr/>
            </a:pPr>
            <a:r>
              <a:rPr kumimoji="0" lang="en-US" sz="1600" b="1" i="0" u="none" strike="noStrike" kern="0" cap="none" spc="0" normalizeH="0" baseline="0" noProof="0" dirty="0" smtClean="0">
                <a:ln>
                  <a:noFill/>
                </a:ln>
                <a:solidFill>
                  <a:schemeClr val="accent1">
                    <a:lumMod val="75000"/>
                  </a:schemeClr>
                </a:solidFill>
                <a:effectLst/>
                <a:uLnTx/>
                <a:uFillTx/>
              </a:rPr>
              <a:t>Data Pump or </a:t>
            </a:r>
            <a:r>
              <a:rPr lang="en-US" sz="1600" noProof="0" dirty="0" err="1" smtClean="0">
                <a:solidFill>
                  <a:schemeClr val="accent1">
                    <a:lumMod val="75000"/>
                  </a:schemeClr>
                </a:solidFill>
              </a:rPr>
              <a:t>GoldenGate</a:t>
            </a:r>
            <a:endParaRPr kumimoji="0" lang="en-US" sz="1600" b="1" i="0" u="none" strike="noStrike" kern="0" cap="none" spc="0" normalizeH="0" baseline="0" noProof="0" dirty="0">
              <a:ln>
                <a:noFill/>
              </a:ln>
              <a:solidFill>
                <a:schemeClr val="accent1">
                  <a:lumMod val="75000"/>
                </a:schemeClr>
              </a:solidFill>
              <a:effectLst/>
              <a:uLnTx/>
              <a:uFillTx/>
            </a:endParaRPr>
          </a:p>
        </p:txBody>
      </p:sp>
      <p:sp>
        <p:nvSpPr>
          <p:cNvPr id="177" name="TextBox 176"/>
          <p:cNvSpPr txBox="1"/>
          <p:nvPr/>
        </p:nvSpPr>
        <p:spPr>
          <a:xfrm>
            <a:off x="3748088" y="2909165"/>
            <a:ext cx="1442382" cy="784830"/>
          </a:xfrm>
          <a:prstGeom prst="rect">
            <a:avLst/>
          </a:prstGeom>
          <a:noFill/>
        </p:spPr>
        <p:txBody>
          <a:bodyPr wrap="square" rtlCol="0" anchor="ctr">
            <a:spAutoFit/>
          </a:bodyPr>
          <a:lstStyle/>
          <a:p>
            <a:pPr algn="ctr"/>
            <a:r>
              <a:rPr lang="en-US" sz="900" dirty="0" smtClean="0">
                <a:gradFill flip="none" rotWithShape="1">
                  <a:gsLst>
                    <a:gs pos="0">
                      <a:schemeClr val="tx1"/>
                    </a:gs>
                    <a:gs pos="100000">
                      <a:schemeClr val="bg1">
                        <a:lumMod val="50000"/>
                      </a:schemeClr>
                    </a:gs>
                  </a:gsLst>
                  <a:lin ang="16200000" scaled="0"/>
                  <a:tileRect/>
                </a:gradFill>
              </a:rPr>
              <a:t> 01100101001010010</a:t>
            </a:r>
            <a:br>
              <a:rPr lang="en-US" sz="900" dirty="0" smtClean="0">
                <a:gradFill flip="none" rotWithShape="1">
                  <a:gsLst>
                    <a:gs pos="0">
                      <a:schemeClr val="tx1"/>
                    </a:gs>
                    <a:gs pos="100000">
                      <a:schemeClr val="bg1">
                        <a:lumMod val="50000"/>
                      </a:schemeClr>
                    </a:gs>
                  </a:gsLst>
                  <a:lin ang="16200000" scaled="0"/>
                  <a:tileRect/>
                </a:gradFill>
              </a:rPr>
            </a:br>
            <a:r>
              <a:rPr lang="en-US" sz="900" dirty="0" smtClean="0">
                <a:gradFill flip="none" rotWithShape="1">
                  <a:gsLst>
                    <a:gs pos="0">
                      <a:schemeClr val="tx1"/>
                    </a:gs>
                    <a:gs pos="100000">
                      <a:schemeClr val="bg1">
                        <a:lumMod val="50000"/>
                      </a:schemeClr>
                    </a:gs>
                  </a:gsLst>
                  <a:lin ang="16200000" scaled="0"/>
                  <a:tileRect/>
                </a:gradFill>
              </a:rPr>
              <a:t>11 0110001000101001</a:t>
            </a:r>
            <a:endParaRPr lang="en-US" sz="900" dirty="0">
              <a:gradFill flip="none" rotWithShape="1">
                <a:gsLst>
                  <a:gs pos="0">
                    <a:schemeClr val="tx1"/>
                  </a:gs>
                  <a:gs pos="100000">
                    <a:schemeClr val="bg1">
                      <a:lumMod val="50000"/>
                    </a:schemeClr>
                  </a:gs>
                </a:gsLst>
                <a:lin ang="16200000" scaled="0"/>
                <a:tileRect/>
              </a:gradFill>
            </a:endParaRPr>
          </a:p>
          <a:p>
            <a:pPr algn="ctr"/>
            <a:r>
              <a:rPr lang="en-US" sz="900" dirty="0" smtClean="0">
                <a:gradFill flip="none" rotWithShape="1">
                  <a:gsLst>
                    <a:gs pos="0">
                      <a:schemeClr val="tx1"/>
                    </a:gs>
                    <a:gs pos="100000">
                      <a:schemeClr val="bg1">
                        <a:lumMod val="50000"/>
                      </a:schemeClr>
                    </a:gs>
                  </a:gsLst>
                  <a:lin ang="16200000" scaled="0"/>
                  <a:tileRect/>
                </a:gradFill>
              </a:rPr>
              <a:t>001100110001010010</a:t>
            </a:r>
            <a:endParaRPr lang="en-US" sz="900" dirty="0">
              <a:gradFill flip="none" rotWithShape="1">
                <a:gsLst>
                  <a:gs pos="0">
                    <a:schemeClr val="tx1"/>
                  </a:gs>
                  <a:gs pos="100000">
                    <a:schemeClr val="bg1">
                      <a:lumMod val="50000"/>
                    </a:schemeClr>
                  </a:gs>
                </a:gsLst>
                <a:lin ang="16200000" scaled="0"/>
                <a:tileRect/>
              </a:gradFill>
            </a:endParaRPr>
          </a:p>
          <a:p>
            <a:pPr algn="ctr"/>
            <a:r>
              <a:rPr lang="en-US" sz="900" dirty="0" smtClean="0">
                <a:gradFill flip="none" rotWithShape="1">
                  <a:gsLst>
                    <a:gs pos="0">
                      <a:schemeClr val="tx1"/>
                    </a:gs>
                    <a:gs pos="100000">
                      <a:schemeClr val="bg1">
                        <a:lumMod val="50000"/>
                      </a:schemeClr>
                    </a:gs>
                  </a:gsLst>
                  <a:lin ang="16200000" scaled="0"/>
                  <a:tileRect/>
                </a:gradFill>
              </a:rPr>
              <a:t>1010100010111010010</a:t>
            </a:r>
            <a:endParaRPr lang="en-US" sz="900" dirty="0">
              <a:gradFill flip="none" rotWithShape="1">
                <a:gsLst>
                  <a:gs pos="0">
                    <a:schemeClr val="tx1"/>
                  </a:gs>
                  <a:gs pos="100000">
                    <a:schemeClr val="bg1">
                      <a:lumMod val="50000"/>
                    </a:schemeClr>
                  </a:gs>
                </a:gsLst>
                <a:lin ang="16200000" scaled="0"/>
                <a:tileRect/>
              </a:gradFill>
            </a:endParaRPr>
          </a:p>
          <a:p>
            <a:pPr algn="ctr"/>
            <a:r>
              <a:rPr lang="en-US" sz="900" dirty="0" smtClean="0">
                <a:gradFill flip="none" rotWithShape="1">
                  <a:gsLst>
                    <a:gs pos="0">
                      <a:schemeClr val="tx1"/>
                    </a:gs>
                    <a:gs pos="100000">
                      <a:schemeClr val="bg1">
                        <a:lumMod val="50000"/>
                      </a:schemeClr>
                    </a:gs>
                  </a:gsLst>
                  <a:lin ang="16200000" scaled="0"/>
                  <a:tileRect/>
                </a:gradFill>
              </a:rPr>
              <a:t>01001001010100010</a:t>
            </a:r>
          </a:p>
        </p:txBody>
      </p:sp>
      <p:grpSp>
        <p:nvGrpSpPr>
          <p:cNvPr id="178" name="Group 188"/>
          <p:cNvGrpSpPr/>
          <p:nvPr/>
        </p:nvGrpSpPr>
        <p:grpSpPr>
          <a:xfrm>
            <a:off x="4071317" y="3457906"/>
            <a:ext cx="795924" cy="859968"/>
            <a:chOff x="4939473" y="4283532"/>
            <a:chExt cx="795924" cy="859968"/>
          </a:xfrm>
        </p:grpSpPr>
        <p:pic>
          <p:nvPicPr>
            <p:cNvPr id="179" name="Picture 178" descr="temp jpeg.jpg"/>
            <p:cNvPicPr>
              <a:picLocks noChangeAspect="1"/>
            </p:cNvPicPr>
            <p:nvPr/>
          </p:nvPicPr>
          <p:blipFill>
            <a:blip r:embed="rId11" cstate="print">
              <a:grayscl/>
              <a:extLst>
                <a:ext uri="{BEBA8EAE-BF5A-486C-A8C5-ECC9F3942E4B}">
                  <a14:imgProps xmlns="" xmlns:a14="http://schemas.microsoft.com/office/drawing/2010/main">
                    <a14:imgLayer r:embed="rId12">
                      <a14:imgEffect>
                        <a14:backgroundRemoval t="0" b="100000" l="0" r="100000">
                          <a14:backgroundMark x1="97318" y1="64716" x2="97318" y2="64716"/>
                          <a14:backgroundMark x1="97318" y1="34220" x2="97318" y2="34220"/>
                          <a14:backgroundMark x1="97510" y1="18440" x2="97510" y2="18440"/>
                          <a14:backgroundMark x1="97510" y1="49645" x2="97510" y2="49645"/>
                          <a14:backgroundMark x1="97701" y1="80674" x2="97701" y2="80674"/>
                        </a14:backgroundRemoval>
                      </a14:imgEffect>
                      <a14:imgEffect>
                        <a14:saturation sat="66000"/>
                      </a14:imgEffect>
                    </a14:imgLayer>
                  </a14:imgProps>
                </a:ext>
              </a:extLst>
            </a:blip>
            <a:stretch>
              <a:fillRect/>
            </a:stretch>
          </p:blipFill>
          <p:spPr>
            <a:xfrm>
              <a:off x="4939473" y="4283532"/>
              <a:ext cx="795924" cy="859968"/>
            </a:xfrm>
            <a:prstGeom prst="rect">
              <a:avLst/>
            </a:prstGeom>
          </p:spPr>
        </p:pic>
        <p:sp>
          <p:nvSpPr>
            <p:cNvPr id="180" name="TextBox 179"/>
            <p:cNvSpPr txBox="1"/>
            <p:nvPr/>
          </p:nvSpPr>
          <p:spPr>
            <a:xfrm>
              <a:off x="4979399" y="451811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10.2</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ERP</a:t>
              </a:r>
              <a:endParaRPr kumimoji="0" lang="en-US" sz="1200" b="1" i="0" u="none" strike="noStrike" kern="0" cap="none" spc="0" normalizeH="0" baseline="0" noProof="0" dirty="0">
                <a:ln>
                  <a:noFill/>
                </a:ln>
                <a:solidFill>
                  <a:schemeClr val="bg1">
                    <a:lumMod val="95000"/>
                  </a:schemeClr>
                </a:solidFill>
                <a:effectLst/>
                <a:uLnTx/>
                <a:uFillTx/>
              </a:endParaRPr>
            </a:p>
          </p:txBody>
        </p:sp>
      </p:grpSp>
      <p:sp>
        <p:nvSpPr>
          <p:cNvPr id="182" name="Freeform 5"/>
          <p:cNvSpPr>
            <a:spLocks/>
          </p:cNvSpPr>
          <p:nvPr/>
        </p:nvSpPr>
        <p:spPr bwMode="auto">
          <a:xfrm rot="16200000">
            <a:off x="5173886" y="3036782"/>
            <a:ext cx="622516" cy="650500"/>
          </a:xfrm>
          <a:custGeom>
            <a:avLst/>
            <a:gdLst>
              <a:gd name="T0" fmla="*/ 1585 w 3372"/>
              <a:gd name="T1" fmla="*/ 3503 h 3524"/>
              <a:gd name="T2" fmla="*/ 3345 w 3372"/>
              <a:gd name="T3" fmla="*/ 1731 h 3524"/>
              <a:gd name="T4" fmla="*/ 2821 w 3372"/>
              <a:gd name="T5" fmla="*/ 533 h 3524"/>
              <a:gd name="T6" fmla="*/ 1523 w 3372"/>
              <a:gd name="T7" fmla="*/ 46 h 3524"/>
              <a:gd name="T8" fmla="*/ 0 w 3372"/>
              <a:gd name="T9" fmla="*/ 1207 h 3524"/>
              <a:gd name="T10" fmla="*/ 2072 w 3372"/>
              <a:gd name="T11" fmla="*/ 1207 h 3524"/>
              <a:gd name="T12" fmla="*/ 2072 w 3372"/>
              <a:gd name="T13" fmla="*/ 645 h 3524"/>
              <a:gd name="T14" fmla="*/ 2933 w 3372"/>
              <a:gd name="T15" fmla="*/ 1494 h 3524"/>
              <a:gd name="T16" fmla="*/ 3220 w 3372"/>
              <a:gd name="T17" fmla="*/ 1781 h 3524"/>
              <a:gd name="T18" fmla="*/ 3083 w 3372"/>
              <a:gd name="T19" fmla="*/ 1918 h 3524"/>
              <a:gd name="T20" fmla="*/ 2646 w 3372"/>
              <a:gd name="T21" fmla="*/ 2342 h 3524"/>
              <a:gd name="T22" fmla="*/ 2072 w 3372"/>
              <a:gd name="T23" fmla="*/ 2891 h 3524"/>
              <a:gd name="T24" fmla="*/ 2072 w 3372"/>
              <a:gd name="T25" fmla="*/ 2342 h 3524"/>
              <a:gd name="T26" fmla="*/ 0 w 3372"/>
              <a:gd name="T27" fmla="*/ 2342 h 3524"/>
              <a:gd name="T28" fmla="*/ 1585 w 3372"/>
              <a:gd name="T29" fmla="*/ 3503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2" h="3524">
                <a:moveTo>
                  <a:pt x="1585" y="3503"/>
                </a:moveTo>
                <a:cubicBezTo>
                  <a:pt x="2573" y="3524"/>
                  <a:pt x="3372" y="2713"/>
                  <a:pt x="3345" y="1731"/>
                </a:cubicBezTo>
                <a:cubicBezTo>
                  <a:pt x="3330" y="1222"/>
                  <a:pt x="3108" y="812"/>
                  <a:pt x="2821" y="533"/>
                </a:cubicBezTo>
                <a:cubicBezTo>
                  <a:pt x="2544" y="264"/>
                  <a:pt x="2113" y="0"/>
                  <a:pt x="1523" y="46"/>
                </a:cubicBezTo>
                <a:cubicBezTo>
                  <a:pt x="720" y="109"/>
                  <a:pt x="248" y="560"/>
                  <a:pt x="0" y="1207"/>
                </a:cubicBezTo>
                <a:cubicBezTo>
                  <a:pt x="691" y="1207"/>
                  <a:pt x="1381" y="1207"/>
                  <a:pt x="2072" y="1207"/>
                </a:cubicBezTo>
                <a:cubicBezTo>
                  <a:pt x="2074" y="1066"/>
                  <a:pt x="2070" y="826"/>
                  <a:pt x="2072" y="645"/>
                </a:cubicBezTo>
                <a:cubicBezTo>
                  <a:pt x="2369" y="901"/>
                  <a:pt x="2647" y="1208"/>
                  <a:pt x="2933" y="1494"/>
                </a:cubicBezTo>
                <a:cubicBezTo>
                  <a:pt x="2967" y="1528"/>
                  <a:pt x="3222" y="1736"/>
                  <a:pt x="3220" y="1781"/>
                </a:cubicBezTo>
                <a:cubicBezTo>
                  <a:pt x="3220" y="1785"/>
                  <a:pt x="3115" y="1885"/>
                  <a:pt x="3083" y="1918"/>
                </a:cubicBezTo>
                <a:cubicBezTo>
                  <a:pt x="2924" y="2077"/>
                  <a:pt x="2790" y="2198"/>
                  <a:pt x="2646" y="2342"/>
                </a:cubicBezTo>
                <a:cubicBezTo>
                  <a:pt x="2442" y="2546"/>
                  <a:pt x="2268" y="2758"/>
                  <a:pt x="2072" y="2891"/>
                </a:cubicBezTo>
                <a:cubicBezTo>
                  <a:pt x="2070" y="2714"/>
                  <a:pt x="2074" y="2478"/>
                  <a:pt x="2072" y="2342"/>
                </a:cubicBezTo>
                <a:cubicBezTo>
                  <a:pt x="1381" y="2342"/>
                  <a:pt x="691" y="2342"/>
                  <a:pt x="0" y="2342"/>
                </a:cubicBezTo>
                <a:cubicBezTo>
                  <a:pt x="245" y="3015"/>
                  <a:pt x="798" y="3486"/>
                  <a:pt x="1585" y="3503"/>
                </a:cubicBezTo>
                <a:close/>
              </a:path>
            </a:pathLst>
          </a:custGeom>
          <a:gradFill flip="none" rotWithShape="1">
            <a:gsLst>
              <a:gs pos="0">
                <a:srgbClr val="7F7F7F"/>
              </a:gs>
              <a:gs pos="100000">
                <a:srgbClr val="7F7F7F">
                  <a:lumMod val="50000"/>
                </a:srgbClr>
              </a:gs>
            </a:gsLst>
            <a:lin ang="10800000" scaled="1"/>
            <a:tileRect/>
          </a:gradFill>
          <a:ln>
            <a:noFill/>
          </a:ln>
          <a:effectLst/>
          <a:extLst/>
        </p:spPr>
        <p:txBody>
          <a:bodyPr wrap="none" lIns="34279" tIns="17140" rIns="34279" bIns="1714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83" name="TextBox 182"/>
          <p:cNvSpPr txBox="1"/>
          <p:nvPr/>
        </p:nvSpPr>
        <p:spPr>
          <a:xfrm>
            <a:off x="4773478" y="2909165"/>
            <a:ext cx="1442382" cy="784830"/>
          </a:xfrm>
          <a:prstGeom prst="rect">
            <a:avLst/>
          </a:prstGeom>
          <a:noFill/>
        </p:spPr>
        <p:txBody>
          <a:bodyPr wrap="square" rtlCol="0" anchor="ctr">
            <a:spAutoFit/>
          </a:bodyPr>
          <a:lstStyle/>
          <a:p>
            <a:pPr algn="ctr"/>
            <a:r>
              <a:rPr lang="en-US" sz="900" dirty="0">
                <a:gradFill flip="none" rotWithShape="1">
                  <a:gsLst>
                    <a:gs pos="0">
                      <a:schemeClr val="tx1"/>
                    </a:gs>
                    <a:gs pos="100000">
                      <a:schemeClr val="bg1">
                        <a:lumMod val="50000"/>
                      </a:schemeClr>
                    </a:gs>
                  </a:gsLst>
                  <a:lin ang="16200000" scaled="0"/>
                  <a:tileRect/>
                </a:gradFill>
              </a:rPr>
              <a:t> 01100101001010010</a:t>
            </a:r>
            <a:br>
              <a:rPr lang="en-US" sz="900" dirty="0">
                <a:gradFill flip="none" rotWithShape="1">
                  <a:gsLst>
                    <a:gs pos="0">
                      <a:schemeClr val="tx1"/>
                    </a:gs>
                    <a:gs pos="100000">
                      <a:schemeClr val="bg1">
                        <a:lumMod val="50000"/>
                      </a:schemeClr>
                    </a:gs>
                  </a:gsLst>
                  <a:lin ang="16200000" scaled="0"/>
                  <a:tileRect/>
                </a:gradFill>
              </a:rPr>
            </a:br>
            <a:r>
              <a:rPr lang="en-US" sz="900" dirty="0">
                <a:gradFill flip="none" rotWithShape="1">
                  <a:gsLst>
                    <a:gs pos="0">
                      <a:schemeClr val="tx1"/>
                    </a:gs>
                    <a:gs pos="100000">
                      <a:schemeClr val="bg1">
                        <a:lumMod val="50000"/>
                      </a:schemeClr>
                    </a:gs>
                  </a:gsLst>
                  <a:lin ang="16200000" scaled="0"/>
                  <a:tileRect/>
                </a:gradFill>
              </a:rPr>
              <a:t>11 0110001000101001</a:t>
            </a:r>
          </a:p>
          <a:p>
            <a:pPr algn="ctr"/>
            <a:r>
              <a:rPr lang="en-US" sz="900" dirty="0">
                <a:gradFill flip="none" rotWithShape="1">
                  <a:gsLst>
                    <a:gs pos="0">
                      <a:schemeClr val="tx1"/>
                    </a:gs>
                    <a:gs pos="100000">
                      <a:schemeClr val="bg1">
                        <a:lumMod val="50000"/>
                      </a:schemeClr>
                    </a:gs>
                  </a:gsLst>
                  <a:lin ang="16200000" scaled="0"/>
                  <a:tileRect/>
                </a:gradFill>
              </a:rPr>
              <a:t>001100110001010010</a:t>
            </a:r>
          </a:p>
          <a:p>
            <a:pPr algn="ctr"/>
            <a:r>
              <a:rPr lang="en-US" sz="900" dirty="0">
                <a:gradFill flip="none" rotWithShape="1">
                  <a:gsLst>
                    <a:gs pos="0">
                      <a:schemeClr val="tx1"/>
                    </a:gs>
                    <a:gs pos="100000">
                      <a:schemeClr val="bg1">
                        <a:lumMod val="50000"/>
                      </a:schemeClr>
                    </a:gs>
                  </a:gsLst>
                  <a:lin ang="16200000" scaled="0"/>
                  <a:tileRect/>
                </a:gradFill>
              </a:rPr>
              <a:t>1010100010111010010</a:t>
            </a:r>
          </a:p>
          <a:p>
            <a:pPr algn="ctr"/>
            <a:r>
              <a:rPr lang="en-US" sz="900" dirty="0" smtClean="0">
                <a:gradFill flip="none" rotWithShape="1">
                  <a:gsLst>
                    <a:gs pos="0">
                      <a:schemeClr val="tx1"/>
                    </a:gs>
                    <a:gs pos="100000">
                      <a:schemeClr val="bg1">
                        <a:lumMod val="50000"/>
                      </a:schemeClr>
                    </a:gs>
                  </a:gsLst>
                  <a:lin ang="16200000" scaled="0"/>
                  <a:tileRect/>
                </a:gradFill>
              </a:rPr>
              <a:t>01001001010100010</a:t>
            </a:r>
            <a:endParaRPr lang="en-US" sz="900" dirty="0">
              <a:gradFill flip="none" rotWithShape="1">
                <a:gsLst>
                  <a:gs pos="0">
                    <a:schemeClr val="tx1"/>
                  </a:gs>
                  <a:gs pos="100000">
                    <a:schemeClr val="bg1">
                      <a:lumMod val="50000"/>
                    </a:schemeClr>
                  </a:gs>
                </a:gsLst>
                <a:lin ang="16200000" scaled="0"/>
                <a:tileRect/>
              </a:gradFill>
            </a:endParaRPr>
          </a:p>
        </p:txBody>
      </p:sp>
      <p:grpSp>
        <p:nvGrpSpPr>
          <p:cNvPr id="184" name="Group 122"/>
          <p:cNvGrpSpPr/>
          <p:nvPr/>
        </p:nvGrpSpPr>
        <p:grpSpPr>
          <a:xfrm>
            <a:off x="5087182" y="3457906"/>
            <a:ext cx="795924" cy="859968"/>
            <a:chOff x="4939473" y="4283532"/>
            <a:chExt cx="795924" cy="859968"/>
          </a:xfrm>
        </p:grpSpPr>
        <p:pic>
          <p:nvPicPr>
            <p:cNvPr id="185" name="Picture 184" descr="temp jpeg.jpg"/>
            <p:cNvPicPr>
              <a:picLocks noChangeAspect="1"/>
            </p:cNvPicPr>
            <p:nvPr/>
          </p:nvPicPr>
          <p:blipFill>
            <a:blip r:embed="rId11" cstate="print">
              <a:grayscl/>
              <a:extLst>
                <a:ext uri="{BEBA8EAE-BF5A-486C-A8C5-ECC9F3942E4B}">
                  <a14:imgProps xmlns="" xmlns:a14="http://schemas.microsoft.com/office/drawing/2010/main">
                    <a14:imgLayer r:embed="rId12">
                      <a14:imgEffect>
                        <a14:backgroundRemoval t="0" b="100000" l="0" r="100000">
                          <a14:backgroundMark x1="97318" y1="64716" x2="97318" y2="64716"/>
                          <a14:backgroundMark x1="97318" y1="34220" x2="97318" y2="34220"/>
                          <a14:backgroundMark x1="97510" y1="18440" x2="97510" y2="18440"/>
                          <a14:backgroundMark x1="97510" y1="49645" x2="97510" y2="49645"/>
                          <a14:backgroundMark x1="97701" y1="80674" x2="97701" y2="80674"/>
                        </a14:backgroundRemoval>
                      </a14:imgEffect>
                      <a14:imgEffect>
                        <a14:saturation sat="66000"/>
                      </a14:imgEffect>
                    </a14:imgLayer>
                  </a14:imgProps>
                </a:ext>
              </a:extLst>
            </a:blip>
            <a:stretch>
              <a:fillRect/>
            </a:stretch>
          </p:blipFill>
          <p:spPr>
            <a:xfrm>
              <a:off x="4939473" y="4283532"/>
              <a:ext cx="795924" cy="859968"/>
            </a:xfrm>
            <a:prstGeom prst="rect">
              <a:avLst/>
            </a:prstGeom>
          </p:spPr>
        </p:pic>
        <p:sp>
          <p:nvSpPr>
            <p:cNvPr id="186" name="TextBox 185"/>
            <p:cNvSpPr txBox="1"/>
            <p:nvPr/>
          </p:nvSpPr>
          <p:spPr>
            <a:xfrm>
              <a:off x="4979399" y="451811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11.1</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CRM</a:t>
              </a:r>
              <a:endParaRPr kumimoji="0" lang="en-US" sz="1200" b="1" i="0" u="none" strike="noStrike" kern="0" cap="none" spc="0" normalizeH="0" baseline="0" noProof="0" dirty="0">
                <a:ln>
                  <a:noFill/>
                </a:ln>
                <a:solidFill>
                  <a:schemeClr val="bg1">
                    <a:lumMod val="95000"/>
                  </a:schemeClr>
                </a:solidFill>
                <a:effectLst/>
                <a:uLnTx/>
                <a:uFillTx/>
              </a:endParaRPr>
            </a:p>
          </p:txBody>
        </p:sp>
      </p:grpSp>
      <p:sp>
        <p:nvSpPr>
          <p:cNvPr id="188" name="Freeform 5"/>
          <p:cNvSpPr>
            <a:spLocks/>
          </p:cNvSpPr>
          <p:nvPr/>
        </p:nvSpPr>
        <p:spPr bwMode="auto">
          <a:xfrm rot="16200000">
            <a:off x="6182431" y="3036782"/>
            <a:ext cx="622516" cy="650500"/>
          </a:xfrm>
          <a:custGeom>
            <a:avLst/>
            <a:gdLst>
              <a:gd name="T0" fmla="*/ 1585 w 3372"/>
              <a:gd name="T1" fmla="*/ 3503 h 3524"/>
              <a:gd name="T2" fmla="*/ 3345 w 3372"/>
              <a:gd name="T3" fmla="*/ 1731 h 3524"/>
              <a:gd name="T4" fmla="*/ 2821 w 3372"/>
              <a:gd name="T5" fmla="*/ 533 h 3524"/>
              <a:gd name="T6" fmla="*/ 1523 w 3372"/>
              <a:gd name="T7" fmla="*/ 46 h 3524"/>
              <a:gd name="T8" fmla="*/ 0 w 3372"/>
              <a:gd name="T9" fmla="*/ 1207 h 3524"/>
              <a:gd name="T10" fmla="*/ 2072 w 3372"/>
              <a:gd name="T11" fmla="*/ 1207 h 3524"/>
              <a:gd name="T12" fmla="*/ 2072 w 3372"/>
              <a:gd name="T13" fmla="*/ 645 h 3524"/>
              <a:gd name="T14" fmla="*/ 2933 w 3372"/>
              <a:gd name="T15" fmla="*/ 1494 h 3524"/>
              <a:gd name="T16" fmla="*/ 3220 w 3372"/>
              <a:gd name="T17" fmla="*/ 1781 h 3524"/>
              <a:gd name="T18" fmla="*/ 3083 w 3372"/>
              <a:gd name="T19" fmla="*/ 1918 h 3524"/>
              <a:gd name="T20" fmla="*/ 2646 w 3372"/>
              <a:gd name="T21" fmla="*/ 2342 h 3524"/>
              <a:gd name="T22" fmla="*/ 2072 w 3372"/>
              <a:gd name="T23" fmla="*/ 2891 h 3524"/>
              <a:gd name="T24" fmla="*/ 2072 w 3372"/>
              <a:gd name="T25" fmla="*/ 2342 h 3524"/>
              <a:gd name="T26" fmla="*/ 0 w 3372"/>
              <a:gd name="T27" fmla="*/ 2342 h 3524"/>
              <a:gd name="T28" fmla="*/ 1585 w 3372"/>
              <a:gd name="T29" fmla="*/ 3503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2" h="3524">
                <a:moveTo>
                  <a:pt x="1585" y="3503"/>
                </a:moveTo>
                <a:cubicBezTo>
                  <a:pt x="2573" y="3524"/>
                  <a:pt x="3372" y="2713"/>
                  <a:pt x="3345" y="1731"/>
                </a:cubicBezTo>
                <a:cubicBezTo>
                  <a:pt x="3330" y="1222"/>
                  <a:pt x="3108" y="812"/>
                  <a:pt x="2821" y="533"/>
                </a:cubicBezTo>
                <a:cubicBezTo>
                  <a:pt x="2544" y="264"/>
                  <a:pt x="2113" y="0"/>
                  <a:pt x="1523" y="46"/>
                </a:cubicBezTo>
                <a:cubicBezTo>
                  <a:pt x="720" y="109"/>
                  <a:pt x="248" y="560"/>
                  <a:pt x="0" y="1207"/>
                </a:cubicBezTo>
                <a:cubicBezTo>
                  <a:pt x="691" y="1207"/>
                  <a:pt x="1381" y="1207"/>
                  <a:pt x="2072" y="1207"/>
                </a:cubicBezTo>
                <a:cubicBezTo>
                  <a:pt x="2074" y="1066"/>
                  <a:pt x="2070" y="826"/>
                  <a:pt x="2072" y="645"/>
                </a:cubicBezTo>
                <a:cubicBezTo>
                  <a:pt x="2369" y="901"/>
                  <a:pt x="2647" y="1208"/>
                  <a:pt x="2933" y="1494"/>
                </a:cubicBezTo>
                <a:cubicBezTo>
                  <a:pt x="2967" y="1528"/>
                  <a:pt x="3222" y="1736"/>
                  <a:pt x="3220" y="1781"/>
                </a:cubicBezTo>
                <a:cubicBezTo>
                  <a:pt x="3220" y="1785"/>
                  <a:pt x="3115" y="1885"/>
                  <a:pt x="3083" y="1918"/>
                </a:cubicBezTo>
                <a:cubicBezTo>
                  <a:pt x="2924" y="2077"/>
                  <a:pt x="2790" y="2198"/>
                  <a:pt x="2646" y="2342"/>
                </a:cubicBezTo>
                <a:cubicBezTo>
                  <a:pt x="2442" y="2546"/>
                  <a:pt x="2268" y="2758"/>
                  <a:pt x="2072" y="2891"/>
                </a:cubicBezTo>
                <a:cubicBezTo>
                  <a:pt x="2070" y="2714"/>
                  <a:pt x="2074" y="2478"/>
                  <a:pt x="2072" y="2342"/>
                </a:cubicBezTo>
                <a:cubicBezTo>
                  <a:pt x="1381" y="2342"/>
                  <a:pt x="691" y="2342"/>
                  <a:pt x="0" y="2342"/>
                </a:cubicBezTo>
                <a:cubicBezTo>
                  <a:pt x="245" y="3015"/>
                  <a:pt x="798" y="3486"/>
                  <a:pt x="1585" y="3503"/>
                </a:cubicBezTo>
                <a:close/>
              </a:path>
            </a:pathLst>
          </a:custGeom>
          <a:gradFill flip="none" rotWithShape="1">
            <a:gsLst>
              <a:gs pos="0">
                <a:srgbClr val="7F7F7F"/>
              </a:gs>
              <a:gs pos="100000">
                <a:srgbClr val="7F7F7F">
                  <a:lumMod val="50000"/>
                </a:srgbClr>
              </a:gs>
            </a:gsLst>
            <a:lin ang="10800000" scaled="1"/>
            <a:tileRect/>
          </a:gradFill>
          <a:ln>
            <a:noFill/>
          </a:ln>
          <a:effectLst/>
          <a:extLst/>
        </p:spPr>
        <p:txBody>
          <a:bodyPr wrap="none" lIns="34279" tIns="17140" rIns="34279" bIns="1714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89" name="TextBox 188"/>
          <p:cNvSpPr txBox="1"/>
          <p:nvPr/>
        </p:nvSpPr>
        <p:spPr>
          <a:xfrm>
            <a:off x="5724873" y="2909165"/>
            <a:ext cx="1442382" cy="784830"/>
          </a:xfrm>
          <a:prstGeom prst="rect">
            <a:avLst/>
          </a:prstGeom>
          <a:noFill/>
        </p:spPr>
        <p:txBody>
          <a:bodyPr wrap="square" rtlCol="0" anchor="ctr">
            <a:spAutoFit/>
          </a:bodyPr>
          <a:lstStyle/>
          <a:p>
            <a:pPr algn="ctr"/>
            <a:r>
              <a:rPr lang="en-US" sz="900" dirty="0">
                <a:gradFill flip="none" rotWithShape="1">
                  <a:gsLst>
                    <a:gs pos="0">
                      <a:schemeClr val="tx1"/>
                    </a:gs>
                    <a:gs pos="100000">
                      <a:schemeClr val="bg1">
                        <a:lumMod val="50000"/>
                      </a:schemeClr>
                    </a:gs>
                  </a:gsLst>
                  <a:lin ang="16200000" scaled="0"/>
                  <a:tileRect/>
                </a:gradFill>
              </a:rPr>
              <a:t> 01100101001010010</a:t>
            </a:r>
            <a:br>
              <a:rPr lang="en-US" sz="900" dirty="0">
                <a:gradFill flip="none" rotWithShape="1">
                  <a:gsLst>
                    <a:gs pos="0">
                      <a:schemeClr val="tx1"/>
                    </a:gs>
                    <a:gs pos="100000">
                      <a:schemeClr val="bg1">
                        <a:lumMod val="50000"/>
                      </a:schemeClr>
                    </a:gs>
                  </a:gsLst>
                  <a:lin ang="16200000" scaled="0"/>
                  <a:tileRect/>
                </a:gradFill>
              </a:rPr>
            </a:br>
            <a:r>
              <a:rPr lang="en-US" sz="900" dirty="0">
                <a:gradFill flip="none" rotWithShape="1">
                  <a:gsLst>
                    <a:gs pos="0">
                      <a:schemeClr val="tx1"/>
                    </a:gs>
                    <a:gs pos="100000">
                      <a:schemeClr val="bg1">
                        <a:lumMod val="50000"/>
                      </a:schemeClr>
                    </a:gs>
                  </a:gsLst>
                  <a:lin ang="16200000" scaled="0"/>
                  <a:tileRect/>
                </a:gradFill>
              </a:rPr>
              <a:t>11 0110001000101001</a:t>
            </a:r>
          </a:p>
          <a:p>
            <a:pPr algn="ctr"/>
            <a:r>
              <a:rPr lang="en-US" sz="900" dirty="0">
                <a:gradFill flip="none" rotWithShape="1">
                  <a:gsLst>
                    <a:gs pos="0">
                      <a:schemeClr val="tx1"/>
                    </a:gs>
                    <a:gs pos="100000">
                      <a:schemeClr val="bg1">
                        <a:lumMod val="50000"/>
                      </a:schemeClr>
                    </a:gs>
                  </a:gsLst>
                  <a:lin ang="16200000" scaled="0"/>
                  <a:tileRect/>
                </a:gradFill>
              </a:rPr>
              <a:t>001100110001010010</a:t>
            </a:r>
          </a:p>
          <a:p>
            <a:pPr algn="ctr"/>
            <a:r>
              <a:rPr lang="en-US" sz="900" dirty="0">
                <a:gradFill flip="none" rotWithShape="1">
                  <a:gsLst>
                    <a:gs pos="0">
                      <a:schemeClr val="tx1"/>
                    </a:gs>
                    <a:gs pos="100000">
                      <a:schemeClr val="bg1">
                        <a:lumMod val="50000"/>
                      </a:schemeClr>
                    </a:gs>
                  </a:gsLst>
                  <a:lin ang="16200000" scaled="0"/>
                  <a:tileRect/>
                </a:gradFill>
              </a:rPr>
              <a:t>1010100010111010010</a:t>
            </a:r>
          </a:p>
          <a:p>
            <a:pPr algn="ctr"/>
            <a:r>
              <a:rPr lang="en-US" sz="900" dirty="0" smtClean="0">
                <a:gradFill flip="none" rotWithShape="1">
                  <a:gsLst>
                    <a:gs pos="0">
                      <a:schemeClr val="tx1"/>
                    </a:gs>
                    <a:gs pos="100000">
                      <a:schemeClr val="bg1">
                        <a:lumMod val="50000"/>
                      </a:schemeClr>
                    </a:gs>
                  </a:gsLst>
                  <a:lin ang="16200000" scaled="0"/>
                  <a:tileRect/>
                </a:gradFill>
              </a:rPr>
              <a:t>01001001010100010</a:t>
            </a:r>
            <a:endParaRPr lang="en-US" sz="900" dirty="0">
              <a:gradFill flip="none" rotWithShape="1">
                <a:gsLst>
                  <a:gs pos="0">
                    <a:schemeClr val="tx1"/>
                  </a:gs>
                  <a:gs pos="100000">
                    <a:schemeClr val="bg1">
                      <a:lumMod val="50000"/>
                    </a:schemeClr>
                  </a:gs>
                </a:gsLst>
                <a:lin ang="16200000" scaled="0"/>
                <a:tileRect/>
              </a:gradFill>
            </a:endParaRPr>
          </a:p>
        </p:txBody>
      </p:sp>
      <p:grpSp>
        <p:nvGrpSpPr>
          <p:cNvPr id="190" name="Group 135"/>
          <p:cNvGrpSpPr/>
          <p:nvPr/>
        </p:nvGrpSpPr>
        <p:grpSpPr>
          <a:xfrm>
            <a:off x="6095727" y="3457906"/>
            <a:ext cx="795924" cy="859968"/>
            <a:chOff x="4939473" y="4283532"/>
            <a:chExt cx="795924" cy="859968"/>
          </a:xfrm>
        </p:grpSpPr>
        <p:pic>
          <p:nvPicPr>
            <p:cNvPr id="191" name="Picture 190" descr="temp jpeg.jpg"/>
            <p:cNvPicPr>
              <a:picLocks noChangeAspect="1"/>
            </p:cNvPicPr>
            <p:nvPr/>
          </p:nvPicPr>
          <p:blipFill>
            <a:blip r:embed="rId11" cstate="print">
              <a:grayscl/>
              <a:extLst>
                <a:ext uri="{BEBA8EAE-BF5A-486C-A8C5-ECC9F3942E4B}">
                  <a14:imgProps xmlns="" xmlns:a14="http://schemas.microsoft.com/office/drawing/2010/main">
                    <a14:imgLayer r:embed="rId12">
                      <a14:imgEffect>
                        <a14:backgroundRemoval t="0" b="100000" l="0" r="100000">
                          <a14:backgroundMark x1="97318" y1="64716" x2="97318" y2="64716"/>
                          <a14:backgroundMark x1="97318" y1="34220" x2="97318" y2="34220"/>
                          <a14:backgroundMark x1="97510" y1="18440" x2="97510" y2="18440"/>
                          <a14:backgroundMark x1="97510" y1="49645" x2="97510" y2="49645"/>
                          <a14:backgroundMark x1="97701" y1="80674" x2="97701" y2="80674"/>
                        </a14:backgroundRemoval>
                      </a14:imgEffect>
                      <a14:imgEffect>
                        <a14:saturation sat="66000"/>
                      </a14:imgEffect>
                    </a14:imgLayer>
                  </a14:imgProps>
                </a:ext>
              </a:extLst>
            </a:blip>
            <a:stretch>
              <a:fillRect/>
            </a:stretch>
          </p:blipFill>
          <p:spPr>
            <a:xfrm>
              <a:off x="4939473" y="4283532"/>
              <a:ext cx="795924" cy="859968"/>
            </a:xfrm>
            <a:prstGeom prst="rect">
              <a:avLst/>
            </a:prstGeom>
          </p:spPr>
        </p:pic>
        <p:sp>
          <p:nvSpPr>
            <p:cNvPr id="192" name="TextBox 191"/>
            <p:cNvSpPr txBox="1"/>
            <p:nvPr/>
          </p:nvSpPr>
          <p:spPr>
            <a:xfrm>
              <a:off x="4979399" y="451811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11.2</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DW</a:t>
              </a:r>
              <a:endParaRPr kumimoji="0" lang="en-US" sz="1200" b="1" i="0" u="none" strike="noStrike" kern="0" cap="none" spc="0" normalizeH="0" baseline="0" noProof="0" dirty="0">
                <a:ln>
                  <a:noFill/>
                </a:ln>
                <a:solidFill>
                  <a:schemeClr val="bg1">
                    <a:lumMod val="95000"/>
                  </a:schemeClr>
                </a:solidFill>
                <a:effectLst/>
                <a:uLnTx/>
                <a:uFillTx/>
              </a:endParaRPr>
            </a:p>
          </p:txBody>
        </p:sp>
      </p:grpSp>
      <p:sp>
        <p:nvSpPr>
          <p:cNvPr id="193" name="Oval 192"/>
          <p:cNvSpPr/>
          <p:nvPr/>
        </p:nvSpPr>
        <p:spPr>
          <a:xfrm>
            <a:off x="3891024" y="435420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p:nvSpPr>
        <p:spPr>
          <a:xfrm>
            <a:off x="4916414" y="435420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p:nvSpPr>
        <p:spPr>
          <a:xfrm>
            <a:off x="5915434" y="435420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6" name="Group 195"/>
          <p:cNvGrpSpPr/>
          <p:nvPr/>
        </p:nvGrpSpPr>
        <p:grpSpPr>
          <a:xfrm>
            <a:off x="4056155" y="1583901"/>
            <a:ext cx="784040" cy="1156742"/>
            <a:chOff x="3921218" y="1488651"/>
            <a:chExt cx="784040" cy="1156742"/>
          </a:xfrm>
        </p:grpSpPr>
        <p:pic>
          <p:nvPicPr>
            <p:cNvPr id="197" name="Picture 196" descr="Red-Plug-DB.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198" name="TextBox 197"/>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ERP</a:t>
              </a:r>
              <a:endParaRPr lang="en-US" sz="1200" dirty="0">
                <a:solidFill>
                  <a:schemeClr val="bg1">
                    <a:lumMod val="95000"/>
                  </a:schemeClr>
                </a:solidFill>
              </a:endParaRPr>
            </a:p>
          </p:txBody>
        </p:sp>
      </p:grpSp>
      <p:grpSp>
        <p:nvGrpSpPr>
          <p:cNvPr id="199" name="Group 198"/>
          <p:cNvGrpSpPr/>
          <p:nvPr/>
        </p:nvGrpSpPr>
        <p:grpSpPr>
          <a:xfrm>
            <a:off x="5073198" y="1587500"/>
            <a:ext cx="784040" cy="1156742"/>
            <a:chOff x="3921218" y="1488651"/>
            <a:chExt cx="784040" cy="1156742"/>
          </a:xfrm>
        </p:grpSpPr>
        <p:pic>
          <p:nvPicPr>
            <p:cNvPr id="200" name="Picture 199" descr="Red-Plug-DB.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201" name="TextBox 200"/>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CRM</a:t>
              </a:r>
              <a:endParaRPr lang="en-US" sz="1200" dirty="0">
                <a:solidFill>
                  <a:schemeClr val="bg1">
                    <a:lumMod val="95000"/>
                  </a:schemeClr>
                </a:solidFill>
              </a:endParaRPr>
            </a:p>
          </p:txBody>
        </p:sp>
      </p:grpSp>
      <p:grpSp>
        <p:nvGrpSpPr>
          <p:cNvPr id="202" name="Group 201"/>
          <p:cNvGrpSpPr/>
          <p:nvPr/>
        </p:nvGrpSpPr>
        <p:grpSpPr>
          <a:xfrm>
            <a:off x="6091330" y="1597025"/>
            <a:ext cx="784040" cy="1156742"/>
            <a:chOff x="3921218" y="1488651"/>
            <a:chExt cx="784040" cy="1156742"/>
          </a:xfrm>
        </p:grpSpPr>
        <p:pic>
          <p:nvPicPr>
            <p:cNvPr id="203" name="Picture 202" descr="Red-Plug-DB.pn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204" name="TextBox 203"/>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DW</a:t>
              </a:r>
              <a:endParaRPr lang="en-US" sz="1200" dirty="0">
                <a:solidFill>
                  <a:schemeClr val="bg1">
                    <a:lumMod val="95000"/>
                  </a:schemeClr>
                </a:solidFill>
              </a:endParaRPr>
            </a:p>
          </p:txBody>
        </p:sp>
      </p:grpSp>
      <p:sp>
        <p:nvSpPr>
          <p:cNvPr id="71" name="Rectangle 38"/>
          <p:cNvSpPr>
            <a:spLocks noChangeArrowheads="1"/>
          </p:cNvSpPr>
          <p:nvPr/>
        </p:nvSpPr>
        <p:spPr bwMode="gray">
          <a:xfrm>
            <a:off x="3638550" y="1223207"/>
            <a:ext cx="3607473"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72" name="Rectangle 71"/>
          <p:cNvSpPr/>
          <p:nvPr/>
        </p:nvSpPr>
        <p:spPr>
          <a:xfrm>
            <a:off x="4529500" y="1324906"/>
            <a:ext cx="1864613"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Container Database</a:t>
            </a:r>
            <a:endParaRPr lang="en-US" sz="1400" b="1" dirty="0">
              <a:solidFill>
                <a:schemeClr val="bg1"/>
              </a:solidFill>
              <a:latin typeface="Arial" pitchFamily="34" charset="0"/>
              <a:cs typeface="Arial" pitchFamily="34" charset="0"/>
            </a:endParaRPr>
          </a:p>
        </p:txBody>
      </p:sp>
      <p:sp>
        <p:nvSpPr>
          <p:cNvPr id="81" name="Title 9"/>
          <p:cNvSpPr>
            <a:spLocks noGrp="1"/>
          </p:cNvSpPr>
          <p:nvPr>
            <p:ph type="title"/>
          </p:nvPr>
        </p:nvSpPr>
        <p:spPr>
          <a:xfrm>
            <a:off x="804347" y="245538"/>
            <a:ext cx="8229586" cy="770462"/>
          </a:xfrm>
        </p:spPr>
        <p:txBody>
          <a:bodyPr/>
          <a:lstStyle/>
          <a:p>
            <a:r>
              <a:rPr lang="en-US" dirty="0" smtClean="0"/>
              <a:t>Upgrade e </a:t>
            </a:r>
            <a:r>
              <a:rPr lang="en-US" dirty="0" err="1" smtClean="0"/>
              <a:t>Consolidação</a:t>
            </a:r>
            <a:endParaRPr lang="en-US" dirty="0"/>
          </a:p>
        </p:txBody>
      </p:sp>
      <p:sp>
        <p:nvSpPr>
          <p:cNvPr id="82" name="Text Placeholder 4"/>
          <p:cNvSpPr txBox="1">
            <a:spLocks/>
          </p:cNvSpPr>
          <p:nvPr/>
        </p:nvSpPr>
        <p:spPr>
          <a:xfrm>
            <a:off x="804347" y="596261"/>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chemeClr val="accent1"/>
                </a:solidFill>
              </a:rPr>
              <a:t>Passo</a:t>
            </a:r>
            <a:r>
              <a:rPr lang="en-US" b="1" dirty="0" smtClean="0">
                <a:solidFill>
                  <a:schemeClr val="accent1"/>
                </a:solidFill>
              </a:rPr>
              <a:t> 2: </a:t>
            </a:r>
            <a:r>
              <a:rPr lang="en-US" dirty="0" err="1" smtClean="0">
                <a:solidFill>
                  <a:schemeClr val="accent1"/>
                </a:solidFill>
              </a:rPr>
              <a:t>Migração</a:t>
            </a:r>
            <a:r>
              <a:rPr lang="en-US" dirty="0" smtClean="0">
                <a:solidFill>
                  <a:schemeClr val="accent1"/>
                </a:solidFill>
              </a:rPr>
              <a:t> </a:t>
            </a:r>
            <a:r>
              <a:rPr lang="en-US" dirty="0" err="1" smtClean="0">
                <a:solidFill>
                  <a:schemeClr val="accent1"/>
                </a:solidFill>
              </a:rPr>
              <a:t>lógica</a:t>
            </a:r>
            <a:r>
              <a:rPr lang="en-US" dirty="0" smtClean="0">
                <a:solidFill>
                  <a:schemeClr val="accent1"/>
                </a:solidFill>
              </a:rPr>
              <a:t> com </a:t>
            </a:r>
            <a:r>
              <a:rPr lang="en-US" dirty="0" err="1" smtClean="0">
                <a:solidFill>
                  <a:schemeClr val="accent1"/>
                </a:solidFill>
              </a:rPr>
              <a:t>Datapump</a:t>
            </a:r>
            <a:r>
              <a:rPr lang="en-US" dirty="0" smtClean="0">
                <a:solidFill>
                  <a:schemeClr val="accent1"/>
                </a:solidFill>
              </a:rPr>
              <a:t> </a:t>
            </a:r>
            <a:r>
              <a:rPr lang="en-US" dirty="0" err="1" smtClean="0">
                <a:solidFill>
                  <a:schemeClr val="accent1"/>
                </a:solidFill>
              </a:rPr>
              <a:t>ou</a:t>
            </a:r>
            <a:r>
              <a:rPr lang="en-US" dirty="0" smtClean="0">
                <a:solidFill>
                  <a:schemeClr val="accent1"/>
                </a:solidFill>
              </a:rPr>
              <a:t> Golden Gate</a:t>
            </a:r>
            <a:endParaRPr lang="en-US" dirty="0">
              <a:solidFill>
                <a:schemeClr val="accent1"/>
              </a:solidFill>
            </a:endParaRPr>
          </a:p>
        </p:txBody>
      </p:sp>
    </p:spTree>
    <p:extLst>
      <p:ext uri="{BB962C8B-B14F-4D97-AF65-F5344CB8AC3E}">
        <p14:creationId xmlns="" xmlns:p14="http://schemas.microsoft.com/office/powerpoint/2010/main" val="12682542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anim calcmode="lin" valueType="num">
                                      <p:cBhvr>
                                        <p:cTn id="8" dur="1000" fill="hold"/>
                                        <p:tgtEl>
                                          <p:spTgt spid="176"/>
                                        </p:tgtEl>
                                        <p:attrNameLst>
                                          <p:attrName>ppt_x</p:attrName>
                                        </p:attrNameLst>
                                      </p:cBhvr>
                                      <p:tavLst>
                                        <p:tav tm="0">
                                          <p:val>
                                            <p:strVal val="#ppt_x"/>
                                          </p:val>
                                        </p:tav>
                                        <p:tav tm="100000">
                                          <p:val>
                                            <p:strVal val="#ppt_x"/>
                                          </p:val>
                                        </p:tav>
                                      </p:tavLst>
                                    </p:anim>
                                    <p:anim calcmode="lin" valueType="num">
                                      <p:cBhvr>
                                        <p:cTn id="9" dur="1000" fill="hold"/>
                                        <p:tgtEl>
                                          <p:spTgt spid="1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anim calcmode="lin" valueType="num">
                                      <p:cBhvr>
                                        <p:cTn id="13" dur="500" fill="hold"/>
                                        <p:tgtEl>
                                          <p:spTgt spid="175"/>
                                        </p:tgtEl>
                                        <p:attrNameLst>
                                          <p:attrName>ppt_x</p:attrName>
                                        </p:attrNameLst>
                                      </p:cBhvr>
                                      <p:tavLst>
                                        <p:tav tm="0">
                                          <p:val>
                                            <p:strVal val="#ppt_x"/>
                                          </p:val>
                                        </p:tav>
                                        <p:tav tm="100000">
                                          <p:val>
                                            <p:strVal val="#ppt_x"/>
                                          </p:val>
                                        </p:tav>
                                      </p:tavLst>
                                    </p:anim>
                                    <p:anim calcmode="lin" valueType="num">
                                      <p:cBhvr>
                                        <p:cTn id="14" dur="500" fill="hold"/>
                                        <p:tgtEl>
                                          <p:spTgt spid="175"/>
                                        </p:tgtEl>
                                        <p:attrNameLst>
                                          <p:attrName>ppt_y</p:attrName>
                                        </p:attrNameLst>
                                      </p:cBhvr>
                                      <p:tavLst>
                                        <p:tav tm="0">
                                          <p:val>
                                            <p:strVal val="#ppt_y+.1"/>
                                          </p:val>
                                        </p:tav>
                                        <p:tav tm="100000">
                                          <p:val>
                                            <p:strVal val="#ppt_y"/>
                                          </p:val>
                                        </p:tav>
                                      </p:tavLst>
                                    </p:anim>
                                  </p:childTnLst>
                                </p:cTn>
                              </p:par>
                              <p:par>
                                <p:cTn id="15" presetID="47" presetClass="exit" presetSubtype="0" fill="hold" grpId="1" nodeType="withEffect">
                                  <p:stCondLst>
                                    <p:cond delay="0"/>
                                  </p:stCondLst>
                                  <p:childTnLst>
                                    <p:animEffect transition="out" filter="fade">
                                      <p:cBhvr>
                                        <p:cTn id="16" dur="500"/>
                                        <p:tgtEl>
                                          <p:spTgt spid="175"/>
                                        </p:tgtEl>
                                      </p:cBhvr>
                                    </p:animEffect>
                                    <p:anim calcmode="lin" valueType="num">
                                      <p:cBhvr>
                                        <p:cTn id="17" dur="500"/>
                                        <p:tgtEl>
                                          <p:spTgt spid="175"/>
                                        </p:tgtEl>
                                        <p:attrNameLst>
                                          <p:attrName>ppt_x</p:attrName>
                                        </p:attrNameLst>
                                      </p:cBhvr>
                                      <p:tavLst>
                                        <p:tav tm="0">
                                          <p:val>
                                            <p:strVal val="ppt_x"/>
                                          </p:val>
                                        </p:tav>
                                        <p:tav tm="100000">
                                          <p:val>
                                            <p:strVal val="ppt_x"/>
                                          </p:val>
                                        </p:tav>
                                      </p:tavLst>
                                    </p:anim>
                                    <p:anim calcmode="lin" valueType="num">
                                      <p:cBhvr>
                                        <p:cTn id="18" dur="500"/>
                                        <p:tgtEl>
                                          <p:spTgt spid="175"/>
                                        </p:tgtEl>
                                        <p:attrNameLst>
                                          <p:attrName>ppt_y</p:attrName>
                                        </p:attrNameLst>
                                      </p:cBhvr>
                                      <p:tavLst>
                                        <p:tav tm="0">
                                          <p:val>
                                            <p:strVal val="ppt_y"/>
                                          </p:val>
                                        </p:tav>
                                        <p:tav tm="100000">
                                          <p:val>
                                            <p:strVal val="ppt_y-.1"/>
                                          </p:val>
                                        </p:tav>
                                      </p:tavLst>
                                    </p:anim>
                                    <p:set>
                                      <p:cBhvr>
                                        <p:cTn id="19" dur="1" fill="hold">
                                          <p:stCondLst>
                                            <p:cond delay="499"/>
                                          </p:stCondLst>
                                        </p:cTn>
                                        <p:tgtEl>
                                          <p:spTgt spid="175"/>
                                        </p:tgtEl>
                                        <p:attrNameLst>
                                          <p:attrName>style.visibility</p:attrName>
                                        </p:attrNameLst>
                                      </p:cBhvr>
                                      <p:to>
                                        <p:strVal val="hidden"/>
                                      </p:to>
                                    </p:set>
                                  </p:childTnLst>
                                </p:cTn>
                              </p:par>
                              <p:par>
                                <p:cTn id="20" presetID="42" presetClass="entr" presetSubtype="0" fill="hold" grpId="0" nodeType="with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anim calcmode="lin" valueType="num">
                                      <p:cBhvr>
                                        <p:cTn id="23" dur="500" fill="hold"/>
                                        <p:tgtEl>
                                          <p:spTgt spid="177"/>
                                        </p:tgtEl>
                                        <p:attrNameLst>
                                          <p:attrName>ppt_x</p:attrName>
                                        </p:attrNameLst>
                                      </p:cBhvr>
                                      <p:tavLst>
                                        <p:tav tm="0">
                                          <p:val>
                                            <p:strVal val="#ppt_x"/>
                                          </p:val>
                                        </p:tav>
                                        <p:tav tm="100000">
                                          <p:val>
                                            <p:strVal val="#ppt_x"/>
                                          </p:val>
                                        </p:tav>
                                      </p:tavLst>
                                    </p:anim>
                                    <p:anim calcmode="lin" valueType="num">
                                      <p:cBhvr>
                                        <p:cTn id="24" dur="500" fill="hold"/>
                                        <p:tgtEl>
                                          <p:spTgt spid="177"/>
                                        </p:tgtEl>
                                        <p:attrNameLst>
                                          <p:attrName>ppt_y</p:attrName>
                                        </p:attrNameLst>
                                      </p:cBhvr>
                                      <p:tavLst>
                                        <p:tav tm="0">
                                          <p:val>
                                            <p:strVal val="#ppt_y+.1"/>
                                          </p:val>
                                        </p:tav>
                                        <p:tav tm="100000">
                                          <p:val>
                                            <p:strVal val="#ppt_y"/>
                                          </p:val>
                                        </p:tav>
                                      </p:tavLst>
                                    </p:anim>
                                  </p:childTnLst>
                                </p:cTn>
                              </p:par>
                              <p:par>
                                <p:cTn id="25" presetID="47" presetClass="exit" presetSubtype="0" fill="hold" grpId="1" nodeType="withEffect">
                                  <p:stCondLst>
                                    <p:cond delay="0"/>
                                  </p:stCondLst>
                                  <p:childTnLst>
                                    <p:animEffect transition="out" filter="fade">
                                      <p:cBhvr>
                                        <p:cTn id="26" dur="1000"/>
                                        <p:tgtEl>
                                          <p:spTgt spid="177"/>
                                        </p:tgtEl>
                                      </p:cBhvr>
                                    </p:animEffect>
                                    <p:anim calcmode="lin" valueType="num">
                                      <p:cBhvr>
                                        <p:cTn id="27" dur="1000"/>
                                        <p:tgtEl>
                                          <p:spTgt spid="177"/>
                                        </p:tgtEl>
                                        <p:attrNameLst>
                                          <p:attrName>ppt_x</p:attrName>
                                        </p:attrNameLst>
                                      </p:cBhvr>
                                      <p:tavLst>
                                        <p:tav tm="0">
                                          <p:val>
                                            <p:strVal val="ppt_x"/>
                                          </p:val>
                                        </p:tav>
                                        <p:tav tm="100000">
                                          <p:val>
                                            <p:strVal val="ppt_x"/>
                                          </p:val>
                                        </p:tav>
                                      </p:tavLst>
                                    </p:anim>
                                    <p:anim calcmode="lin" valueType="num">
                                      <p:cBhvr>
                                        <p:cTn id="28" dur="1000"/>
                                        <p:tgtEl>
                                          <p:spTgt spid="177"/>
                                        </p:tgtEl>
                                        <p:attrNameLst>
                                          <p:attrName>ppt_y</p:attrName>
                                        </p:attrNameLst>
                                      </p:cBhvr>
                                      <p:tavLst>
                                        <p:tav tm="0">
                                          <p:val>
                                            <p:strVal val="ppt_y"/>
                                          </p:val>
                                        </p:tav>
                                        <p:tav tm="100000">
                                          <p:val>
                                            <p:strVal val="ppt_y-.1"/>
                                          </p:val>
                                        </p:tav>
                                      </p:tavLst>
                                    </p:anim>
                                    <p:set>
                                      <p:cBhvr>
                                        <p:cTn id="29" dur="1" fill="hold">
                                          <p:stCondLst>
                                            <p:cond delay="999"/>
                                          </p:stCondLst>
                                        </p:cTn>
                                        <p:tgtEl>
                                          <p:spTgt spid="177"/>
                                        </p:tgtEl>
                                        <p:attrNameLst>
                                          <p:attrName>style.visibility</p:attrName>
                                        </p:attrNameLst>
                                      </p:cBhvr>
                                      <p:to>
                                        <p:strVal val="hidden"/>
                                      </p:to>
                                    </p:set>
                                  </p:childTnLst>
                                </p:cTn>
                              </p:par>
                              <p:par>
                                <p:cTn id="30" presetID="22" presetClass="entr" presetSubtype="4" fill="hold" nodeType="withEffect">
                                  <p:stCondLst>
                                    <p:cond delay="0"/>
                                  </p:stCondLst>
                                  <p:childTnLst>
                                    <p:set>
                                      <p:cBhvr>
                                        <p:cTn id="31" dur="1" fill="hold">
                                          <p:stCondLst>
                                            <p:cond delay="0"/>
                                          </p:stCondLst>
                                        </p:cTn>
                                        <p:tgtEl>
                                          <p:spTgt spid="196"/>
                                        </p:tgtEl>
                                        <p:attrNameLst>
                                          <p:attrName>style.visibility</p:attrName>
                                        </p:attrNameLst>
                                      </p:cBhvr>
                                      <p:to>
                                        <p:strVal val="visible"/>
                                      </p:to>
                                    </p:set>
                                    <p:animEffect transition="in" filter="wipe(down)">
                                      <p:cBhvr>
                                        <p:cTn id="32" dur="500"/>
                                        <p:tgtEl>
                                          <p:spTgt spid="196"/>
                                        </p:tgtEl>
                                      </p:cBhvr>
                                    </p:animEffect>
                                  </p:childTnLst>
                                </p:cTn>
                              </p:par>
                              <p:par>
                                <p:cTn id="33" presetID="42" presetClass="entr" presetSubtype="0" fill="hold" grpId="0" nodeType="withEffect">
                                  <p:stCondLst>
                                    <p:cond delay="1500"/>
                                  </p:stCondLst>
                                  <p:childTnLst>
                                    <p:set>
                                      <p:cBhvr>
                                        <p:cTn id="34" dur="1" fill="hold">
                                          <p:stCondLst>
                                            <p:cond delay="0"/>
                                          </p:stCondLst>
                                        </p:cTn>
                                        <p:tgtEl>
                                          <p:spTgt spid="182"/>
                                        </p:tgtEl>
                                        <p:attrNameLst>
                                          <p:attrName>style.visibility</p:attrName>
                                        </p:attrNameLst>
                                      </p:cBhvr>
                                      <p:to>
                                        <p:strVal val="visible"/>
                                      </p:to>
                                    </p:set>
                                    <p:animEffect transition="in" filter="fade">
                                      <p:cBhvr>
                                        <p:cTn id="35" dur="500"/>
                                        <p:tgtEl>
                                          <p:spTgt spid="182"/>
                                        </p:tgtEl>
                                      </p:cBhvr>
                                    </p:animEffect>
                                    <p:anim calcmode="lin" valueType="num">
                                      <p:cBhvr>
                                        <p:cTn id="36" dur="500" fill="hold"/>
                                        <p:tgtEl>
                                          <p:spTgt spid="182"/>
                                        </p:tgtEl>
                                        <p:attrNameLst>
                                          <p:attrName>ppt_x</p:attrName>
                                        </p:attrNameLst>
                                      </p:cBhvr>
                                      <p:tavLst>
                                        <p:tav tm="0">
                                          <p:val>
                                            <p:strVal val="#ppt_x"/>
                                          </p:val>
                                        </p:tav>
                                        <p:tav tm="100000">
                                          <p:val>
                                            <p:strVal val="#ppt_x"/>
                                          </p:val>
                                        </p:tav>
                                      </p:tavLst>
                                    </p:anim>
                                    <p:anim calcmode="lin" valueType="num">
                                      <p:cBhvr>
                                        <p:cTn id="37" dur="500" fill="hold"/>
                                        <p:tgtEl>
                                          <p:spTgt spid="182"/>
                                        </p:tgtEl>
                                        <p:attrNameLst>
                                          <p:attrName>ppt_y</p:attrName>
                                        </p:attrNameLst>
                                      </p:cBhvr>
                                      <p:tavLst>
                                        <p:tav tm="0">
                                          <p:val>
                                            <p:strVal val="#ppt_y+.1"/>
                                          </p:val>
                                        </p:tav>
                                        <p:tav tm="100000">
                                          <p:val>
                                            <p:strVal val="#ppt_y"/>
                                          </p:val>
                                        </p:tav>
                                      </p:tavLst>
                                    </p:anim>
                                  </p:childTnLst>
                                </p:cTn>
                              </p:par>
                              <p:par>
                                <p:cTn id="38" presetID="47" presetClass="exit" presetSubtype="0" fill="hold" grpId="1" nodeType="withEffect">
                                  <p:stCondLst>
                                    <p:cond delay="1500"/>
                                  </p:stCondLst>
                                  <p:childTnLst>
                                    <p:animEffect transition="out" filter="fade">
                                      <p:cBhvr>
                                        <p:cTn id="39" dur="500"/>
                                        <p:tgtEl>
                                          <p:spTgt spid="182"/>
                                        </p:tgtEl>
                                      </p:cBhvr>
                                    </p:animEffect>
                                    <p:anim calcmode="lin" valueType="num">
                                      <p:cBhvr>
                                        <p:cTn id="40" dur="500"/>
                                        <p:tgtEl>
                                          <p:spTgt spid="182"/>
                                        </p:tgtEl>
                                        <p:attrNameLst>
                                          <p:attrName>ppt_x</p:attrName>
                                        </p:attrNameLst>
                                      </p:cBhvr>
                                      <p:tavLst>
                                        <p:tav tm="0">
                                          <p:val>
                                            <p:strVal val="ppt_x"/>
                                          </p:val>
                                        </p:tav>
                                        <p:tav tm="100000">
                                          <p:val>
                                            <p:strVal val="ppt_x"/>
                                          </p:val>
                                        </p:tav>
                                      </p:tavLst>
                                    </p:anim>
                                    <p:anim calcmode="lin" valueType="num">
                                      <p:cBhvr>
                                        <p:cTn id="41" dur="500"/>
                                        <p:tgtEl>
                                          <p:spTgt spid="182"/>
                                        </p:tgtEl>
                                        <p:attrNameLst>
                                          <p:attrName>ppt_y</p:attrName>
                                        </p:attrNameLst>
                                      </p:cBhvr>
                                      <p:tavLst>
                                        <p:tav tm="0">
                                          <p:val>
                                            <p:strVal val="ppt_y"/>
                                          </p:val>
                                        </p:tav>
                                        <p:tav tm="100000">
                                          <p:val>
                                            <p:strVal val="ppt_y-.1"/>
                                          </p:val>
                                        </p:tav>
                                      </p:tavLst>
                                    </p:anim>
                                    <p:set>
                                      <p:cBhvr>
                                        <p:cTn id="42" dur="1" fill="hold">
                                          <p:stCondLst>
                                            <p:cond delay="499"/>
                                          </p:stCondLst>
                                        </p:cTn>
                                        <p:tgtEl>
                                          <p:spTgt spid="182"/>
                                        </p:tgtEl>
                                        <p:attrNameLst>
                                          <p:attrName>style.visibility</p:attrName>
                                        </p:attrNameLst>
                                      </p:cBhvr>
                                      <p:to>
                                        <p:strVal val="hidden"/>
                                      </p:to>
                                    </p:set>
                                  </p:childTnLst>
                                </p:cTn>
                              </p:par>
                              <p:par>
                                <p:cTn id="43" presetID="42" presetClass="entr" presetSubtype="0" fill="hold" grpId="0" nodeType="withEffect">
                                  <p:stCondLst>
                                    <p:cond delay="150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anim calcmode="lin" valueType="num">
                                      <p:cBhvr>
                                        <p:cTn id="46" dur="500" fill="hold"/>
                                        <p:tgtEl>
                                          <p:spTgt spid="183"/>
                                        </p:tgtEl>
                                        <p:attrNameLst>
                                          <p:attrName>ppt_x</p:attrName>
                                        </p:attrNameLst>
                                      </p:cBhvr>
                                      <p:tavLst>
                                        <p:tav tm="0">
                                          <p:val>
                                            <p:strVal val="#ppt_x"/>
                                          </p:val>
                                        </p:tav>
                                        <p:tav tm="100000">
                                          <p:val>
                                            <p:strVal val="#ppt_x"/>
                                          </p:val>
                                        </p:tav>
                                      </p:tavLst>
                                    </p:anim>
                                    <p:anim calcmode="lin" valueType="num">
                                      <p:cBhvr>
                                        <p:cTn id="47" dur="500" fill="hold"/>
                                        <p:tgtEl>
                                          <p:spTgt spid="183"/>
                                        </p:tgtEl>
                                        <p:attrNameLst>
                                          <p:attrName>ppt_y</p:attrName>
                                        </p:attrNameLst>
                                      </p:cBhvr>
                                      <p:tavLst>
                                        <p:tav tm="0">
                                          <p:val>
                                            <p:strVal val="#ppt_y+.1"/>
                                          </p:val>
                                        </p:tav>
                                        <p:tav tm="100000">
                                          <p:val>
                                            <p:strVal val="#ppt_y"/>
                                          </p:val>
                                        </p:tav>
                                      </p:tavLst>
                                    </p:anim>
                                  </p:childTnLst>
                                </p:cTn>
                              </p:par>
                              <p:par>
                                <p:cTn id="48" presetID="47" presetClass="exit" presetSubtype="0" fill="hold" grpId="1" nodeType="withEffect">
                                  <p:stCondLst>
                                    <p:cond delay="1500"/>
                                  </p:stCondLst>
                                  <p:childTnLst>
                                    <p:animEffect transition="out" filter="fade">
                                      <p:cBhvr>
                                        <p:cTn id="49" dur="1000"/>
                                        <p:tgtEl>
                                          <p:spTgt spid="183"/>
                                        </p:tgtEl>
                                      </p:cBhvr>
                                    </p:animEffect>
                                    <p:anim calcmode="lin" valueType="num">
                                      <p:cBhvr>
                                        <p:cTn id="50" dur="1000"/>
                                        <p:tgtEl>
                                          <p:spTgt spid="183"/>
                                        </p:tgtEl>
                                        <p:attrNameLst>
                                          <p:attrName>ppt_x</p:attrName>
                                        </p:attrNameLst>
                                      </p:cBhvr>
                                      <p:tavLst>
                                        <p:tav tm="0">
                                          <p:val>
                                            <p:strVal val="ppt_x"/>
                                          </p:val>
                                        </p:tav>
                                        <p:tav tm="100000">
                                          <p:val>
                                            <p:strVal val="ppt_x"/>
                                          </p:val>
                                        </p:tav>
                                      </p:tavLst>
                                    </p:anim>
                                    <p:anim calcmode="lin" valueType="num">
                                      <p:cBhvr>
                                        <p:cTn id="51" dur="1000"/>
                                        <p:tgtEl>
                                          <p:spTgt spid="183"/>
                                        </p:tgtEl>
                                        <p:attrNameLst>
                                          <p:attrName>ppt_y</p:attrName>
                                        </p:attrNameLst>
                                      </p:cBhvr>
                                      <p:tavLst>
                                        <p:tav tm="0">
                                          <p:val>
                                            <p:strVal val="ppt_y"/>
                                          </p:val>
                                        </p:tav>
                                        <p:tav tm="100000">
                                          <p:val>
                                            <p:strVal val="ppt_y-.1"/>
                                          </p:val>
                                        </p:tav>
                                      </p:tavLst>
                                    </p:anim>
                                    <p:set>
                                      <p:cBhvr>
                                        <p:cTn id="52" dur="1" fill="hold">
                                          <p:stCondLst>
                                            <p:cond delay="999"/>
                                          </p:stCondLst>
                                        </p:cTn>
                                        <p:tgtEl>
                                          <p:spTgt spid="183"/>
                                        </p:tgtEl>
                                        <p:attrNameLst>
                                          <p:attrName>style.visibility</p:attrName>
                                        </p:attrNameLst>
                                      </p:cBhvr>
                                      <p:to>
                                        <p:strVal val="hidden"/>
                                      </p:to>
                                    </p:set>
                                  </p:childTnLst>
                                </p:cTn>
                              </p:par>
                              <p:par>
                                <p:cTn id="53" presetID="22" presetClass="entr" presetSubtype="4" fill="hold" nodeType="withEffect">
                                  <p:stCondLst>
                                    <p:cond delay="1500"/>
                                  </p:stCondLst>
                                  <p:childTnLst>
                                    <p:set>
                                      <p:cBhvr>
                                        <p:cTn id="54" dur="1" fill="hold">
                                          <p:stCondLst>
                                            <p:cond delay="0"/>
                                          </p:stCondLst>
                                        </p:cTn>
                                        <p:tgtEl>
                                          <p:spTgt spid="199"/>
                                        </p:tgtEl>
                                        <p:attrNameLst>
                                          <p:attrName>style.visibility</p:attrName>
                                        </p:attrNameLst>
                                      </p:cBhvr>
                                      <p:to>
                                        <p:strVal val="visible"/>
                                      </p:to>
                                    </p:set>
                                    <p:animEffect transition="in" filter="wipe(down)">
                                      <p:cBhvr>
                                        <p:cTn id="55" dur="500"/>
                                        <p:tgtEl>
                                          <p:spTgt spid="199"/>
                                        </p:tgtEl>
                                      </p:cBhvr>
                                    </p:animEffect>
                                  </p:childTnLst>
                                </p:cTn>
                              </p:par>
                              <p:par>
                                <p:cTn id="56" presetID="42" presetClass="entr" presetSubtype="0" fill="hold" grpId="0" nodeType="withEffect">
                                  <p:stCondLst>
                                    <p:cond delay="3000"/>
                                  </p:stCondLst>
                                  <p:childTnLst>
                                    <p:set>
                                      <p:cBhvr>
                                        <p:cTn id="57" dur="1" fill="hold">
                                          <p:stCondLst>
                                            <p:cond delay="0"/>
                                          </p:stCondLst>
                                        </p:cTn>
                                        <p:tgtEl>
                                          <p:spTgt spid="188"/>
                                        </p:tgtEl>
                                        <p:attrNameLst>
                                          <p:attrName>style.visibility</p:attrName>
                                        </p:attrNameLst>
                                      </p:cBhvr>
                                      <p:to>
                                        <p:strVal val="visible"/>
                                      </p:to>
                                    </p:set>
                                    <p:animEffect transition="in" filter="fade">
                                      <p:cBhvr>
                                        <p:cTn id="58" dur="500"/>
                                        <p:tgtEl>
                                          <p:spTgt spid="188"/>
                                        </p:tgtEl>
                                      </p:cBhvr>
                                    </p:animEffect>
                                    <p:anim calcmode="lin" valueType="num">
                                      <p:cBhvr>
                                        <p:cTn id="59" dur="500" fill="hold"/>
                                        <p:tgtEl>
                                          <p:spTgt spid="188"/>
                                        </p:tgtEl>
                                        <p:attrNameLst>
                                          <p:attrName>ppt_x</p:attrName>
                                        </p:attrNameLst>
                                      </p:cBhvr>
                                      <p:tavLst>
                                        <p:tav tm="0">
                                          <p:val>
                                            <p:strVal val="#ppt_x"/>
                                          </p:val>
                                        </p:tav>
                                        <p:tav tm="100000">
                                          <p:val>
                                            <p:strVal val="#ppt_x"/>
                                          </p:val>
                                        </p:tav>
                                      </p:tavLst>
                                    </p:anim>
                                    <p:anim calcmode="lin" valueType="num">
                                      <p:cBhvr>
                                        <p:cTn id="60" dur="500" fill="hold"/>
                                        <p:tgtEl>
                                          <p:spTgt spid="188"/>
                                        </p:tgtEl>
                                        <p:attrNameLst>
                                          <p:attrName>ppt_y</p:attrName>
                                        </p:attrNameLst>
                                      </p:cBhvr>
                                      <p:tavLst>
                                        <p:tav tm="0">
                                          <p:val>
                                            <p:strVal val="#ppt_y+.1"/>
                                          </p:val>
                                        </p:tav>
                                        <p:tav tm="100000">
                                          <p:val>
                                            <p:strVal val="#ppt_y"/>
                                          </p:val>
                                        </p:tav>
                                      </p:tavLst>
                                    </p:anim>
                                  </p:childTnLst>
                                </p:cTn>
                              </p:par>
                              <p:par>
                                <p:cTn id="61" presetID="47" presetClass="exit" presetSubtype="0" fill="hold" grpId="1" nodeType="withEffect">
                                  <p:stCondLst>
                                    <p:cond delay="3000"/>
                                  </p:stCondLst>
                                  <p:childTnLst>
                                    <p:animEffect transition="out" filter="fade">
                                      <p:cBhvr>
                                        <p:cTn id="62" dur="500"/>
                                        <p:tgtEl>
                                          <p:spTgt spid="188"/>
                                        </p:tgtEl>
                                      </p:cBhvr>
                                    </p:animEffect>
                                    <p:anim calcmode="lin" valueType="num">
                                      <p:cBhvr>
                                        <p:cTn id="63" dur="500"/>
                                        <p:tgtEl>
                                          <p:spTgt spid="188"/>
                                        </p:tgtEl>
                                        <p:attrNameLst>
                                          <p:attrName>ppt_x</p:attrName>
                                        </p:attrNameLst>
                                      </p:cBhvr>
                                      <p:tavLst>
                                        <p:tav tm="0">
                                          <p:val>
                                            <p:strVal val="ppt_x"/>
                                          </p:val>
                                        </p:tav>
                                        <p:tav tm="100000">
                                          <p:val>
                                            <p:strVal val="ppt_x"/>
                                          </p:val>
                                        </p:tav>
                                      </p:tavLst>
                                    </p:anim>
                                    <p:anim calcmode="lin" valueType="num">
                                      <p:cBhvr>
                                        <p:cTn id="64" dur="500"/>
                                        <p:tgtEl>
                                          <p:spTgt spid="188"/>
                                        </p:tgtEl>
                                        <p:attrNameLst>
                                          <p:attrName>ppt_y</p:attrName>
                                        </p:attrNameLst>
                                      </p:cBhvr>
                                      <p:tavLst>
                                        <p:tav tm="0">
                                          <p:val>
                                            <p:strVal val="ppt_y"/>
                                          </p:val>
                                        </p:tav>
                                        <p:tav tm="100000">
                                          <p:val>
                                            <p:strVal val="ppt_y-.1"/>
                                          </p:val>
                                        </p:tav>
                                      </p:tavLst>
                                    </p:anim>
                                    <p:set>
                                      <p:cBhvr>
                                        <p:cTn id="65" dur="1" fill="hold">
                                          <p:stCondLst>
                                            <p:cond delay="499"/>
                                          </p:stCondLst>
                                        </p:cTn>
                                        <p:tgtEl>
                                          <p:spTgt spid="188"/>
                                        </p:tgtEl>
                                        <p:attrNameLst>
                                          <p:attrName>style.visibility</p:attrName>
                                        </p:attrNameLst>
                                      </p:cBhvr>
                                      <p:to>
                                        <p:strVal val="hidden"/>
                                      </p:to>
                                    </p:set>
                                  </p:childTnLst>
                                </p:cTn>
                              </p:par>
                              <p:par>
                                <p:cTn id="66" presetID="42" presetClass="entr" presetSubtype="0" fill="hold" grpId="0" nodeType="withEffect">
                                  <p:stCondLst>
                                    <p:cond delay="3000"/>
                                  </p:stCondLst>
                                  <p:childTnLst>
                                    <p:set>
                                      <p:cBhvr>
                                        <p:cTn id="67" dur="1" fill="hold">
                                          <p:stCondLst>
                                            <p:cond delay="0"/>
                                          </p:stCondLst>
                                        </p:cTn>
                                        <p:tgtEl>
                                          <p:spTgt spid="189"/>
                                        </p:tgtEl>
                                        <p:attrNameLst>
                                          <p:attrName>style.visibility</p:attrName>
                                        </p:attrNameLst>
                                      </p:cBhvr>
                                      <p:to>
                                        <p:strVal val="visible"/>
                                      </p:to>
                                    </p:set>
                                    <p:animEffect transition="in" filter="fade">
                                      <p:cBhvr>
                                        <p:cTn id="68" dur="500"/>
                                        <p:tgtEl>
                                          <p:spTgt spid="189"/>
                                        </p:tgtEl>
                                      </p:cBhvr>
                                    </p:animEffect>
                                    <p:anim calcmode="lin" valueType="num">
                                      <p:cBhvr>
                                        <p:cTn id="69" dur="500" fill="hold"/>
                                        <p:tgtEl>
                                          <p:spTgt spid="189"/>
                                        </p:tgtEl>
                                        <p:attrNameLst>
                                          <p:attrName>ppt_x</p:attrName>
                                        </p:attrNameLst>
                                      </p:cBhvr>
                                      <p:tavLst>
                                        <p:tav tm="0">
                                          <p:val>
                                            <p:strVal val="#ppt_x"/>
                                          </p:val>
                                        </p:tav>
                                        <p:tav tm="100000">
                                          <p:val>
                                            <p:strVal val="#ppt_x"/>
                                          </p:val>
                                        </p:tav>
                                      </p:tavLst>
                                    </p:anim>
                                    <p:anim calcmode="lin" valueType="num">
                                      <p:cBhvr>
                                        <p:cTn id="70" dur="500" fill="hold"/>
                                        <p:tgtEl>
                                          <p:spTgt spid="189"/>
                                        </p:tgtEl>
                                        <p:attrNameLst>
                                          <p:attrName>ppt_y</p:attrName>
                                        </p:attrNameLst>
                                      </p:cBhvr>
                                      <p:tavLst>
                                        <p:tav tm="0">
                                          <p:val>
                                            <p:strVal val="#ppt_y+.1"/>
                                          </p:val>
                                        </p:tav>
                                        <p:tav tm="100000">
                                          <p:val>
                                            <p:strVal val="#ppt_y"/>
                                          </p:val>
                                        </p:tav>
                                      </p:tavLst>
                                    </p:anim>
                                  </p:childTnLst>
                                </p:cTn>
                              </p:par>
                              <p:par>
                                <p:cTn id="71" presetID="47" presetClass="exit" presetSubtype="0" fill="hold" grpId="1" nodeType="withEffect">
                                  <p:stCondLst>
                                    <p:cond delay="3000"/>
                                  </p:stCondLst>
                                  <p:childTnLst>
                                    <p:animEffect transition="out" filter="fade">
                                      <p:cBhvr>
                                        <p:cTn id="72" dur="1000"/>
                                        <p:tgtEl>
                                          <p:spTgt spid="189"/>
                                        </p:tgtEl>
                                      </p:cBhvr>
                                    </p:animEffect>
                                    <p:anim calcmode="lin" valueType="num">
                                      <p:cBhvr>
                                        <p:cTn id="73" dur="1000"/>
                                        <p:tgtEl>
                                          <p:spTgt spid="189"/>
                                        </p:tgtEl>
                                        <p:attrNameLst>
                                          <p:attrName>ppt_x</p:attrName>
                                        </p:attrNameLst>
                                      </p:cBhvr>
                                      <p:tavLst>
                                        <p:tav tm="0">
                                          <p:val>
                                            <p:strVal val="ppt_x"/>
                                          </p:val>
                                        </p:tav>
                                        <p:tav tm="100000">
                                          <p:val>
                                            <p:strVal val="ppt_x"/>
                                          </p:val>
                                        </p:tav>
                                      </p:tavLst>
                                    </p:anim>
                                    <p:anim calcmode="lin" valueType="num">
                                      <p:cBhvr>
                                        <p:cTn id="74" dur="1000"/>
                                        <p:tgtEl>
                                          <p:spTgt spid="189"/>
                                        </p:tgtEl>
                                        <p:attrNameLst>
                                          <p:attrName>ppt_y</p:attrName>
                                        </p:attrNameLst>
                                      </p:cBhvr>
                                      <p:tavLst>
                                        <p:tav tm="0">
                                          <p:val>
                                            <p:strVal val="ppt_y"/>
                                          </p:val>
                                        </p:tav>
                                        <p:tav tm="100000">
                                          <p:val>
                                            <p:strVal val="ppt_y-.1"/>
                                          </p:val>
                                        </p:tav>
                                      </p:tavLst>
                                    </p:anim>
                                    <p:set>
                                      <p:cBhvr>
                                        <p:cTn id="75" dur="1" fill="hold">
                                          <p:stCondLst>
                                            <p:cond delay="999"/>
                                          </p:stCondLst>
                                        </p:cTn>
                                        <p:tgtEl>
                                          <p:spTgt spid="189"/>
                                        </p:tgtEl>
                                        <p:attrNameLst>
                                          <p:attrName>style.visibility</p:attrName>
                                        </p:attrNameLst>
                                      </p:cBhvr>
                                      <p:to>
                                        <p:strVal val="hidden"/>
                                      </p:to>
                                    </p:set>
                                  </p:childTnLst>
                                </p:cTn>
                              </p:par>
                              <p:par>
                                <p:cTn id="76" presetID="22" presetClass="entr" presetSubtype="4" fill="hold" nodeType="withEffect">
                                  <p:stCondLst>
                                    <p:cond delay="3000"/>
                                  </p:stCondLst>
                                  <p:childTnLst>
                                    <p:set>
                                      <p:cBhvr>
                                        <p:cTn id="77" dur="1" fill="hold">
                                          <p:stCondLst>
                                            <p:cond delay="0"/>
                                          </p:stCondLst>
                                        </p:cTn>
                                        <p:tgtEl>
                                          <p:spTgt spid="202"/>
                                        </p:tgtEl>
                                        <p:attrNameLst>
                                          <p:attrName>style.visibility</p:attrName>
                                        </p:attrNameLst>
                                      </p:cBhvr>
                                      <p:to>
                                        <p:strVal val="visible"/>
                                      </p:to>
                                    </p:set>
                                    <p:animEffect transition="in" filter="wipe(down)">
                                      <p:cBhvr>
                                        <p:cTn id="78"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5" grpId="1" animBg="1"/>
      <p:bldP spid="176" grpId="0"/>
      <p:bldP spid="177" grpId="0"/>
      <p:bldP spid="177" grpId="1"/>
      <p:bldP spid="182" grpId="0" animBg="1"/>
      <p:bldP spid="182" grpId="1" animBg="1"/>
      <p:bldP spid="183" grpId="0"/>
      <p:bldP spid="183" grpId="1"/>
      <p:bldP spid="188" grpId="0" animBg="1"/>
      <p:bldP spid="188" grpId="1" animBg="1"/>
      <p:bldP spid="189" grpId="0"/>
      <p:bldP spid="18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Correções</a:t>
            </a:r>
            <a:r>
              <a:rPr lang="en-US" dirty="0" smtClean="0"/>
              <a:t> e Upgrades</a:t>
            </a:r>
            <a:br>
              <a:rPr lang="en-US" dirty="0" smtClean="0"/>
            </a:br>
            <a:r>
              <a:rPr lang="en-US" dirty="0" err="1" smtClean="0">
                <a:solidFill>
                  <a:schemeClr val="accent1"/>
                </a:solidFill>
              </a:rPr>
              <a:t>Futuros</a:t>
            </a:r>
            <a:r>
              <a:rPr lang="en-US" dirty="0" smtClean="0"/>
              <a:t/>
            </a:r>
            <a:br>
              <a:rPr lang="en-US" dirty="0" smtClean="0"/>
            </a:br>
            <a:endParaRPr lang="en-US" dirty="0"/>
          </a:p>
        </p:txBody>
      </p:sp>
      <p:pic>
        <p:nvPicPr>
          <p:cNvPr id="8" name="Picture Placeholder 7" descr="ph-ind-buslife-017-cropped.bmp"/>
          <p:cNvPicPr>
            <a:picLocks noGrp="1" noChangeAspect="1"/>
          </p:cNvPicPr>
          <p:nvPr>
            <p:ph type="pic" sz="quarter" idx="12"/>
          </p:nvPr>
        </p:nvPicPr>
        <p:blipFill rotWithShape="1">
          <a:blip r:embed="rId3" cstate="print">
            <a:extLst>
              <a:ext uri="{28A0092B-C50C-407E-A947-70E740481C1C}">
                <a14:useLocalDpi xmlns="" xmlns:a14="http://schemas.microsoft.com/office/drawing/2010/main" val="0"/>
              </a:ext>
            </a:extLst>
          </a:blip>
          <a:srcRect l="22251" r="41457"/>
          <a:stretch/>
        </p:blipFill>
        <p:spPr>
          <a:xfrm>
            <a:off x="6257925" y="0"/>
            <a:ext cx="2239963" cy="4629150"/>
          </a:xfrm>
        </p:spPr>
      </p:pic>
    </p:spTree>
    <p:extLst>
      <p:ext uri="{BB962C8B-B14F-4D97-AF65-F5344CB8AC3E}">
        <p14:creationId xmlns="" xmlns:p14="http://schemas.microsoft.com/office/powerpoint/2010/main" val="1696070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Aplicação</a:t>
            </a:r>
            <a:r>
              <a:rPr lang="en-US" dirty="0" smtClean="0"/>
              <a:t> de Patches e Upgrades </a:t>
            </a:r>
            <a:r>
              <a:rPr lang="en-US" dirty="0" err="1" smtClean="0"/>
              <a:t>Futuros</a:t>
            </a:r>
            <a:endParaRPr lang="en-US" dirty="0"/>
          </a:p>
        </p:txBody>
      </p:sp>
      <p:sp>
        <p:nvSpPr>
          <p:cNvPr id="284" name="Text Placeholder 4"/>
          <p:cNvSpPr txBox="1">
            <a:spLocks/>
          </p:cNvSpPr>
          <p:nvPr/>
        </p:nvSpPr>
        <p:spPr>
          <a:xfrm>
            <a:off x="804347" y="596261"/>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solidFill>
                  <a:schemeClr val="accent1"/>
                </a:solidFill>
              </a:rPr>
              <a:t>Aplique</a:t>
            </a:r>
            <a:r>
              <a:rPr lang="en-US" dirty="0" smtClean="0">
                <a:solidFill>
                  <a:schemeClr val="accent1"/>
                </a:solidFill>
              </a:rPr>
              <a:t> no CDB e </a:t>
            </a:r>
            <a:r>
              <a:rPr lang="en-US" dirty="0" err="1" smtClean="0">
                <a:solidFill>
                  <a:schemeClr val="accent1"/>
                </a:solidFill>
              </a:rPr>
              <a:t>todos</a:t>
            </a:r>
            <a:r>
              <a:rPr lang="en-US" dirty="0" smtClean="0">
                <a:solidFill>
                  <a:schemeClr val="accent1"/>
                </a:solidFill>
              </a:rPr>
              <a:t> </a:t>
            </a:r>
            <a:r>
              <a:rPr lang="en-US" dirty="0" err="1" smtClean="0">
                <a:solidFill>
                  <a:schemeClr val="accent1"/>
                </a:solidFill>
              </a:rPr>
              <a:t>os</a:t>
            </a:r>
            <a:r>
              <a:rPr lang="en-US" dirty="0" smtClean="0">
                <a:solidFill>
                  <a:schemeClr val="accent1"/>
                </a:solidFill>
              </a:rPr>
              <a:t> PDBs </a:t>
            </a:r>
            <a:r>
              <a:rPr lang="en-US" dirty="0" err="1" smtClean="0">
                <a:solidFill>
                  <a:schemeClr val="accent1"/>
                </a:solidFill>
              </a:rPr>
              <a:t>serão</a:t>
            </a:r>
            <a:r>
              <a:rPr lang="en-US" dirty="0" smtClean="0">
                <a:solidFill>
                  <a:schemeClr val="accent1"/>
                </a:solidFill>
              </a:rPr>
              <a:t> </a:t>
            </a:r>
            <a:r>
              <a:rPr lang="en-US" dirty="0" err="1" smtClean="0">
                <a:solidFill>
                  <a:schemeClr val="accent1"/>
                </a:solidFill>
              </a:rPr>
              <a:t>afetados</a:t>
            </a:r>
            <a:endParaRPr lang="en-US" dirty="0">
              <a:solidFill>
                <a:schemeClr val="accent1"/>
              </a:solidFill>
            </a:endParaRPr>
          </a:p>
        </p:txBody>
      </p:sp>
      <p:grpSp>
        <p:nvGrpSpPr>
          <p:cNvPr id="2" name="Group 34"/>
          <p:cNvGrpSpPr/>
          <p:nvPr/>
        </p:nvGrpSpPr>
        <p:grpSpPr>
          <a:xfrm>
            <a:off x="965200" y="1635125"/>
            <a:ext cx="1700326" cy="418016"/>
            <a:chOff x="4222638" y="1216025"/>
            <a:chExt cx="1700326" cy="418016"/>
          </a:xfrm>
        </p:grpSpPr>
        <p:sp>
          <p:nvSpPr>
            <p:cNvPr id="63" name="TextBox 62"/>
            <p:cNvSpPr txBox="1"/>
            <p:nvPr/>
          </p:nvSpPr>
          <p:spPr>
            <a:xfrm>
              <a:off x="4222638" y="1216025"/>
              <a:ext cx="1354790" cy="3764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ct val="100000"/>
                </a:lnSpc>
                <a:spcBef>
                  <a:spcPct val="0"/>
                </a:spcBef>
                <a:spcAft>
                  <a:spcPts val="0"/>
                </a:spcAft>
                <a:buClrTx/>
                <a:buSzTx/>
                <a:buFontTx/>
                <a:buNone/>
                <a:tabLst/>
                <a:defRPr/>
              </a:pPr>
              <a:r>
                <a:rPr kumimoji="0" lang="en-US" b="0" i="0" u="none" strike="noStrike" kern="0" cap="none" spc="0" normalizeH="0" baseline="0" noProof="0" dirty="0" smtClean="0">
                  <a:ln>
                    <a:noFill/>
                  </a:ln>
                  <a:solidFill>
                    <a:schemeClr val="tx1"/>
                  </a:solidFill>
                  <a:effectLst/>
                  <a:uLnTx/>
                  <a:uFillTx/>
                </a:rPr>
                <a:t>Upgrade</a:t>
              </a:r>
              <a:r>
                <a:rPr kumimoji="0" lang="en-US" b="0" i="0" u="none" strike="noStrike" kern="0" cap="none" spc="0" normalizeH="0" noProof="0" dirty="0" smtClean="0">
                  <a:ln>
                    <a:noFill/>
                  </a:ln>
                  <a:solidFill>
                    <a:schemeClr val="tx1"/>
                  </a:solidFill>
                  <a:effectLst/>
                  <a:uLnTx/>
                  <a:uFillTx/>
                </a:rPr>
                <a:t> </a:t>
              </a:r>
              <a:br>
                <a:rPr kumimoji="0" lang="en-US" b="0" i="0" u="none" strike="noStrike" kern="0" cap="none" spc="0" normalizeH="0" noProof="0" dirty="0" smtClean="0">
                  <a:ln>
                    <a:noFill/>
                  </a:ln>
                  <a:solidFill>
                    <a:schemeClr val="tx1"/>
                  </a:solidFill>
                  <a:effectLst/>
                  <a:uLnTx/>
                  <a:uFillTx/>
                </a:rPr>
              </a:br>
              <a:r>
                <a:rPr kumimoji="0" lang="en-US" b="0" i="0" u="none" strike="noStrike" kern="0" cap="none" spc="0" normalizeH="0" noProof="0" dirty="0" smtClean="0">
                  <a:ln>
                    <a:noFill/>
                  </a:ln>
                  <a:solidFill>
                    <a:schemeClr val="tx1"/>
                  </a:solidFill>
                  <a:effectLst/>
                  <a:uLnTx/>
                  <a:uFillTx/>
                </a:rPr>
                <a:t>in-place</a:t>
              </a:r>
              <a:endParaRPr kumimoji="0" lang="en-US" b="0" i="0" u="none" strike="noStrike" kern="0" cap="none" spc="0" normalizeH="0" baseline="0" noProof="0" dirty="0">
                <a:ln>
                  <a:noFill/>
                </a:ln>
                <a:solidFill>
                  <a:schemeClr val="tx1"/>
                </a:solidFill>
                <a:effectLst/>
                <a:uLnTx/>
                <a:uFillTx/>
              </a:endParaRPr>
            </a:p>
          </p:txBody>
        </p:sp>
        <p:grpSp>
          <p:nvGrpSpPr>
            <p:cNvPr id="3" name="Group 73"/>
            <p:cNvGrpSpPr/>
            <p:nvPr/>
          </p:nvGrpSpPr>
          <p:grpSpPr>
            <a:xfrm>
              <a:off x="5401677" y="1225550"/>
              <a:ext cx="521287" cy="408491"/>
              <a:chOff x="6900659" y="1932457"/>
              <a:chExt cx="521287" cy="408491"/>
            </a:xfrm>
          </p:grpSpPr>
          <p:sp>
            <p:nvSpPr>
              <p:cNvPr id="77" name="AutoShape 11"/>
              <p:cNvSpPr>
                <a:spLocks noChangeAspect="1" noChangeArrowheads="1"/>
              </p:cNvSpPr>
              <p:nvPr/>
            </p:nvSpPr>
            <p:spPr bwMode="gray">
              <a:xfrm>
                <a:off x="7136673" y="1932457"/>
                <a:ext cx="285273" cy="408491"/>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80" name="Rectangle 79"/>
              <p:cNvSpPr/>
              <p:nvPr/>
            </p:nvSpPr>
            <p:spPr>
              <a:xfrm flipH="1">
                <a:off x="6900659" y="2037706"/>
                <a:ext cx="410336" cy="197996"/>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grpSp>
      <p:sp>
        <p:nvSpPr>
          <p:cNvPr id="24" name="Rectangle 38"/>
          <p:cNvSpPr>
            <a:spLocks noChangeArrowheads="1"/>
          </p:cNvSpPr>
          <p:nvPr/>
        </p:nvSpPr>
        <p:spPr bwMode="gray">
          <a:xfrm>
            <a:off x="2857500" y="2041673"/>
            <a:ext cx="36004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grpSp>
        <p:nvGrpSpPr>
          <p:cNvPr id="4" name="Group 40"/>
          <p:cNvGrpSpPr/>
          <p:nvPr/>
        </p:nvGrpSpPr>
        <p:grpSpPr>
          <a:xfrm>
            <a:off x="3088870" y="3156152"/>
            <a:ext cx="3144060" cy="183745"/>
            <a:chOff x="2984095" y="2832302"/>
            <a:chExt cx="3144060" cy="183745"/>
          </a:xfrm>
        </p:grpSpPr>
        <p:sp>
          <p:nvSpPr>
            <p:cNvPr id="25" name="Oval 24"/>
            <p:cNvSpPr/>
            <p:nvPr/>
          </p:nvSpPr>
          <p:spPr>
            <a:xfrm>
              <a:off x="2984095"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001138"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4971645"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60830" y="1907751"/>
            <a:ext cx="784040" cy="1156742"/>
          </a:xfrm>
          <a:prstGeom prst="rect">
            <a:avLst/>
          </a:prstGeom>
        </p:spPr>
      </p:pic>
      <p:sp>
        <p:nvSpPr>
          <p:cNvPr id="32" name="TextBox 31"/>
          <p:cNvSpPr txBox="1"/>
          <p:nvPr/>
        </p:nvSpPr>
        <p:spPr>
          <a:xfrm>
            <a:off x="3388234" y="25172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ERP</a:t>
            </a:r>
            <a:endParaRPr lang="en-US" sz="1200" dirty="0">
              <a:solidFill>
                <a:schemeClr val="bg1">
                  <a:lumMod val="95000"/>
                </a:schemeClr>
              </a:solidFill>
            </a:endParaRPr>
          </a:p>
        </p:txBody>
      </p:sp>
      <p:grpSp>
        <p:nvGrpSpPr>
          <p:cNvPr id="5" name="Group 32"/>
          <p:cNvGrpSpPr/>
          <p:nvPr/>
        </p:nvGrpSpPr>
        <p:grpSpPr>
          <a:xfrm>
            <a:off x="5243605" y="1920875"/>
            <a:ext cx="784040" cy="1156742"/>
            <a:chOff x="3921218" y="1488651"/>
            <a:chExt cx="784040" cy="1156742"/>
          </a:xfrm>
        </p:grpSpPr>
        <p:pic>
          <p:nvPicPr>
            <p:cNvPr id="34" name="Picture 33"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6" name="TextBox 35"/>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DW</a:t>
              </a:r>
              <a:endParaRPr lang="en-US" sz="1200" dirty="0">
                <a:solidFill>
                  <a:schemeClr val="bg1">
                    <a:lumMod val="95000"/>
                  </a:schemeClr>
                </a:solidFill>
              </a:endParaRPr>
            </a:p>
          </p:txBody>
        </p:sp>
      </p:grpSp>
      <p:pic>
        <p:nvPicPr>
          <p:cNvPr id="38" name="Picture 37"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01673" y="1911350"/>
            <a:ext cx="784040" cy="1156742"/>
          </a:xfrm>
          <a:prstGeom prst="rect">
            <a:avLst/>
          </a:prstGeom>
        </p:spPr>
      </p:pic>
      <p:sp>
        <p:nvSpPr>
          <p:cNvPr id="39" name="TextBox 38"/>
          <p:cNvSpPr txBox="1"/>
          <p:nvPr/>
        </p:nvSpPr>
        <p:spPr>
          <a:xfrm>
            <a:off x="4329077" y="2520875"/>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CRM</a:t>
            </a:r>
            <a:endParaRPr lang="en-US" sz="1200" dirty="0">
              <a:solidFill>
                <a:schemeClr val="bg1">
                  <a:lumMod val="95000"/>
                </a:schemeClr>
              </a:solidFill>
            </a:endParaRPr>
          </a:p>
        </p:txBody>
      </p:sp>
      <p:sp>
        <p:nvSpPr>
          <p:cNvPr id="51" name="TextBox 50"/>
          <p:cNvSpPr txBox="1"/>
          <p:nvPr/>
        </p:nvSpPr>
        <p:spPr>
          <a:xfrm>
            <a:off x="3397759" y="25172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12.x</a:t>
            </a:r>
            <a:br>
              <a:rPr lang="en-US" sz="1200" dirty="0" smtClean="0">
                <a:solidFill>
                  <a:schemeClr val="bg1">
                    <a:lumMod val="95000"/>
                  </a:schemeClr>
                </a:solidFill>
              </a:rPr>
            </a:br>
            <a:r>
              <a:rPr lang="en-US" sz="1200" dirty="0" smtClean="0">
                <a:solidFill>
                  <a:schemeClr val="bg1">
                    <a:lumMod val="95000"/>
                  </a:schemeClr>
                </a:solidFill>
              </a:rPr>
              <a:t>ERP</a:t>
            </a:r>
            <a:endParaRPr lang="en-US" sz="1200" dirty="0">
              <a:solidFill>
                <a:schemeClr val="bg1">
                  <a:lumMod val="95000"/>
                </a:schemeClr>
              </a:solidFill>
            </a:endParaRPr>
          </a:p>
        </p:txBody>
      </p:sp>
      <p:pic>
        <p:nvPicPr>
          <p:cNvPr id="48" name="Picture 47"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43605" y="1920875"/>
            <a:ext cx="784040" cy="1156742"/>
          </a:xfrm>
          <a:prstGeom prst="rect">
            <a:avLst/>
          </a:prstGeom>
        </p:spPr>
      </p:pic>
      <p:sp>
        <p:nvSpPr>
          <p:cNvPr id="49" name="TextBox 48"/>
          <p:cNvSpPr txBox="1"/>
          <p:nvPr/>
        </p:nvSpPr>
        <p:spPr>
          <a:xfrm>
            <a:off x="5271009" y="253040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DW</a:t>
            </a:r>
            <a:endParaRPr lang="en-US" sz="1200" dirty="0">
              <a:solidFill>
                <a:schemeClr val="bg1">
                  <a:lumMod val="95000"/>
                </a:schemeClr>
              </a:solidFill>
            </a:endParaRPr>
          </a:p>
        </p:txBody>
      </p:sp>
      <p:sp>
        <p:nvSpPr>
          <p:cNvPr id="28" name="Rectangle 38"/>
          <p:cNvSpPr>
            <a:spLocks noChangeArrowheads="1"/>
          </p:cNvSpPr>
          <p:nvPr/>
        </p:nvSpPr>
        <p:spPr bwMode="gray">
          <a:xfrm>
            <a:off x="2857500" y="1547057"/>
            <a:ext cx="3607473"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29" name="Rectangle 28"/>
          <p:cNvSpPr/>
          <p:nvPr/>
        </p:nvSpPr>
        <p:spPr>
          <a:xfrm>
            <a:off x="3748450" y="1648756"/>
            <a:ext cx="1864613"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Container Database</a:t>
            </a:r>
            <a:endParaRPr lang="en-US" sz="1400" b="1" dirty="0">
              <a:solidFill>
                <a:schemeClr val="bg1"/>
              </a:solidFill>
              <a:latin typeface="Arial" pitchFamily="34" charset="0"/>
              <a:cs typeface="Arial" pitchFamily="34" charset="0"/>
            </a:endParaRPr>
          </a:p>
        </p:txBody>
      </p:sp>
      <p:sp>
        <p:nvSpPr>
          <p:cNvPr id="52" name="TextBox 51"/>
          <p:cNvSpPr txBox="1"/>
          <p:nvPr/>
        </p:nvSpPr>
        <p:spPr>
          <a:xfrm>
            <a:off x="4329077" y="2520875"/>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12.x</a:t>
            </a:r>
            <a:br>
              <a:rPr lang="en-US" sz="1200" dirty="0" smtClean="0">
                <a:solidFill>
                  <a:schemeClr val="bg1">
                    <a:lumMod val="95000"/>
                  </a:schemeClr>
                </a:solidFill>
              </a:rPr>
            </a:br>
            <a:r>
              <a:rPr lang="en-US" sz="1200" dirty="0" smtClean="0">
                <a:solidFill>
                  <a:schemeClr val="bg1">
                    <a:lumMod val="95000"/>
                  </a:schemeClr>
                </a:solidFill>
              </a:rPr>
              <a:t>CRM</a:t>
            </a:r>
            <a:endParaRPr lang="en-US" sz="1200" dirty="0">
              <a:solidFill>
                <a:schemeClr val="bg1">
                  <a:lumMod val="95000"/>
                </a:schemeClr>
              </a:solidFill>
            </a:endParaRPr>
          </a:p>
        </p:txBody>
      </p:sp>
      <p:sp>
        <p:nvSpPr>
          <p:cNvPr id="53" name="TextBox 52"/>
          <p:cNvSpPr txBox="1"/>
          <p:nvPr/>
        </p:nvSpPr>
        <p:spPr>
          <a:xfrm>
            <a:off x="5271009" y="253040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12.x</a:t>
            </a:r>
            <a:br>
              <a:rPr lang="en-US" sz="1200" dirty="0" smtClean="0">
                <a:solidFill>
                  <a:schemeClr val="bg1">
                    <a:lumMod val="95000"/>
                  </a:schemeClr>
                </a:solidFill>
              </a:rPr>
            </a:br>
            <a:r>
              <a:rPr lang="en-US" sz="1200" dirty="0" smtClean="0">
                <a:solidFill>
                  <a:schemeClr val="bg1">
                    <a:lumMod val="95000"/>
                  </a:schemeClr>
                </a:solidFill>
              </a:rPr>
              <a:t>DW</a:t>
            </a:r>
            <a:endParaRPr lang="en-US" sz="1200" dirty="0">
              <a:solidFill>
                <a:schemeClr val="bg1">
                  <a:lumMod val="95000"/>
                </a:schemeClr>
              </a:solidFill>
            </a:endParaRPr>
          </a:p>
        </p:txBody>
      </p:sp>
    </p:spTree>
    <p:extLst>
      <p:ext uri="{BB962C8B-B14F-4D97-AF65-F5344CB8AC3E}">
        <p14:creationId xmlns:p14="http://schemas.microsoft.com/office/powerpoint/2010/main" xmlns="" val="24080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arn(outVertical)">
                                      <p:cBhvr>
                                        <p:cTn id="16" dur="500"/>
                                        <p:tgtEl>
                                          <p:spTgt spid="51"/>
                                        </p:tgtEl>
                                      </p:cBhvr>
                                    </p:animEffect>
                                  </p:childTnLst>
                                </p:cTn>
                              </p:par>
                              <p:par>
                                <p:cTn id="17" presetID="8" presetClass="emph" presetSubtype="0" fill="hold" nodeType="withEffect">
                                  <p:stCondLst>
                                    <p:cond delay="0"/>
                                  </p:stCondLst>
                                  <p:childTnLst>
                                    <p:animRot by="21600000">
                                      <p:cBhvr>
                                        <p:cTn id="18" dur="2000" fill="hold"/>
                                        <p:tgtEl>
                                          <p:spTgt spid="51"/>
                                        </p:tgtEl>
                                        <p:attrNameLst>
                                          <p:attrName>r</p:attrName>
                                        </p:attrNameLst>
                                      </p:cBhvr>
                                    </p:animRot>
                                  </p:childTnLst>
                                </p:cTn>
                              </p:par>
                              <p:par>
                                <p:cTn id="19" presetID="1" presetClass="exit" presetSubtype="0" fill="hold"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500"/>
                                        <p:tgtEl>
                                          <p:spTgt spid="52"/>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hidden"/>
                                      </p:to>
                                    </p:set>
                                  </p:childTnLst>
                                </p:cTn>
                              </p:par>
                              <p:par>
                                <p:cTn id="26" presetID="8" presetClass="emph" presetSubtype="0" fill="hold" grpId="1" nodeType="withEffect">
                                  <p:stCondLst>
                                    <p:cond delay="0"/>
                                  </p:stCondLst>
                                  <p:childTnLst>
                                    <p:animRot by="21600000">
                                      <p:cBhvr>
                                        <p:cTn id="27" dur="2000" fill="hold"/>
                                        <p:tgtEl>
                                          <p:spTgt spid="52"/>
                                        </p:tgtEl>
                                        <p:attrNameLst>
                                          <p:attrName>r</p:attrName>
                                        </p:attrNameLst>
                                      </p:cBhvr>
                                    </p:animRot>
                                  </p:childTnLst>
                                </p:cTn>
                              </p:par>
                              <p:par>
                                <p:cTn id="28" presetID="16" presetClass="entr" presetSubtype="37"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arn(outVertical)">
                                      <p:cBhvr>
                                        <p:cTn id="30" dur="500"/>
                                        <p:tgtEl>
                                          <p:spTgt spid="53"/>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hidden"/>
                                      </p:to>
                                    </p:set>
                                  </p:childTnLst>
                                </p:cTn>
                              </p:par>
                              <p:par>
                                <p:cTn id="33" presetID="8" presetClass="emph" presetSubtype="0" fill="hold" grpId="1" nodeType="withEffect">
                                  <p:stCondLst>
                                    <p:cond delay="0"/>
                                  </p:stCondLst>
                                  <p:childTnLst>
                                    <p:animRot by="21600000">
                                      <p:cBhvr>
                                        <p:cTn id="34" dur="2000" fill="hold"/>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1" grpId="0"/>
      <p:bldP spid="49" grpId="0"/>
      <p:bldP spid="52" grpId="0"/>
      <p:bldP spid="52" grpId="1"/>
      <p:bldP spid="53" grpId="0"/>
      <p:bldP spid="5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8"/>
          <p:cNvSpPr>
            <a:spLocks noChangeArrowheads="1"/>
          </p:cNvSpPr>
          <p:nvPr/>
        </p:nvSpPr>
        <p:spPr bwMode="gray">
          <a:xfrm>
            <a:off x="4829175" y="1716087"/>
            <a:ext cx="36004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24" name="Rectangle 38"/>
          <p:cNvSpPr>
            <a:spLocks noChangeArrowheads="1"/>
          </p:cNvSpPr>
          <p:nvPr/>
        </p:nvSpPr>
        <p:spPr bwMode="gray">
          <a:xfrm>
            <a:off x="809625" y="1717823"/>
            <a:ext cx="36004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10" name="Title 9"/>
          <p:cNvSpPr>
            <a:spLocks noGrp="1"/>
          </p:cNvSpPr>
          <p:nvPr>
            <p:ph type="title"/>
          </p:nvPr>
        </p:nvSpPr>
        <p:spPr/>
        <p:txBody>
          <a:bodyPr/>
          <a:lstStyle/>
          <a:p>
            <a:r>
              <a:rPr lang="en-US" dirty="0" smtClean="0"/>
              <a:t>“Unplug” e “Plug” </a:t>
            </a:r>
            <a:r>
              <a:rPr lang="en-US" dirty="0" err="1" smtClean="0"/>
              <a:t>conforme</a:t>
            </a:r>
            <a:r>
              <a:rPr lang="en-US" dirty="0" smtClean="0"/>
              <a:t> </a:t>
            </a:r>
            <a:r>
              <a:rPr lang="en-US" dirty="0" err="1" smtClean="0"/>
              <a:t>desejado</a:t>
            </a:r>
            <a:endParaRPr lang="en-US" dirty="0"/>
          </a:p>
        </p:txBody>
      </p:sp>
      <p:sp>
        <p:nvSpPr>
          <p:cNvPr id="284" name="Text Placeholder 4"/>
          <p:cNvSpPr txBox="1">
            <a:spLocks/>
          </p:cNvSpPr>
          <p:nvPr/>
        </p:nvSpPr>
        <p:spPr>
          <a:xfrm>
            <a:off x="804347" y="596261"/>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solidFill>
                  <a:schemeClr val="accent1"/>
                </a:solidFill>
              </a:rPr>
              <a:t>Flexibilidade</a:t>
            </a:r>
            <a:r>
              <a:rPr lang="en-US" dirty="0" smtClean="0">
                <a:solidFill>
                  <a:schemeClr val="accent1"/>
                </a:solidFill>
              </a:rPr>
              <a:t> </a:t>
            </a:r>
            <a:r>
              <a:rPr lang="en-US" dirty="0" err="1" smtClean="0">
                <a:solidFill>
                  <a:schemeClr val="accent1"/>
                </a:solidFill>
              </a:rPr>
              <a:t>para</a:t>
            </a:r>
            <a:r>
              <a:rPr lang="en-US" dirty="0" smtClean="0">
                <a:solidFill>
                  <a:schemeClr val="accent1"/>
                </a:solidFill>
              </a:rPr>
              <a:t> </a:t>
            </a:r>
            <a:r>
              <a:rPr lang="en-US" dirty="0" err="1" smtClean="0">
                <a:solidFill>
                  <a:schemeClr val="accent1"/>
                </a:solidFill>
              </a:rPr>
              <a:t>aplicar</a:t>
            </a:r>
            <a:r>
              <a:rPr lang="en-US" dirty="0" smtClean="0">
                <a:solidFill>
                  <a:schemeClr val="accent1"/>
                </a:solidFill>
              </a:rPr>
              <a:t> </a:t>
            </a:r>
            <a:r>
              <a:rPr lang="en-US" dirty="0" err="1" smtClean="0">
                <a:solidFill>
                  <a:schemeClr val="accent1"/>
                </a:solidFill>
              </a:rPr>
              <a:t>correções</a:t>
            </a:r>
            <a:r>
              <a:rPr lang="en-US" dirty="0" smtClean="0">
                <a:solidFill>
                  <a:schemeClr val="accent1"/>
                </a:solidFill>
              </a:rPr>
              <a:t> e upgrades</a:t>
            </a:r>
            <a:endParaRPr lang="en-US" dirty="0">
              <a:solidFill>
                <a:schemeClr val="accent1"/>
              </a:solidFill>
            </a:endParaRPr>
          </a:p>
        </p:txBody>
      </p:sp>
      <p:sp>
        <p:nvSpPr>
          <p:cNvPr id="25" name="Oval 24"/>
          <p:cNvSpPr/>
          <p:nvPr/>
        </p:nvSpPr>
        <p:spPr>
          <a:xfrm>
            <a:off x="1040995"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058038"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3028545"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29"/>
          <p:cNvGrpSpPr/>
          <p:nvPr/>
        </p:nvGrpSpPr>
        <p:grpSpPr>
          <a:xfrm>
            <a:off x="1312955" y="1583901"/>
            <a:ext cx="784040" cy="1156742"/>
            <a:chOff x="3921218" y="1488651"/>
            <a:chExt cx="784040" cy="1156742"/>
          </a:xfrm>
        </p:grpSpPr>
        <p:pic>
          <p:nvPicPr>
            <p:cNvPr id="31" name="Picture 30"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2" name="TextBox 31"/>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ERP</a:t>
              </a:r>
              <a:endParaRPr lang="en-US" sz="1200" dirty="0">
                <a:solidFill>
                  <a:schemeClr val="bg1">
                    <a:lumMod val="95000"/>
                  </a:schemeClr>
                </a:solidFill>
              </a:endParaRPr>
            </a:p>
          </p:txBody>
        </p:sp>
      </p:grpSp>
      <p:sp>
        <p:nvSpPr>
          <p:cNvPr id="37" name="Oval 36"/>
          <p:cNvSpPr/>
          <p:nvPr/>
        </p:nvSpPr>
        <p:spPr>
          <a:xfrm>
            <a:off x="6077588" y="283056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7048095" y="283056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p:cNvGrpSpPr/>
          <p:nvPr/>
        </p:nvGrpSpPr>
        <p:grpSpPr>
          <a:xfrm>
            <a:off x="2253798" y="1585392"/>
            <a:ext cx="784040" cy="1156742"/>
            <a:chOff x="2253798" y="1585392"/>
            <a:chExt cx="784040" cy="1156742"/>
          </a:xfrm>
        </p:grpSpPr>
        <p:grpSp>
          <p:nvGrpSpPr>
            <p:cNvPr id="44" name="Group 36"/>
            <p:cNvGrpSpPr/>
            <p:nvPr/>
          </p:nvGrpSpPr>
          <p:grpSpPr>
            <a:xfrm>
              <a:off x="2253798" y="1585392"/>
              <a:ext cx="784040" cy="1156742"/>
              <a:chOff x="3921218" y="1488651"/>
              <a:chExt cx="784040" cy="1156742"/>
            </a:xfrm>
          </p:grpSpPr>
          <p:pic>
            <p:nvPicPr>
              <p:cNvPr id="45" name="Picture 44"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46" name="TextBox 45"/>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endParaRPr lang="en-US" sz="1200" dirty="0">
                  <a:solidFill>
                    <a:schemeClr val="bg1">
                      <a:lumMod val="95000"/>
                    </a:schemeClr>
                  </a:solidFill>
                </a:endParaRPr>
              </a:p>
            </p:txBody>
          </p:sp>
        </p:grpSp>
        <p:sp>
          <p:nvSpPr>
            <p:cNvPr id="33" name="TextBox 32"/>
            <p:cNvSpPr txBox="1"/>
            <p:nvPr/>
          </p:nvSpPr>
          <p:spPr>
            <a:xfrm>
              <a:off x="2300252" y="220655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CRM</a:t>
              </a:r>
              <a:endParaRPr lang="en-US" sz="1200" dirty="0">
                <a:solidFill>
                  <a:schemeClr val="bg1">
                    <a:lumMod val="95000"/>
                  </a:schemeClr>
                </a:solidFill>
              </a:endParaRPr>
            </a:p>
          </p:txBody>
        </p:sp>
      </p:grpSp>
      <p:grpSp>
        <p:nvGrpSpPr>
          <p:cNvPr id="42" name="Group 41"/>
          <p:cNvGrpSpPr/>
          <p:nvPr/>
        </p:nvGrpSpPr>
        <p:grpSpPr>
          <a:xfrm>
            <a:off x="3195730" y="1594917"/>
            <a:ext cx="784040" cy="1156742"/>
            <a:chOff x="3195730" y="1594917"/>
            <a:chExt cx="784040" cy="1156742"/>
          </a:xfrm>
        </p:grpSpPr>
        <p:pic>
          <p:nvPicPr>
            <p:cNvPr id="47" name="Picture 46"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95730" y="1594917"/>
              <a:ext cx="784040" cy="1156742"/>
            </a:xfrm>
            <a:prstGeom prst="rect">
              <a:avLst/>
            </a:prstGeom>
          </p:spPr>
        </p:pic>
        <p:sp>
          <p:nvSpPr>
            <p:cNvPr id="41" name="TextBox 40"/>
            <p:cNvSpPr txBox="1"/>
            <p:nvPr/>
          </p:nvSpPr>
          <p:spPr>
            <a:xfrm>
              <a:off x="3223134" y="2216075"/>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DW</a:t>
              </a:r>
              <a:endParaRPr lang="en-US" sz="1200" dirty="0">
                <a:solidFill>
                  <a:schemeClr val="bg1">
                    <a:lumMod val="95000"/>
                  </a:schemeClr>
                </a:solidFill>
              </a:endParaRPr>
            </a:p>
          </p:txBody>
        </p:sp>
      </p:grpSp>
      <p:grpSp>
        <p:nvGrpSpPr>
          <p:cNvPr id="8" name="Group 36"/>
          <p:cNvGrpSpPr/>
          <p:nvPr/>
        </p:nvGrpSpPr>
        <p:grpSpPr>
          <a:xfrm>
            <a:off x="2253798" y="1577975"/>
            <a:ext cx="784040" cy="1156742"/>
            <a:chOff x="3921218" y="1488651"/>
            <a:chExt cx="784040" cy="1156742"/>
          </a:xfrm>
        </p:grpSpPr>
        <p:pic>
          <p:nvPicPr>
            <p:cNvPr id="38" name="Picture 37"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9" name="TextBox 38"/>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CRM</a:t>
              </a:r>
              <a:endParaRPr lang="en-US" sz="1200" dirty="0">
                <a:solidFill>
                  <a:schemeClr val="bg1">
                    <a:lumMod val="95000"/>
                  </a:schemeClr>
                </a:solidFill>
              </a:endParaRPr>
            </a:p>
          </p:txBody>
        </p:sp>
      </p:grpSp>
      <p:grpSp>
        <p:nvGrpSpPr>
          <p:cNvPr id="7" name="Group 32"/>
          <p:cNvGrpSpPr/>
          <p:nvPr/>
        </p:nvGrpSpPr>
        <p:grpSpPr>
          <a:xfrm>
            <a:off x="3195730" y="1587500"/>
            <a:ext cx="784040" cy="1156742"/>
            <a:chOff x="3921218" y="1488651"/>
            <a:chExt cx="784040" cy="1156742"/>
          </a:xfrm>
        </p:grpSpPr>
        <p:pic>
          <p:nvPicPr>
            <p:cNvPr id="34" name="Picture 33"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6" name="TextBox 35"/>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DW</a:t>
              </a:r>
              <a:endParaRPr lang="en-US" sz="1200" dirty="0">
                <a:solidFill>
                  <a:schemeClr val="bg1">
                    <a:lumMod val="95000"/>
                  </a:schemeClr>
                </a:solidFill>
              </a:endParaRPr>
            </a:p>
          </p:txBody>
        </p:sp>
      </p:grpSp>
      <p:sp>
        <p:nvSpPr>
          <p:cNvPr id="28" name="Rectangle 38"/>
          <p:cNvSpPr>
            <a:spLocks noChangeArrowheads="1"/>
          </p:cNvSpPr>
          <p:nvPr/>
        </p:nvSpPr>
        <p:spPr bwMode="gray">
          <a:xfrm>
            <a:off x="809625" y="1223207"/>
            <a:ext cx="3607473"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29" name="Rectangle 28"/>
          <p:cNvSpPr/>
          <p:nvPr/>
        </p:nvSpPr>
        <p:spPr>
          <a:xfrm>
            <a:off x="1079413" y="1324906"/>
            <a:ext cx="3106941"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Original Container Database (12.1)</a:t>
            </a:r>
            <a:endParaRPr lang="en-US" sz="1400" b="1" dirty="0">
              <a:solidFill>
                <a:schemeClr val="bg1"/>
              </a:solidFill>
              <a:latin typeface="Arial" pitchFamily="34" charset="0"/>
              <a:cs typeface="Arial" pitchFamily="34" charset="0"/>
            </a:endParaRPr>
          </a:p>
        </p:txBody>
      </p:sp>
      <p:grpSp>
        <p:nvGrpSpPr>
          <p:cNvPr id="43" name="Group 36"/>
          <p:cNvGrpSpPr/>
          <p:nvPr/>
        </p:nvGrpSpPr>
        <p:grpSpPr>
          <a:xfrm>
            <a:off x="6254298" y="1592263"/>
            <a:ext cx="784040" cy="1156742"/>
            <a:chOff x="3921218" y="1488651"/>
            <a:chExt cx="784040" cy="1156742"/>
          </a:xfrm>
        </p:grpSpPr>
        <p:pic>
          <p:nvPicPr>
            <p:cNvPr id="49" name="Picture 48"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50" name="TextBox 49"/>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12.x</a:t>
              </a:r>
              <a:br>
                <a:rPr lang="en-US" sz="1200" dirty="0" smtClean="0">
                  <a:solidFill>
                    <a:schemeClr val="bg1">
                      <a:lumMod val="95000"/>
                    </a:schemeClr>
                  </a:solidFill>
                </a:rPr>
              </a:br>
              <a:r>
                <a:rPr lang="en-US" sz="1200" dirty="0" smtClean="0">
                  <a:solidFill>
                    <a:schemeClr val="bg1">
                      <a:lumMod val="95000"/>
                    </a:schemeClr>
                  </a:solidFill>
                </a:rPr>
                <a:t>CRM</a:t>
              </a:r>
              <a:endParaRPr lang="en-US" sz="1200" dirty="0">
                <a:solidFill>
                  <a:schemeClr val="bg1">
                    <a:lumMod val="95000"/>
                  </a:schemeClr>
                </a:solidFill>
              </a:endParaRPr>
            </a:p>
          </p:txBody>
        </p:sp>
      </p:grpSp>
      <p:grpSp>
        <p:nvGrpSpPr>
          <p:cNvPr id="54" name="Group 32"/>
          <p:cNvGrpSpPr/>
          <p:nvPr/>
        </p:nvGrpSpPr>
        <p:grpSpPr>
          <a:xfrm>
            <a:off x="7234330" y="1601788"/>
            <a:ext cx="784040" cy="1156742"/>
            <a:chOff x="3921218" y="1488651"/>
            <a:chExt cx="784040" cy="1156742"/>
          </a:xfrm>
        </p:grpSpPr>
        <p:pic>
          <p:nvPicPr>
            <p:cNvPr id="55" name="Picture 54"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56" name="TextBox 55"/>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12.x</a:t>
              </a:r>
              <a:br>
                <a:rPr lang="en-US" sz="1200" dirty="0" smtClean="0">
                  <a:solidFill>
                    <a:schemeClr val="bg1">
                      <a:lumMod val="95000"/>
                    </a:schemeClr>
                  </a:solidFill>
                </a:rPr>
              </a:br>
              <a:r>
                <a:rPr lang="en-US" sz="1200" dirty="0" smtClean="0">
                  <a:solidFill>
                    <a:schemeClr val="bg1">
                      <a:lumMod val="95000"/>
                    </a:schemeClr>
                  </a:solidFill>
                </a:rPr>
                <a:t>DW</a:t>
              </a:r>
              <a:endParaRPr lang="en-US" sz="1200" dirty="0">
                <a:solidFill>
                  <a:schemeClr val="bg1">
                    <a:lumMod val="95000"/>
                  </a:schemeClr>
                </a:solidFill>
              </a:endParaRPr>
            </a:p>
          </p:txBody>
        </p:sp>
      </p:grpSp>
      <p:sp>
        <p:nvSpPr>
          <p:cNvPr id="51" name="Rectangle 38"/>
          <p:cNvSpPr>
            <a:spLocks noChangeArrowheads="1"/>
          </p:cNvSpPr>
          <p:nvPr/>
        </p:nvSpPr>
        <p:spPr bwMode="gray">
          <a:xfrm>
            <a:off x="4829175" y="1221471"/>
            <a:ext cx="3607473"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52" name="Rectangle 51"/>
          <p:cNvSpPr/>
          <p:nvPr/>
        </p:nvSpPr>
        <p:spPr>
          <a:xfrm>
            <a:off x="5019616" y="1323170"/>
            <a:ext cx="3265639"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Upgraded Container Database (12.x)</a:t>
            </a:r>
            <a:endParaRPr lang="en-US"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4080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13 0.01296 C 0.09653 0.16234 0.19722 0.31296 0.27066 0.31049 C 0.3441 0.30833 0.40937 0.05432 0.4375 0.00339 " pathEditMode="relative" rAng="0" ptsTypes="aaA">
                                      <p:cBhvr>
                                        <p:cTn id="6" dur="2000" fill="hold"/>
                                        <p:tgtEl>
                                          <p:spTgt spid="35"/>
                                        </p:tgtEl>
                                        <p:attrNameLst>
                                          <p:attrName>ppt_x</p:attrName>
                                          <p:attrName>ppt_y</p:attrName>
                                        </p:attrNameLst>
                                      </p:cBhvr>
                                      <p:rCtr x="220" y="145"/>
                                    </p:animMotion>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par>
                          <p:cTn id="11" fill="hold">
                            <p:stCondLst>
                              <p:cond delay="2000"/>
                            </p:stCondLst>
                            <p:childTnLst>
                              <p:par>
                                <p:cTn id="12" presetID="16" presetClass="entr" presetSubtype="37"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barn(outVertical)">
                                      <p:cBhvr>
                                        <p:cTn id="14" dur="500"/>
                                        <p:tgtEl>
                                          <p:spTgt spid="43"/>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childTnLst>
                                </p:cTn>
                              </p:par>
                              <p:par>
                                <p:cTn id="19" presetID="0" presetClass="path" presetSubtype="0" accel="50000" decel="50000" fill="hold" nodeType="withEffect">
                                  <p:stCondLst>
                                    <p:cond delay="0"/>
                                  </p:stCondLst>
                                  <p:childTnLst>
                                    <p:animMotion origin="layout" path="M 0.00417 0.00741 C 0.10521 0.16235 0.20625 0.31759 0.27917 0.31667 C 0.35208 0.31574 0.39688 0.15864 0.44167 0.00185 " pathEditMode="relative" rAng="0" ptsTypes="aaA">
                                      <p:cBhvr>
                                        <p:cTn id="20" dur="2000" fill="hold"/>
                                        <p:tgtEl>
                                          <p:spTgt spid="42"/>
                                        </p:tgtEl>
                                        <p:attrNameLst>
                                          <p:attrName>ppt_x</p:attrName>
                                          <p:attrName>ppt_y</p:attrName>
                                        </p:attrNameLst>
                                      </p:cBhvr>
                                      <p:rCtr x="219" y="152"/>
                                    </p:animMotion>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par>
                          <p:cTn id="25" fill="hold">
                            <p:stCondLst>
                              <p:cond delay="4500"/>
                            </p:stCondLst>
                            <p:childTnLst>
                              <p:par>
                                <p:cTn id="26" presetID="16" presetClass="entr" presetSubtype="37"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arn(outVertical)">
                                      <p:cBhvr>
                                        <p:cTn id="28" dur="500"/>
                                        <p:tgtEl>
                                          <p:spTgt spid="54"/>
                                        </p:tgtEl>
                                      </p:cBhvr>
                                    </p:animEffec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Gerenciamento</a:t>
            </a:r>
            <a:r>
              <a:rPr lang="en-US" dirty="0" smtClean="0"/>
              <a:t/>
            </a:r>
            <a:br>
              <a:rPr lang="en-US" dirty="0" smtClean="0"/>
            </a:br>
            <a:r>
              <a:rPr lang="en-US" dirty="0" smtClean="0"/>
              <a:t/>
            </a:r>
            <a:br>
              <a:rPr lang="en-US" dirty="0" smtClean="0"/>
            </a:br>
            <a:endParaRPr lang="en-US" dirty="0"/>
          </a:p>
        </p:txBody>
      </p:sp>
      <p:pic>
        <p:nvPicPr>
          <p:cNvPr id="8" name="Picture Placeholder 7" descr="ph-ind-buslife-017-cropped.bmp"/>
          <p:cNvPicPr>
            <a:picLocks noGrp="1" noChangeAspect="1"/>
          </p:cNvPicPr>
          <p:nvPr>
            <p:ph type="pic" sz="quarter" idx="12"/>
          </p:nvPr>
        </p:nvPicPr>
        <p:blipFill rotWithShape="1">
          <a:blip r:embed="rId3" cstate="print">
            <a:extLst>
              <a:ext uri="{28A0092B-C50C-407E-A947-70E740481C1C}">
                <a14:useLocalDpi xmlns="" xmlns:a14="http://schemas.microsoft.com/office/drawing/2010/main" val="0"/>
              </a:ext>
            </a:extLst>
          </a:blip>
          <a:srcRect l="22251" r="41457"/>
          <a:stretch/>
        </p:blipFill>
        <p:spPr>
          <a:xfrm>
            <a:off x="6257925" y="0"/>
            <a:ext cx="2239963" cy="4629150"/>
          </a:xfrm>
        </p:spPr>
      </p:pic>
    </p:spTree>
    <p:extLst>
      <p:ext uri="{BB962C8B-B14F-4D97-AF65-F5344CB8AC3E}">
        <p14:creationId xmlns="" xmlns:p14="http://schemas.microsoft.com/office/powerpoint/2010/main" val="1696070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8"/>
          <p:cNvSpPr>
            <a:spLocks noChangeArrowheads="1"/>
          </p:cNvSpPr>
          <p:nvPr/>
        </p:nvSpPr>
        <p:spPr bwMode="gray">
          <a:xfrm>
            <a:off x="800100" y="1717823"/>
            <a:ext cx="35242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grpSp>
        <p:nvGrpSpPr>
          <p:cNvPr id="2" name="Group 32"/>
          <p:cNvGrpSpPr/>
          <p:nvPr/>
        </p:nvGrpSpPr>
        <p:grpSpPr>
          <a:xfrm>
            <a:off x="3152339" y="1597025"/>
            <a:ext cx="784040" cy="1156742"/>
            <a:chOff x="3921218" y="1488651"/>
            <a:chExt cx="784040" cy="1156742"/>
          </a:xfrm>
        </p:grpSpPr>
        <p:pic>
          <p:nvPicPr>
            <p:cNvPr id="34" name="Picture 33"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6" name="TextBox 35"/>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DW</a:t>
              </a:r>
              <a:endParaRPr lang="en-US" sz="1200" dirty="0">
                <a:solidFill>
                  <a:schemeClr val="bg1">
                    <a:lumMod val="95000"/>
                  </a:schemeClr>
                </a:solidFill>
              </a:endParaRPr>
            </a:p>
          </p:txBody>
        </p:sp>
      </p:grpSp>
      <p:grpSp>
        <p:nvGrpSpPr>
          <p:cNvPr id="3" name="Group 36"/>
          <p:cNvGrpSpPr/>
          <p:nvPr/>
        </p:nvGrpSpPr>
        <p:grpSpPr>
          <a:xfrm>
            <a:off x="2223122" y="1577975"/>
            <a:ext cx="784040" cy="1156742"/>
            <a:chOff x="3921218" y="1488651"/>
            <a:chExt cx="784040" cy="1156742"/>
          </a:xfrm>
        </p:grpSpPr>
        <p:pic>
          <p:nvPicPr>
            <p:cNvPr id="38" name="Picture 37"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9" name="TextBox 38"/>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CRM</a:t>
              </a:r>
              <a:endParaRPr lang="en-US" sz="1200" dirty="0">
                <a:solidFill>
                  <a:schemeClr val="bg1">
                    <a:lumMod val="95000"/>
                  </a:schemeClr>
                </a:solidFill>
              </a:endParaRPr>
            </a:p>
          </p:txBody>
        </p:sp>
      </p:grpSp>
      <p:sp>
        <p:nvSpPr>
          <p:cNvPr id="10" name="Title 9"/>
          <p:cNvSpPr>
            <a:spLocks noGrp="1"/>
          </p:cNvSpPr>
          <p:nvPr>
            <p:ph type="title"/>
          </p:nvPr>
        </p:nvSpPr>
        <p:spPr/>
        <p:txBody>
          <a:bodyPr/>
          <a:lstStyle/>
          <a:p>
            <a:r>
              <a:rPr lang="en-US" dirty="0" err="1" smtClean="0"/>
              <a:t>Gerencie</a:t>
            </a:r>
            <a:r>
              <a:rPr lang="en-US" dirty="0" smtClean="0"/>
              <a:t> </a:t>
            </a:r>
            <a:r>
              <a:rPr lang="en-US" dirty="0" err="1" smtClean="0"/>
              <a:t>diversos</a:t>
            </a:r>
            <a:r>
              <a:rPr lang="en-US" dirty="0" smtClean="0"/>
              <a:t> </a:t>
            </a:r>
            <a:r>
              <a:rPr lang="en-US" dirty="0" err="1" smtClean="0"/>
              <a:t>como</a:t>
            </a:r>
            <a:r>
              <a:rPr lang="en-US" dirty="0" smtClean="0"/>
              <a:t> se </a:t>
            </a:r>
            <a:r>
              <a:rPr lang="en-US" dirty="0" err="1" smtClean="0"/>
              <a:t>fossem</a:t>
            </a:r>
            <a:r>
              <a:rPr lang="en-US" dirty="0" smtClean="0"/>
              <a:t> um</a:t>
            </a:r>
            <a:endParaRPr lang="en-US" dirty="0"/>
          </a:p>
        </p:txBody>
      </p:sp>
      <p:sp>
        <p:nvSpPr>
          <p:cNvPr id="284" name="Text Placeholder 4"/>
          <p:cNvSpPr txBox="1">
            <a:spLocks/>
          </p:cNvSpPr>
          <p:nvPr/>
        </p:nvSpPr>
        <p:spPr>
          <a:xfrm>
            <a:off x="804347" y="596261"/>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1"/>
                </a:solidFill>
              </a:rPr>
              <a:t>Backup </a:t>
            </a:r>
            <a:r>
              <a:rPr lang="en-US" dirty="0" err="1" smtClean="0">
                <a:solidFill>
                  <a:schemeClr val="accent1"/>
                </a:solidFill>
              </a:rPr>
              <a:t>ao</a:t>
            </a:r>
            <a:r>
              <a:rPr lang="en-US" dirty="0" smtClean="0">
                <a:solidFill>
                  <a:schemeClr val="accent1"/>
                </a:solidFill>
              </a:rPr>
              <a:t> </a:t>
            </a:r>
            <a:r>
              <a:rPr lang="en-US" dirty="0" err="1" smtClean="0">
                <a:solidFill>
                  <a:schemeClr val="accent1"/>
                </a:solidFill>
              </a:rPr>
              <a:t>nível</a:t>
            </a:r>
            <a:r>
              <a:rPr lang="en-US" dirty="0" smtClean="0">
                <a:solidFill>
                  <a:schemeClr val="accent1"/>
                </a:solidFill>
              </a:rPr>
              <a:t> de CDB, Recover no </a:t>
            </a:r>
            <a:r>
              <a:rPr lang="en-US" dirty="0" err="1" smtClean="0">
                <a:solidFill>
                  <a:schemeClr val="accent1"/>
                </a:solidFill>
              </a:rPr>
              <a:t>nível</a:t>
            </a:r>
            <a:r>
              <a:rPr lang="en-US" dirty="0" smtClean="0">
                <a:solidFill>
                  <a:schemeClr val="accent1"/>
                </a:solidFill>
              </a:rPr>
              <a:t> de PDB</a:t>
            </a:r>
          </a:p>
        </p:txBody>
      </p:sp>
      <p:sp>
        <p:nvSpPr>
          <p:cNvPr id="25" name="Oval 24"/>
          <p:cNvSpPr/>
          <p:nvPr/>
        </p:nvSpPr>
        <p:spPr>
          <a:xfrm>
            <a:off x="1069570"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961870"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29"/>
          <p:cNvGrpSpPr/>
          <p:nvPr/>
        </p:nvGrpSpPr>
        <p:grpSpPr>
          <a:xfrm>
            <a:off x="1293905" y="1583901"/>
            <a:ext cx="784040" cy="1156742"/>
            <a:chOff x="3921218" y="1488651"/>
            <a:chExt cx="784040" cy="1156742"/>
          </a:xfrm>
        </p:grpSpPr>
        <p:pic>
          <p:nvPicPr>
            <p:cNvPr id="31" name="Picture 30"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2" name="TextBox 31"/>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ERP</a:t>
              </a:r>
              <a:endParaRPr lang="en-US" sz="1200" dirty="0">
                <a:solidFill>
                  <a:schemeClr val="bg1">
                    <a:lumMod val="95000"/>
                  </a:schemeClr>
                </a:solidFill>
              </a:endParaRPr>
            </a:p>
          </p:txBody>
        </p:sp>
      </p:grpSp>
      <p:grpSp>
        <p:nvGrpSpPr>
          <p:cNvPr id="66" name="Group 65"/>
          <p:cNvGrpSpPr/>
          <p:nvPr/>
        </p:nvGrpSpPr>
        <p:grpSpPr>
          <a:xfrm>
            <a:off x="2313466" y="2955926"/>
            <a:ext cx="4049234" cy="1244818"/>
            <a:chOff x="2062796" y="2955926"/>
            <a:chExt cx="4299903" cy="1244818"/>
          </a:xfrm>
        </p:grpSpPr>
        <p:sp>
          <p:nvSpPr>
            <p:cNvPr id="47" name="Rectangle 46"/>
            <p:cNvSpPr/>
            <p:nvPr/>
          </p:nvSpPr>
          <p:spPr>
            <a:xfrm>
              <a:off x="2062796" y="3554413"/>
              <a:ext cx="3668662" cy="646331"/>
            </a:xfrm>
            <a:prstGeom prst="rect">
              <a:avLst/>
            </a:prstGeom>
          </p:spPr>
          <p:txBody>
            <a:bodyPr wrap="none">
              <a:spAutoFit/>
            </a:bodyPr>
            <a:lstStyle/>
            <a:p>
              <a:pPr lvl="0" algn="ctr" eaLnBrk="0" fontAlgn="base" hangingPunct="0">
                <a:spcBef>
                  <a:spcPct val="0"/>
                </a:spcBef>
                <a:defRPr/>
              </a:pPr>
              <a:r>
                <a:rPr lang="en-US" kern="0" dirty="0" smtClean="0"/>
                <a:t>Point-in-time recovery</a:t>
              </a:r>
            </a:p>
            <a:p>
              <a:pPr lvl="0" algn="ctr" eaLnBrk="0" fontAlgn="base" hangingPunct="0">
                <a:spcBef>
                  <a:spcPct val="0"/>
                </a:spcBef>
                <a:defRPr/>
              </a:pPr>
              <a:r>
                <a:rPr lang="en-US" kern="0" dirty="0" smtClean="0"/>
                <a:t>no </a:t>
              </a:r>
              <a:r>
                <a:rPr lang="en-US" kern="0" dirty="0" err="1" smtClean="0"/>
                <a:t>nível</a:t>
              </a:r>
              <a:r>
                <a:rPr lang="en-US" kern="0" dirty="0" smtClean="0"/>
                <a:t> de Pluggable Database</a:t>
              </a:r>
              <a:endParaRPr lang="en-US" kern="0" dirty="0"/>
            </a:p>
          </p:txBody>
        </p:sp>
        <p:sp>
          <p:nvSpPr>
            <p:cNvPr id="48" name="U-Turn Arrow 47"/>
            <p:cNvSpPr/>
            <p:nvPr/>
          </p:nvSpPr>
          <p:spPr>
            <a:xfrm flipH="1" flipV="1">
              <a:off x="2114548" y="2955926"/>
              <a:ext cx="4248151" cy="608012"/>
            </a:xfrm>
            <a:prstGeom prst="utur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6" name="Picture 45" descr="sstor_zfs_7420_ta4d_High_Res.JPG"/>
          <p:cNvPicPr>
            <a:picLocks noChangeAspect="1"/>
          </p:cNvPicPr>
          <p:nvPr/>
        </p:nvPicPr>
        <p:blipFill>
          <a:blip r:embed="rId4" cstate="screen"/>
          <a:stretch>
            <a:fillRect/>
          </a:stretch>
        </p:blipFill>
        <p:spPr>
          <a:xfrm>
            <a:off x="5828465" y="1009650"/>
            <a:ext cx="1401010" cy="3356297"/>
          </a:xfrm>
          <a:prstGeom prst="rect">
            <a:avLst/>
          </a:prstGeom>
        </p:spPr>
      </p:pic>
      <p:grpSp>
        <p:nvGrpSpPr>
          <p:cNvPr id="63" name="Group 62"/>
          <p:cNvGrpSpPr/>
          <p:nvPr/>
        </p:nvGrpSpPr>
        <p:grpSpPr>
          <a:xfrm>
            <a:off x="3914776" y="1381125"/>
            <a:ext cx="2091390" cy="687570"/>
            <a:chOff x="4467225" y="1362075"/>
            <a:chExt cx="1500840" cy="687570"/>
          </a:xfrm>
        </p:grpSpPr>
        <p:sp>
          <p:nvSpPr>
            <p:cNvPr id="45" name="TextBox 44"/>
            <p:cNvSpPr txBox="1"/>
            <p:nvPr/>
          </p:nvSpPr>
          <p:spPr>
            <a:xfrm>
              <a:off x="4613275" y="1673225"/>
              <a:ext cx="1354790" cy="3764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ct val="100000"/>
                </a:lnSpc>
                <a:spcBef>
                  <a:spcPct val="0"/>
                </a:spcBef>
                <a:spcAft>
                  <a:spcPts val="0"/>
                </a:spcAft>
                <a:buClrTx/>
                <a:buSzTx/>
                <a:buFontTx/>
                <a:buNone/>
                <a:tabLst/>
                <a:defRPr/>
              </a:pPr>
              <a:r>
                <a:rPr lang="en-US" sz="1800" b="0" dirty="0" smtClean="0">
                  <a:solidFill>
                    <a:schemeClr val="tx1"/>
                  </a:solidFill>
                </a:rPr>
                <a:t>CDB </a:t>
              </a:r>
              <a:r>
                <a:rPr kumimoji="0" lang="en-US" sz="1800" b="0" i="0" u="none" strike="noStrike" kern="0" cap="none" spc="0" normalizeH="0" baseline="0" noProof="0" dirty="0" smtClean="0">
                  <a:ln>
                    <a:noFill/>
                  </a:ln>
                  <a:solidFill>
                    <a:schemeClr val="tx1"/>
                  </a:solidFill>
                  <a:effectLst/>
                  <a:uLnTx/>
                  <a:uFillTx/>
                </a:rPr>
                <a:t>Backup</a:t>
              </a:r>
              <a:endParaRPr kumimoji="0" lang="en-US" sz="1800" b="0" i="0" u="none" strike="noStrike" kern="0" cap="none" spc="0" normalizeH="0" baseline="0" noProof="0" dirty="0">
                <a:ln>
                  <a:noFill/>
                </a:ln>
                <a:solidFill>
                  <a:schemeClr val="tx1"/>
                </a:solidFill>
                <a:effectLst/>
                <a:uLnTx/>
                <a:uFillTx/>
              </a:endParaRPr>
            </a:p>
          </p:txBody>
        </p:sp>
        <p:sp>
          <p:nvSpPr>
            <p:cNvPr id="57" name="Left-Right Arrow 56"/>
            <p:cNvSpPr/>
            <p:nvPr/>
          </p:nvSpPr>
          <p:spPr>
            <a:xfrm>
              <a:off x="4467225" y="1362075"/>
              <a:ext cx="1362075" cy="27622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38"/>
          <p:cNvSpPr>
            <a:spLocks noChangeArrowheads="1"/>
          </p:cNvSpPr>
          <p:nvPr/>
        </p:nvSpPr>
        <p:spPr bwMode="gray">
          <a:xfrm>
            <a:off x="800100" y="1223207"/>
            <a:ext cx="3531125"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29" name="Rectangle 28"/>
          <p:cNvSpPr/>
          <p:nvPr/>
        </p:nvSpPr>
        <p:spPr>
          <a:xfrm>
            <a:off x="1194121" y="1324906"/>
            <a:ext cx="2858476"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Production Container Database</a:t>
            </a:r>
            <a:endParaRPr lang="en-US" sz="1400" b="1" dirty="0">
              <a:solidFill>
                <a:schemeClr val="bg1"/>
              </a:solidFill>
              <a:latin typeface="Arial" pitchFamily="34" charset="0"/>
              <a:cs typeface="Arial" pitchFamily="34" charset="0"/>
            </a:endParaRPr>
          </a:p>
        </p:txBody>
      </p:sp>
      <p:sp>
        <p:nvSpPr>
          <p:cNvPr id="72" name="Oval 71"/>
          <p:cNvSpPr/>
          <p:nvPr/>
        </p:nvSpPr>
        <p:spPr>
          <a:xfrm>
            <a:off x="2003020" y="286087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11"/>
          <p:cNvSpPr>
            <a:spLocks noEditPoints="1"/>
          </p:cNvSpPr>
          <p:nvPr/>
        </p:nvSpPr>
        <p:spPr bwMode="auto">
          <a:xfrm>
            <a:off x="2562174" y="2762250"/>
            <a:ext cx="323187" cy="331625"/>
          </a:xfrm>
          <a:custGeom>
            <a:avLst/>
            <a:gdLst>
              <a:gd name="T0" fmla="*/ 306 w 328"/>
              <a:gd name="T1" fmla="*/ 179 h 336"/>
              <a:gd name="T2" fmla="*/ 306 w 328"/>
              <a:gd name="T3" fmla="*/ 157 h 336"/>
              <a:gd name="T4" fmla="*/ 318 w 328"/>
              <a:gd name="T5" fmla="*/ 116 h 336"/>
              <a:gd name="T6" fmla="*/ 299 w 328"/>
              <a:gd name="T7" fmla="*/ 116 h 336"/>
              <a:gd name="T8" fmla="*/ 289 w 328"/>
              <a:gd name="T9" fmla="*/ 99 h 336"/>
              <a:gd name="T10" fmla="*/ 300 w 328"/>
              <a:gd name="T11" fmla="*/ 77 h 336"/>
              <a:gd name="T12" fmla="*/ 261 w 328"/>
              <a:gd name="T13" fmla="*/ 64 h 336"/>
              <a:gd name="T14" fmla="*/ 244 w 328"/>
              <a:gd name="T15" fmla="*/ 50 h 336"/>
              <a:gd name="T16" fmla="*/ 240 w 328"/>
              <a:gd name="T17" fmla="*/ 20 h 336"/>
              <a:gd name="T18" fmla="*/ 206 w 328"/>
              <a:gd name="T19" fmla="*/ 31 h 336"/>
              <a:gd name="T20" fmla="*/ 186 w 328"/>
              <a:gd name="T21" fmla="*/ 27 h 336"/>
              <a:gd name="T22" fmla="*/ 180 w 328"/>
              <a:gd name="T23" fmla="*/ 6 h 336"/>
              <a:gd name="T24" fmla="*/ 145 w 328"/>
              <a:gd name="T25" fmla="*/ 13 h 336"/>
              <a:gd name="T26" fmla="*/ 135 w 328"/>
              <a:gd name="T27" fmla="*/ 28 h 336"/>
              <a:gd name="T28" fmla="*/ 111 w 328"/>
              <a:gd name="T29" fmla="*/ 18 h 336"/>
              <a:gd name="T30" fmla="*/ 81 w 328"/>
              <a:gd name="T31" fmla="*/ 41 h 336"/>
              <a:gd name="T32" fmla="*/ 73 w 328"/>
              <a:gd name="T33" fmla="*/ 57 h 336"/>
              <a:gd name="T34" fmla="*/ 46 w 328"/>
              <a:gd name="T35" fmla="*/ 55 h 336"/>
              <a:gd name="T36" fmla="*/ 33 w 328"/>
              <a:gd name="T37" fmla="*/ 89 h 336"/>
              <a:gd name="T38" fmla="*/ 31 w 328"/>
              <a:gd name="T39" fmla="*/ 113 h 336"/>
              <a:gd name="T40" fmla="*/ 9 w 328"/>
              <a:gd name="T41" fmla="*/ 116 h 336"/>
              <a:gd name="T42" fmla="*/ 4 w 328"/>
              <a:gd name="T43" fmla="*/ 150 h 336"/>
              <a:gd name="T44" fmla="*/ 21 w 328"/>
              <a:gd name="T45" fmla="*/ 171 h 336"/>
              <a:gd name="T46" fmla="*/ 10 w 328"/>
              <a:gd name="T47" fmla="*/ 184 h 336"/>
              <a:gd name="T48" fmla="*/ 10 w 328"/>
              <a:gd name="T49" fmla="*/ 221 h 336"/>
              <a:gd name="T50" fmla="*/ 30 w 328"/>
              <a:gd name="T51" fmla="*/ 220 h 336"/>
              <a:gd name="T52" fmla="*/ 39 w 328"/>
              <a:gd name="T53" fmla="*/ 239 h 336"/>
              <a:gd name="T54" fmla="*/ 27 w 328"/>
              <a:gd name="T55" fmla="*/ 260 h 336"/>
              <a:gd name="T56" fmla="*/ 63 w 328"/>
              <a:gd name="T57" fmla="*/ 274 h 336"/>
              <a:gd name="T58" fmla="*/ 81 w 328"/>
              <a:gd name="T59" fmla="*/ 285 h 336"/>
              <a:gd name="T60" fmla="*/ 79 w 328"/>
              <a:gd name="T61" fmla="*/ 308 h 336"/>
              <a:gd name="T62" fmla="*/ 113 w 328"/>
              <a:gd name="T63" fmla="*/ 315 h 336"/>
              <a:gd name="T64" fmla="*/ 138 w 328"/>
              <a:gd name="T65" fmla="*/ 309 h 336"/>
              <a:gd name="T66" fmla="*/ 145 w 328"/>
              <a:gd name="T67" fmla="*/ 324 h 336"/>
              <a:gd name="T68" fmla="*/ 181 w 328"/>
              <a:gd name="T69" fmla="*/ 330 h 336"/>
              <a:gd name="T70" fmla="*/ 206 w 328"/>
              <a:gd name="T71" fmla="*/ 304 h 336"/>
              <a:gd name="T72" fmla="*/ 249 w 328"/>
              <a:gd name="T73" fmla="*/ 307 h 336"/>
              <a:gd name="T74" fmla="*/ 244 w 328"/>
              <a:gd name="T75" fmla="*/ 286 h 336"/>
              <a:gd name="T76" fmla="*/ 259 w 328"/>
              <a:gd name="T77" fmla="*/ 274 h 336"/>
              <a:gd name="T78" fmla="*/ 282 w 328"/>
              <a:gd name="T79" fmla="*/ 281 h 336"/>
              <a:gd name="T80" fmla="*/ 293 w 328"/>
              <a:gd name="T81" fmla="*/ 246 h 336"/>
              <a:gd name="T82" fmla="*/ 292 w 328"/>
              <a:gd name="T83" fmla="*/ 230 h 336"/>
              <a:gd name="T84" fmla="*/ 307 w 328"/>
              <a:gd name="T85" fmla="*/ 220 h 336"/>
              <a:gd name="T86" fmla="*/ 327 w 328"/>
              <a:gd name="T87" fmla="*/ 194 h 336"/>
              <a:gd name="T88" fmla="*/ 163 w 328"/>
              <a:gd name="T89" fmla="*/ 261 h 336"/>
              <a:gd name="T90" fmla="*/ 79 w 328"/>
              <a:gd name="T91" fmla="*/ 129 h 336"/>
              <a:gd name="T92" fmla="*/ 221 w 328"/>
              <a:gd name="T93" fmla="*/ 9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8" h="336">
                <a:moveTo>
                  <a:pt x="327" y="194"/>
                </a:moveTo>
                <a:cubicBezTo>
                  <a:pt x="327" y="193"/>
                  <a:pt x="326" y="188"/>
                  <a:pt x="325" y="187"/>
                </a:cubicBezTo>
                <a:cubicBezTo>
                  <a:pt x="319" y="184"/>
                  <a:pt x="312" y="182"/>
                  <a:pt x="306" y="179"/>
                </a:cubicBezTo>
                <a:cubicBezTo>
                  <a:pt x="305" y="178"/>
                  <a:pt x="306" y="172"/>
                  <a:pt x="306" y="171"/>
                </a:cubicBezTo>
                <a:cubicBezTo>
                  <a:pt x="307" y="169"/>
                  <a:pt x="307" y="167"/>
                  <a:pt x="306" y="165"/>
                </a:cubicBezTo>
                <a:cubicBezTo>
                  <a:pt x="306" y="163"/>
                  <a:pt x="305" y="158"/>
                  <a:pt x="306" y="157"/>
                </a:cubicBezTo>
                <a:cubicBezTo>
                  <a:pt x="312" y="154"/>
                  <a:pt x="319" y="152"/>
                  <a:pt x="325" y="149"/>
                </a:cubicBezTo>
                <a:cubicBezTo>
                  <a:pt x="326" y="148"/>
                  <a:pt x="327" y="142"/>
                  <a:pt x="327" y="141"/>
                </a:cubicBezTo>
                <a:cubicBezTo>
                  <a:pt x="328" y="132"/>
                  <a:pt x="325" y="121"/>
                  <a:pt x="318" y="116"/>
                </a:cubicBezTo>
                <a:cubicBezTo>
                  <a:pt x="317" y="115"/>
                  <a:pt x="315" y="115"/>
                  <a:pt x="314" y="115"/>
                </a:cubicBezTo>
                <a:cubicBezTo>
                  <a:pt x="310" y="115"/>
                  <a:pt x="307" y="116"/>
                  <a:pt x="304" y="116"/>
                </a:cubicBezTo>
                <a:cubicBezTo>
                  <a:pt x="302" y="116"/>
                  <a:pt x="300" y="116"/>
                  <a:pt x="299" y="116"/>
                </a:cubicBezTo>
                <a:cubicBezTo>
                  <a:pt x="296" y="117"/>
                  <a:pt x="297" y="115"/>
                  <a:pt x="296" y="113"/>
                </a:cubicBezTo>
                <a:cubicBezTo>
                  <a:pt x="294" y="110"/>
                  <a:pt x="293" y="106"/>
                  <a:pt x="291" y="103"/>
                </a:cubicBezTo>
                <a:cubicBezTo>
                  <a:pt x="290" y="102"/>
                  <a:pt x="289" y="100"/>
                  <a:pt x="289" y="99"/>
                </a:cubicBezTo>
                <a:cubicBezTo>
                  <a:pt x="288" y="97"/>
                  <a:pt x="286" y="97"/>
                  <a:pt x="288" y="95"/>
                </a:cubicBezTo>
                <a:cubicBezTo>
                  <a:pt x="290" y="92"/>
                  <a:pt x="293" y="90"/>
                  <a:pt x="295" y="87"/>
                </a:cubicBezTo>
                <a:cubicBezTo>
                  <a:pt x="298" y="84"/>
                  <a:pt x="301" y="82"/>
                  <a:pt x="300" y="77"/>
                </a:cubicBezTo>
                <a:cubicBezTo>
                  <a:pt x="298" y="67"/>
                  <a:pt x="290" y="58"/>
                  <a:pt x="281" y="54"/>
                </a:cubicBezTo>
                <a:cubicBezTo>
                  <a:pt x="277" y="53"/>
                  <a:pt x="273" y="57"/>
                  <a:pt x="270" y="59"/>
                </a:cubicBezTo>
                <a:cubicBezTo>
                  <a:pt x="267" y="60"/>
                  <a:pt x="264" y="62"/>
                  <a:pt x="261" y="64"/>
                </a:cubicBezTo>
                <a:cubicBezTo>
                  <a:pt x="258" y="61"/>
                  <a:pt x="256" y="59"/>
                  <a:pt x="253" y="56"/>
                </a:cubicBezTo>
                <a:cubicBezTo>
                  <a:pt x="251" y="55"/>
                  <a:pt x="248" y="53"/>
                  <a:pt x="246" y="52"/>
                </a:cubicBezTo>
                <a:cubicBezTo>
                  <a:pt x="245" y="51"/>
                  <a:pt x="245" y="50"/>
                  <a:pt x="244" y="50"/>
                </a:cubicBezTo>
                <a:cubicBezTo>
                  <a:pt x="243" y="49"/>
                  <a:pt x="246" y="41"/>
                  <a:pt x="247" y="40"/>
                </a:cubicBezTo>
                <a:cubicBezTo>
                  <a:pt x="247" y="37"/>
                  <a:pt x="250" y="32"/>
                  <a:pt x="248" y="29"/>
                </a:cubicBezTo>
                <a:cubicBezTo>
                  <a:pt x="246" y="25"/>
                  <a:pt x="243" y="22"/>
                  <a:pt x="240" y="20"/>
                </a:cubicBezTo>
                <a:cubicBezTo>
                  <a:pt x="235" y="17"/>
                  <a:pt x="229" y="15"/>
                  <a:pt x="224" y="15"/>
                </a:cubicBezTo>
                <a:cubicBezTo>
                  <a:pt x="219" y="14"/>
                  <a:pt x="218" y="15"/>
                  <a:pt x="215" y="19"/>
                </a:cubicBezTo>
                <a:cubicBezTo>
                  <a:pt x="214" y="21"/>
                  <a:pt x="208" y="32"/>
                  <a:pt x="206" y="31"/>
                </a:cubicBezTo>
                <a:cubicBezTo>
                  <a:pt x="202" y="31"/>
                  <a:pt x="199" y="30"/>
                  <a:pt x="196" y="29"/>
                </a:cubicBezTo>
                <a:cubicBezTo>
                  <a:pt x="194" y="28"/>
                  <a:pt x="192" y="28"/>
                  <a:pt x="191" y="28"/>
                </a:cubicBezTo>
                <a:cubicBezTo>
                  <a:pt x="189" y="27"/>
                  <a:pt x="187" y="27"/>
                  <a:pt x="186" y="27"/>
                </a:cubicBezTo>
                <a:cubicBezTo>
                  <a:pt x="183" y="27"/>
                  <a:pt x="184" y="25"/>
                  <a:pt x="184" y="23"/>
                </a:cubicBezTo>
                <a:cubicBezTo>
                  <a:pt x="183" y="20"/>
                  <a:pt x="183" y="17"/>
                  <a:pt x="182" y="13"/>
                </a:cubicBezTo>
                <a:cubicBezTo>
                  <a:pt x="182" y="12"/>
                  <a:pt x="182" y="7"/>
                  <a:pt x="180" y="6"/>
                </a:cubicBezTo>
                <a:cubicBezTo>
                  <a:pt x="173" y="1"/>
                  <a:pt x="162" y="0"/>
                  <a:pt x="154" y="3"/>
                </a:cubicBezTo>
                <a:cubicBezTo>
                  <a:pt x="151" y="4"/>
                  <a:pt x="149" y="5"/>
                  <a:pt x="146" y="6"/>
                </a:cubicBezTo>
                <a:cubicBezTo>
                  <a:pt x="145" y="7"/>
                  <a:pt x="145" y="12"/>
                  <a:pt x="145" y="13"/>
                </a:cubicBezTo>
                <a:cubicBezTo>
                  <a:pt x="144" y="17"/>
                  <a:pt x="144" y="21"/>
                  <a:pt x="143" y="25"/>
                </a:cubicBezTo>
                <a:cubicBezTo>
                  <a:pt x="143" y="27"/>
                  <a:pt x="142" y="27"/>
                  <a:pt x="140" y="27"/>
                </a:cubicBezTo>
                <a:cubicBezTo>
                  <a:pt x="138" y="27"/>
                  <a:pt x="137" y="28"/>
                  <a:pt x="135" y="28"/>
                </a:cubicBezTo>
                <a:cubicBezTo>
                  <a:pt x="133" y="28"/>
                  <a:pt x="132" y="29"/>
                  <a:pt x="131" y="29"/>
                </a:cubicBezTo>
                <a:cubicBezTo>
                  <a:pt x="127" y="30"/>
                  <a:pt x="124" y="31"/>
                  <a:pt x="121" y="31"/>
                </a:cubicBezTo>
                <a:cubicBezTo>
                  <a:pt x="120" y="32"/>
                  <a:pt x="112" y="19"/>
                  <a:pt x="111" y="18"/>
                </a:cubicBezTo>
                <a:cubicBezTo>
                  <a:pt x="109" y="14"/>
                  <a:pt x="107" y="14"/>
                  <a:pt x="102" y="15"/>
                </a:cubicBezTo>
                <a:cubicBezTo>
                  <a:pt x="93" y="15"/>
                  <a:pt x="83" y="21"/>
                  <a:pt x="78" y="29"/>
                </a:cubicBezTo>
                <a:cubicBezTo>
                  <a:pt x="77" y="32"/>
                  <a:pt x="80" y="38"/>
                  <a:pt x="81" y="41"/>
                </a:cubicBezTo>
                <a:cubicBezTo>
                  <a:pt x="81" y="42"/>
                  <a:pt x="84" y="49"/>
                  <a:pt x="84" y="50"/>
                </a:cubicBezTo>
                <a:cubicBezTo>
                  <a:pt x="82" y="50"/>
                  <a:pt x="81" y="51"/>
                  <a:pt x="80" y="52"/>
                </a:cubicBezTo>
                <a:cubicBezTo>
                  <a:pt x="78" y="54"/>
                  <a:pt x="75" y="55"/>
                  <a:pt x="73" y="57"/>
                </a:cubicBezTo>
                <a:cubicBezTo>
                  <a:pt x="71" y="59"/>
                  <a:pt x="68" y="62"/>
                  <a:pt x="66" y="64"/>
                </a:cubicBezTo>
                <a:cubicBezTo>
                  <a:pt x="63" y="62"/>
                  <a:pt x="59" y="60"/>
                  <a:pt x="56" y="58"/>
                </a:cubicBezTo>
                <a:cubicBezTo>
                  <a:pt x="52" y="56"/>
                  <a:pt x="49" y="53"/>
                  <a:pt x="46" y="55"/>
                </a:cubicBezTo>
                <a:cubicBezTo>
                  <a:pt x="41" y="57"/>
                  <a:pt x="37" y="60"/>
                  <a:pt x="33" y="64"/>
                </a:cubicBezTo>
                <a:cubicBezTo>
                  <a:pt x="30" y="68"/>
                  <a:pt x="28" y="73"/>
                  <a:pt x="27" y="78"/>
                </a:cubicBezTo>
                <a:cubicBezTo>
                  <a:pt x="26" y="83"/>
                  <a:pt x="30" y="85"/>
                  <a:pt x="33" y="89"/>
                </a:cubicBezTo>
                <a:cubicBezTo>
                  <a:pt x="36" y="91"/>
                  <a:pt x="38" y="93"/>
                  <a:pt x="40" y="96"/>
                </a:cubicBezTo>
                <a:cubicBezTo>
                  <a:pt x="38" y="99"/>
                  <a:pt x="37" y="102"/>
                  <a:pt x="36" y="105"/>
                </a:cubicBezTo>
                <a:cubicBezTo>
                  <a:pt x="34" y="107"/>
                  <a:pt x="33" y="110"/>
                  <a:pt x="31" y="113"/>
                </a:cubicBezTo>
                <a:cubicBezTo>
                  <a:pt x="31" y="115"/>
                  <a:pt x="31" y="117"/>
                  <a:pt x="29" y="116"/>
                </a:cubicBezTo>
                <a:cubicBezTo>
                  <a:pt x="26" y="116"/>
                  <a:pt x="24" y="116"/>
                  <a:pt x="22" y="116"/>
                </a:cubicBezTo>
                <a:cubicBezTo>
                  <a:pt x="19" y="116"/>
                  <a:pt x="12" y="114"/>
                  <a:pt x="9" y="116"/>
                </a:cubicBezTo>
                <a:cubicBezTo>
                  <a:pt x="6" y="119"/>
                  <a:pt x="4" y="122"/>
                  <a:pt x="3" y="126"/>
                </a:cubicBezTo>
                <a:cubicBezTo>
                  <a:pt x="1" y="131"/>
                  <a:pt x="0" y="137"/>
                  <a:pt x="0" y="142"/>
                </a:cubicBezTo>
                <a:cubicBezTo>
                  <a:pt x="1" y="145"/>
                  <a:pt x="1" y="148"/>
                  <a:pt x="4" y="150"/>
                </a:cubicBezTo>
                <a:cubicBezTo>
                  <a:pt x="6" y="150"/>
                  <a:pt x="21" y="156"/>
                  <a:pt x="21" y="157"/>
                </a:cubicBezTo>
                <a:cubicBezTo>
                  <a:pt x="21" y="160"/>
                  <a:pt x="21" y="163"/>
                  <a:pt x="21" y="166"/>
                </a:cubicBezTo>
                <a:cubicBezTo>
                  <a:pt x="21" y="168"/>
                  <a:pt x="21" y="170"/>
                  <a:pt x="21" y="171"/>
                </a:cubicBezTo>
                <a:cubicBezTo>
                  <a:pt x="21" y="173"/>
                  <a:pt x="21" y="175"/>
                  <a:pt x="21" y="177"/>
                </a:cubicBezTo>
                <a:cubicBezTo>
                  <a:pt x="21" y="179"/>
                  <a:pt x="22" y="179"/>
                  <a:pt x="20" y="180"/>
                </a:cubicBezTo>
                <a:cubicBezTo>
                  <a:pt x="16" y="181"/>
                  <a:pt x="13" y="182"/>
                  <a:pt x="10" y="184"/>
                </a:cubicBezTo>
                <a:cubicBezTo>
                  <a:pt x="9" y="184"/>
                  <a:pt x="3" y="186"/>
                  <a:pt x="2" y="187"/>
                </a:cubicBezTo>
                <a:cubicBezTo>
                  <a:pt x="1" y="190"/>
                  <a:pt x="0" y="193"/>
                  <a:pt x="0" y="196"/>
                </a:cubicBezTo>
                <a:cubicBezTo>
                  <a:pt x="0" y="205"/>
                  <a:pt x="3" y="215"/>
                  <a:pt x="10" y="221"/>
                </a:cubicBezTo>
                <a:cubicBezTo>
                  <a:pt x="11" y="221"/>
                  <a:pt x="14" y="221"/>
                  <a:pt x="15" y="221"/>
                </a:cubicBezTo>
                <a:cubicBezTo>
                  <a:pt x="19" y="220"/>
                  <a:pt x="22" y="220"/>
                  <a:pt x="25" y="220"/>
                </a:cubicBezTo>
                <a:cubicBezTo>
                  <a:pt x="27" y="220"/>
                  <a:pt x="29" y="220"/>
                  <a:pt x="30" y="220"/>
                </a:cubicBezTo>
                <a:cubicBezTo>
                  <a:pt x="31" y="221"/>
                  <a:pt x="31" y="223"/>
                  <a:pt x="32" y="224"/>
                </a:cubicBezTo>
                <a:cubicBezTo>
                  <a:pt x="34" y="228"/>
                  <a:pt x="35" y="231"/>
                  <a:pt x="37" y="234"/>
                </a:cubicBezTo>
                <a:cubicBezTo>
                  <a:pt x="38" y="236"/>
                  <a:pt x="39" y="237"/>
                  <a:pt x="39" y="239"/>
                </a:cubicBezTo>
                <a:cubicBezTo>
                  <a:pt x="41" y="241"/>
                  <a:pt x="39" y="241"/>
                  <a:pt x="38" y="242"/>
                </a:cubicBezTo>
                <a:cubicBezTo>
                  <a:pt x="36" y="245"/>
                  <a:pt x="33" y="247"/>
                  <a:pt x="31" y="250"/>
                </a:cubicBezTo>
                <a:cubicBezTo>
                  <a:pt x="28" y="254"/>
                  <a:pt x="26" y="255"/>
                  <a:pt x="27" y="260"/>
                </a:cubicBezTo>
                <a:cubicBezTo>
                  <a:pt x="30" y="269"/>
                  <a:pt x="37" y="279"/>
                  <a:pt x="47" y="282"/>
                </a:cubicBezTo>
                <a:cubicBezTo>
                  <a:pt x="50" y="283"/>
                  <a:pt x="56" y="278"/>
                  <a:pt x="59" y="277"/>
                </a:cubicBezTo>
                <a:cubicBezTo>
                  <a:pt x="60" y="276"/>
                  <a:pt x="62" y="275"/>
                  <a:pt x="63" y="274"/>
                </a:cubicBezTo>
                <a:cubicBezTo>
                  <a:pt x="65" y="273"/>
                  <a:pt x="65" y="272"/>
                  <a:pt x="67" y="273"/>
                </a:cubicBezTo>
                <a:cubicBezTo>
                  <a:pt x="70" y="275"/>
                  <a:pt x="72" y="278"/>
                  <a:pt x="75" y="280"/>
                </a:cubicBezTo>
                <a:cubicBezTo>
                  <a:pt x="77" y="281"/>
                  <a:pt x="79" y="283"/>
                  <a:pt x="81" y="285"/>
                </a:cubicBezTo>
                <a:cubicBezTo>
                  <a:pt x="82" y="285"/>
                  <a:pt x="83" y="286"/>
                  <a:pt x="84" y="286"/>
                </a:cubicBezTo>
                <a:cubicBezTo>
                  <a:pt x="82" y="290"/>
                  <a:pt x="81" y="294"/>
                  <a:pt x="80" y="298"/>
                </a:cubicBezTo>
                <a:cubicBezTo>
                  <a:pt x="79" y="301"/>
                  <a:pt x="77" y="305"/>
                  <a:pt x="79" y="308"/>
                </a:cubicBezTo>
                <a:cubicBezTo>
                  <a:pt x="81" y="312"/>
                  <a:pt x="85" y="315"/>
                  <a:pt x="89" y="317"/>
                </a:cubicBezTo>
                <a:cubicBezTo>
                  <a:pt x="94" y="320"/>
                  <a:pt x="99" y="322"/>
                  <a:pt x="105" y="321"/>
                </a:cubicBezTo>
                <a:cubicBezTo>
                  <a:pt x="110" y="321"/>
                  <a:pt x="110" y="320"/>
                  <a:pt x="113" y="315"/>
                </a:cubicBezTo>
                <a:cubicBezTo>
                  <a:pt x="115" y="313"/>
                  <a:pt x="119" y="304"/>
                  <a:pt x="122" y="305"/>
                </a:cubicBezTo>
                <a:cubicBezTo>
                  <a:pt x="125" y="306"/>
                  <a:pt x="128" y="306"/>
                  <a:pt x="131" y="307"/>
                </a:cubicBezTo>
                <a:cubicBezTo>
                  <a:pt x="134" y="308"/>
                  <a:pt x="136" y="308"/>
                  <a:pt x="138" y="309"/>
                </a:cubicBezTo>
                <a:cubicBezTo>
                  <a:pt x="140" y="309"/>
                  <a:pt x="141" y="309"/>
                  <a:pt x="143" y="309"/>
                </a:cubicBezTo>
                <a:cubicBezTo>
                  <a:pt x="143" y="311"/>
                  <a:pt x="143" y="313"/>
                  <a:pt x="144" y="314"/>
                </a:cubicBezTo>
                <a:cubicBezTo>
                  <a:pt x="144" y="318"/>
                  <a:pt x="145" y="321"/>
                  <a:pt x="145" y="324"/>
                </a:cubicBezTo>
                <a:cubicBezTo>
                  <a:pt x="146" y="326"/>
                  <a:pt x="145" y="329"/>
                  <a:pt x="147" y="330"/>
                </a:cubicBezTo>
                <a:cubicBezTo>
                  <a:pt x="155" y="335"/>
                  <a:pt x="166" y="336"/>
                  <a:pt x="174" y="333"/>
                </a:cubicBezTo>
                <a:cubicBezTo>
                  <a:pt x="176" y="332"/>
                  <a:pt x="179" y="331"/>
                  <a:pt x="181" y="330"/>
                </a:cubicBezTo>
                <a:cubicBezTo>
                  <a:pt x="182" y="328"/>
                  <a:pt x="182" y="323"/>
                  <a:pt x="182" y="321"/>
                </a:cubicBezTo>
                <a:cubicBezTo>
                  <a:pt x="183" y="317"/>
                  <a:pt x="184" y="313"/>
                  <a:pt x="184" y="309"/>
                </a:cubicBezTo>
                <a:cubicBezTo>
                  <a:pt x="192" y="308"/>
                  <a:pt x="199" y="306"/>
                  <a:pt x="206" y="304"/>
                </a:cubicBezTo>
                <a:cubicBezTo>
                  <a:pt x="207" y="304"/>
                  <a:pt x="216" y="318"/>
                  <a:pt x="217" y="320"/>
                </a:cubicBezTo>
                <a:cubicBezTo>
                  <a:pt x="219" y="322"/>
                  <a:pt x="223" y="322"/>
                  <a:pt x="226" y="321"/>
                </a:cubicBezTo>
                <a:cubicBezTo>
                  <a:pt x="235" y="320"/>
                  <a:pt x="245" y="315"/>
                  <a:pt x="249" y="307"/>
                </a:cubicBezTo>
                <a:cubicBezTo>
                  <a:pt x="250" y="305"/>
                  <a:pt x="249" y="304"/>
                  <a:pt x="248" y="303"/>
                </a:cubicBezTo>
                <a:cubicBezTo>
                  <a:pt x="248" y="299"/>
                  <a:pt x="247" y="296"/>
                  <a:pt x="246" y="293"/>
                </a:cubicBezTo>
                <a:cubicBezTo>
                  <a:pt x="245" y="292"/>
                  <a:pt x="243" y="287"/>
                  <a:pt x="244" y="286"/>
                </a:cubicBezTo>
                <a:cubicBezTo>
                  <a:pt x="245" y="285"/>
                  <a:pt x="246" y="284"/>
                  <a:pt x="248" y="283"/>
                </a:cubicBezTo>
                <a:cubicBezTo>
                  <a:pt x="250" y="281"/>
                  <a:pt x="253" y="280"/>
                  <a:pt x="255" y="278"/>
                </a:cubicBezTo>
                <a:cubicBezTo>
                  <a:pt x="256" y="277"/>
                  <a:pt x="258" y="275"/>
                  <a:pt x="259" y="274"/>
                </a:cubicBezTo>
                <a:cubicBezTo>
                  <a:pt x="261" y="273"/>
                  <a:pt x="261" y="272"/>
                  <a:pt x="263" y="273"/>
                </a:cubicBezTo>
                <a:cubicBezTo>
                  <a:pt x="266" y="275"/>
                  <a:pt x="270" y="277"/>
                  <a:pt x="273" y="279"/>
                </a:cubicBezTo>
                <a:cubicBezTo>
                  <a:pt x="277" y="281"/>
                  <a:pt x="278" y="283"/>
                  <a:pt x="282" y="281"/>
                </a:cubicBezTo>
                <a:cubicBezTo>
                  <a:pt x="287" y="279"/>
                  <a:pt x="292" y="275"/>
                  <a:pt x="295" y="270"/>
                </a:cubicBezTo>
                <a:cubicBezTo>
                  <a:pt x="298" y="267"/>
                  <a:pt x="300" y="262"/>
                  <a:pt x="301" y="257"/>
                </a:cubicBezTo>
                <a:cubicBezTo>
                  <a:pt x="301" y="253"/>
                  <a:pt x="295" y="249"/>
                  <a:pt x="293" y="246"/>
                </a:cubicBezTo>
                <a:cubicBezTo>
                  <a:pt x="292" y="245"/>
                  <a:pt x="290" y="244"/>
                  <a:pt x="289" y="242"/>
                </a:cubicBezTo>
                <a:cubicBezTo>
                  <a:pt x="288" y="241"/>
                  <a:pt x="287" y="241"/>
                  <a:pt x="288" y="239"/>
                </a:cubicBezTo>
                <a:cubicBezTo>
                  <a:pt x="289" y="236"/>
                  <a:pt x="291" y="233"/>
                  <a:pt x="292" y="230"/>
                </a:cubicBezTo>
                <a:cubicBezTo>
                  <a:pt x="294" y="227"/>
                  <a:pt x="295" y="224"/>
                  <a:pt x="296" y="221"/>
                </a:cubicBezTo>
                <a:cubicBezTo>
                  <a:pt x="297" y="219"/>
                  <a:pt x="298" y="220"/>
                  <a:pt x="300" y="220"/>
                </a:cubicBezTo>
                <a:cubicBezTo>
                  <a:pt x="302" y="220"/>
                  <a:pt x="305" y="220"/>
                  <a:pt x="307" y="220"/>
                </a:cubicBezTo>
                <a:cubicBezTo>
                  <a:pt x="310" y="221"/>
                  <a:pt x="316" y="222"/>
                  <a:pt x="318" y="220"/>
                </a:cubicBezTo>
                <a:cubicBezTo>
                  <a:pt x="321" y="217"/>
                  <a:pt x="323" y="214"/>
                  <a:pt x="324" y="210"/>
                </a:cubicBezTo>
                <a:cubicBezTo>
                  <a:pt x="327" y="205"/>
                  <a:pt x="327" y="199"/>
                  <a:pt x="327" y="194"/>
                </a:cubicBezTo>
                <a:close/>
                <a:moveTo>
                  <a:pt x="248" y="207"/>
                </a:moveTo>
                <a:cubicBezTo>
                  <a:pt x="233" y="239"/>
                  <a:pt x="199" y="261"/>
                  <a:pt x="163" y="261"/>
                </a:cubicBezTo>
                <a:cubicBezTo>
                  <a:pt x="163" y="261"/>
                  <a:pt x="163" y="261"/>
                  <a:pt x="163" y="261"/>
                </a:cubicBezTo>
                <a:cubicBezTo>
                  <a:pt x="158" y="261"/>
                  <a:pt x="152" y="260"/>
                  <a:pt x="146" y="259"/>
                </a:cubicBezTo>
                <a:cubicBezTo>
                  <a:pt x="119" y="254"/>
                  <a:pt x="96" y="237"/>
                  <a:pt x="82" y="212"/>
                </a:cubicBezTo>
                <a:cubicBezTo>
                  <a:pt x="68" y="187"/>
                  <a:pt x="67" y="156"/>
                  <a:pt x="79" y="129"/>
                </a:cubicBezTo>
                <a:cubicBezTo>
                  <a:pt x="91" y="104"/>
                  <a:pt x="113" y="86"/>
                  <a:pt x="140" y="79"/>
                </a:cubicBezTo>
                <a:cubicBezTo>
                  <a:pt x="147" y="76"/>
                  <a:pt x="155" y="75"/>
                  <a:pt x="163" y="75"/>
                </a:cubicBezTo>
                <a:cubicBezTo>
                  <a:pt x="184" y="75"/>
                  <a:pt x="205" y="83"/>
                  <a:pt x="221" y="96"/>
                </a:cubicBezTo>
                <a:cubicBezTo>
                  <a:pt x="254" y="121"/>
                  <a:pt x="265" y="168"/>
                  <a:pt x="248" y="207"/>
                </a:cubicBezTo>
                <a:close/>
              </a:path>
            </a:pathLst>
          </a:custGeom>
          <a:solidFill>
            <a:schemeClr val="tx2">
              <a:lumMod val="20000"/>
              <a:lumOff val="80000"/>
            </a:schemeClr>
          </a:solidFill>
          <a:ln>
            <a:noFill/>
          </a:ln>
          <a:effectLst>
            <a:outerShdw blurRad="50800" dist="38100" dir="2700000" algn="tl" rotWithShape="0">
              <a:prstClr val="black">
                <a:alpha val="40000"/>
              </a:prstClr>
            </a:outerShdw>
          </a:effectLst>
          <a:extLst/>
        </p:spPr>
        <p:txBody>
          <a:bodyPr vert="horz" wrap="square" lIns="121893" tIns="60947" rIns="121893" bIns="6094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54" name="Freeform 11"/>
          <p:cNvSpPr>
            <a:spLocks noEditPoints="1"/>
          </p:cNvSpPr>
          <p:nvPr/>
        </p:nvSpPr>
        <p:spPr bwMode="auto">
          <a:xfrm>
            <a:off x="2239733" y="2640018"/>
            <a:ext cx="461711" cy="473768"/>
          </a:xfrm>
          <a:custGeom>
            <a:avLst/>
            <a:gdLst>
              <a:gd name="T0" fmla="*/ 306 w 328"/>
              <a:gd name="T1" fmla="*/ 179 h 336"/>
              <a:gd name="T2" fmla="*/ 306 w 328"/>
              <a:gd name="T3" fmla="*/ 157 h 336"/>
              <a:gd name="T4" fmla="*/ 318 w 328"/>
              <a:gd name="T5" fmla="*/ 116 h 336"/>
              <a:gd name="T6" fmla="*/ 299 w 328"/>
              <a:gd name="T7" fmla="*/ 116 h 336"/>
              <a:gd name="T8" fmla="*/ 289 w 328"/>
              <a:gd name="T9" fmla="*/ 99 h 336"/>
              <a:gd name="T10" fmla="*/ 300 w 328"/>
              <a:gd name="T11" fmla="*/ 77 h 336"/>
              <a:gd name="T12" fmla="*/ 261 w 328"/>
              <a:gd name="T13" fmla="*/ 64 h 336"/>
              <a:gd name="T14" fmla="*/ 244 w 328"/>
              <a:gd name="T15" fmla="*/ 50 h 336"/>
              <a:gd name="T16" fmla="*/ 240 w 328"/>
              <a:gd name="T17" fmla="*/ 20 h 336"/>
              <a:gd name="T18" fmla="*/ 206 w 328"/>
              <a:gd name="T19" fmla="*/ 31 h 336"/>
              <a:gd name="T20" fmla="*/ 186 w 328"/>
              <a:gd name="T21" fmla="*/ 27 h 336"/>
              <a:gd name="T22" fmla="*/ 180 w 328"/>
              <a:gd name="T23" fmla="*/ 6 h 336"/>
              <a:gd name="T24" fmla="*/ 145 w 328"/>
              <a:gd name="T25" fmla="*/ 13 h 336"/>
              <a:gd name="T26" fmla="*/ 135 w 328"/>
              <a:gd name="T27" fmla="*/ 28 h 336"/>
              <a:gd name="T28" fmla="*/ 111 w 328"/>
              <a:gd name="T29" fmla="*/ 18 h 336"/>
              <a:gd name="T30" fmla="*/ 81 w 328"/>
              <a:gd name="T31" fmla="*/ 41 h 336"/>
              <a:gd name="T32" fmla="*/ 73 w 328"/>
              <a:gd name="T33" fmla="*/ 57 h 336"/>
              <a:gd name="T34" fmla="*/ 46 w 328"/>
              <a:gd name="T35" fmla="*/ 55 h 336"/>
              <a:gd name="T36" fmla="*/ 33 w 328"/>
              <a:gd name="T37" fmla="*/ 89 h 336"/>
              <a:gd name="T38" fmla="*/ 31 w 328"/>
              <a:gd name="T39" fmla="*/ 113 h 336"/>
              <a:gd name="T40" fmla="*/ 9 w 328"/>
              <a:gd name="T41" fmla="*/ 116 h 336"/>
              <a:gd name="T42" fmla="*/ 4 w 328"/>
              <a:gd name="T43" fmla="*/ 150 h 336"/>
              <a:gd name="T44" fmla="*/ 21 w 328"/>
              <a:gd name="T45" fmla="*/ 171 h 336"/>
              <a:gd name="T46" fmla="*/ 10 w 328"/>
              <a:gd name="T47" fmla="*/ 184 h 336"/>
              <a:gd name="T48" fmla="*/ 10 w 328"/>
              <a:gd name="T49" fmla="*/ 221 h 336"/>
              <a:gd name="T50" fmla="*/ 30 w 328"/>
              <a:gd name="T51" fmla="*/ 220 h 336"/>
              <a:gd name="T52" fmla="*/ 39 w 328"/>
              <a:gd name="T53" fmla="*/ 239 h 336"/>
              <a:gd name="T54" fmla="*/ 27 w 328"/>
              <a:gd name="T55" fmla="*/ 260 h 336"/>
              <a:gd name="T56" fmla="*/ 63 w 328"/>
              <a:gd name="T57" fmla="*/ 274 h 336"/>
              <a:gd name="T58" fmla="*/ 81 w 328"/>
              <a:gd name="T59" fmla="*/ 285 h 336"/>
              <a:gd name="T60" fmla="*/ 79 w 328"/>
              <a:gd name="T61" fmla="*/ 308 h 336"/>
              <a:gd name="T62" fmla="*/ 113 w 328"/>
              <a:gd name="T63" fmla="*/ 315 h 336"/>
              <a:gd name="T64" fmla="*/ 138 w 328"/>
              <a:gd name="T65" fmla="*/ 309 h 336"/>
              <a:gd name="T66" fmla="*/ 145 w 328"/>
              <a:gd name="T67" fmla="*/ 324 h 336"/>
              <a:gd name="T68" fmla="*/ 181 w 328"/>
              <a:gd name="T69" fmla="*/ 330 h 336"/>
              <a:gd name="T70" fmla="*/ 206 w 328"/>
              <a:gd name="T71" fmla="*/ 304 h 336"/>
              <a:gd name="T72" fmla="*/ 249 w 328"/>
              <a:gd name="T73" fmla="*/ 307 h 336"/>
              <a:gd name="T74" fmla="*/ 244 w 328"/>
              <a:gd name="T75" fmla="*/ 286 h 336"/>
              <a:gd name="T76" fmla="*/ 259 w 328"/>
              <a:gd name="T77" fmla="*/ 274 h 336"/>
              <a:gd name="T78" fmla="*/ 282 w 328"/>
              <a:gd name="T79" fmla="*/ 281 h 336"/>
              <a:gd name="T80" fmla="*/ 293 w 328"/>
              <a:gd name="T81" fmla="*/ 246 h 336"/>
              <a:gd name="T82" fmla="*/ 292 w 328"/>
              <a:gd name="T83" fmla="*/ 230 h 336"/>
              <a:gd name="T84" fmla="*/ 307 w 328"/>
              <a:gd name="T85" fmla="*/ 220 h 336"/>
              <a:gd name="T86" fmla="*/ 327 w 328"/>
              <a:gd name="T87" fmla="*/ 194 h 336"/>
              <a:gd name="T88" fmla="*/ 163 w 328"/>
              <a:gd name="T89" fmla="*/ 261 h 336"/>
              <a:gd name="T90" fmla="*/ 79 w 328"/>
              <a:gd name="T91" fmla="*/ 129 h 336"/>
              <a:gd name="T92" fmla="*/ 221 w 328"/>
              <a:gd name="T93" fmla="*/ 9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8" h="336">
                <a:moveTo>
                  <a:pt x="327" y="194"/>
                </a:moveTo>
                <a:cubicBezTo>
                  <a:pt x="327" y="193"/>
                  <a:pt x="326" y="188"/>
                  <a:pt x="325" y="187"/>
                </a:cubicBezTo>
                <a:cubicBezTo>
                  <a:pt x="319" y="184"/>
                  <a:pt x="312" y="182"/>
                  <a:pt x="306" y="179"/>
                </a:cubicBezTo>
                <a:cubicBezTo>
                  <a:pt x="305" y="178"/>
                  <a:pt x="306" y="172"/>
                  <a:pt x="306" y="171"/>
                </a:cubicBezTo>
                <a:cubicBezTo>
                  <a:pt x="307" y="169"/>
                  <a:pt x="307" y="167"/>
                  <a:pt x="306" y="165"/>
                </a:cubicBezTo>
                <a:cubicBezTo>
                  <a:pt x="306" y="163"/>
                  <a:pt x="305" y="158"/>
                  <a:pt x="306" y="157"/>
                </a:cubicBezTo>
                <a:cubicBezTo>
                  <a:pt x="312" y="154"/>
                  <a:pt x="319" y="152"/>
                  <a:pt x="325" y="149"/>
                </a:cubicBezTo>
                <a:cubicBezTo>
                  <a:pt x="326" y="148"/>
                  <a:pt x="327" y="142"/>
                  <a:pt x="327" y="141"/>
                </a:cubicBezTo>
                <a:cubicBezTo>
                  <a:pt x="328" y="132"/>
                  <a:pt x="325" y="121"/>
                  <a:pt x="318" y="116"/>
                </a:cubicBezTo>
                <a:cubicBezTo>
                  <a:pt x="317" y="115"/>
                  <a:pt x="315" y="115"/>
                  <a:pt x="314" y="115"/>
                </a:cubicBezTo>
                <a:cubicBezTo>
                  <a:pt x="310" y="115"/>
                  <a:pt x="307" y="116"/>
                  <a:pt x="304" y="116"/>
                </a:cubicBezTo>
                <a:cubicBezTo>
                  <a:pt x="302" y="116"/>
                  <a:pt x="300" y="116"/>
                  <a:pt x="299" y="116"/>
                </a:cubicBezTo>
                <a:cubicBezTo>
                  <a:pt x="296" y="117"/>
                  <a:pt x="297" y="115"/>
                  <a:pt x="296" y="113"/>
                </a:cubicBezTo>
                <a:cubicBezTo>
                  <a:pt x="294" y="110"/>
                  <a:pt x="293" y="106"/>
                  <a:pt x="291" y="103"/>
                </a:cubicBezTo>
                <a:cubicBezTo>
                  <a:pt x="290" y="102"/>
                  <a:pt x="289" y="100"/>
                  <a:pt x="289" y="99"/>
                </a:cubicBezTo>
                <a:cubicBezTo>
                  <a:pt x="288" y="97"/>
                  <a:pt x="286" y="97"/>
                  <a:pt x="288" y="95"/>
                </a:cubicBezTo>
                <a:cubicBezTo>
                  <a:pt x="290" y="92"/>
                  <a:pt x="293" y="90"/>
                  <a:pt x="295" y="87"/>
                </a:cubicBezTo>
                <a:cubicBezTo>
                  <a:pt x="298" y="84"/>
                  <a:pt x="301" y="82"/>
                  <a:pt x="300" y="77"/>
                </a:cubicBezTo>
                <a:cubicBezTo>
                  <a:pt x="298" y="67"/>
                  <a:pt x="290" y="58"/>
                  <a:pt x="281" y="54"/>
                </a:cubicBezTo>
                <a:cubicBezTo>
                  <a:pt x="277" y="53"/>
                  <a:pt x="273" y="57"/>
                  <a:pt x="270" y="59"/>
                </a:cubicBezTo>
                <a:cubicBezTo>
                  <a:pt x="267" y="60"/>
                  <a:pt x="264" y="62"/>
                  <a:pt x="261" y="64"/>
                </a:cubicBezTo>
                <a:cubicBezTo>
                  <a:pt x="258" y="61"/>
                  <a:pt x="256" y="59"/>
                  <a:pt x="253" y="56"/>
                </a:cubicBezTo>
                <a:cubicBezTo>
                  <a:pt x="251" y="55"/>
                  <a:pt x="248" y="53"/>
                  <a:pt x="246" y="52"/>
                </a:cubicBezTo>
                <a:cubicBezTo>
                  <a:pt x="245" y="51"/>
                  <a:pt x="245" y="50"/>
                  <a:pt x="244" y="50"/>
                </a:cubicBezTo>
                <a:cubicBezTo>
                  <a:pt x="243" y="49"/>
                  <a:pt x="246" y="41"/>
                  <a:pt x="247" y="40"/>
                </a:cubicBezTo>
                <a:cubicBezTo>
                  <a:pt x="247" y="37"/>
                  <a:pt x="250" y="32"/>
                  <a:pt x="248" y="29"/>
                </a:cubicBezTo>
                <a:cubicBezTo>
                  <a:pt x="246" y="25"/>
                  <a:pt x="243" y="22"/>
                  <a:pt x="240" y="20"/>
                </a:cubicBezTo>
                <a:cubicBezTo>
                  <a:pt x="235" y="17"/>
                  <a:pt x="229" y="15"/>
                  <a:pt x="224" y="15"/>
                </a:cubicBezTo>
                <a:cubicBezTo>
                  <a:pt x="219" y="14"/>
                  <a:pt x="218" y="15"/>
                  <a:pt x="215" y="19"/>
                </a:cubicBezTo>
                <a:cubicBezTo>
                  <a:pt x="214" y="21"/>
                  <a:pt x="208" y="32"/>
                  <a:pt x="206" y="31"/>
                </a:cubicBezTo>
                <a:cubicBezTo>
                  <a:pt x="202" y="31"/>
                  <a:pt x="199" y="30"/>
                  <a:pt x="196" y="29"/>
                </a:cubicBezTo>
                <a:cubicBezTo>
                  <a:pt x="194" y="28"/>
                  <a:pt x="192" y="28"/>
                  <a:pt x="191" y="28"/>
                </a:cubicBezTo>
                <a:cubicBezTo>
                  <a:pt x="189" y="27"/>
                  <a:pt x="187" y="27"/>
                  <a:pt x="186" y="27"/>
                </a:cubicBezTo>
                <a:cubicBezTo>
                  <a:pt x="183" y="27"/>
                  <a:pt x="184" y="25"/>
                  <a:pt x="184" y="23"/>
                </a:cubicBezTo>
                <a:cubicBezTo>
                  <a:pt x="183" y="20"/>
                  <a:pt x="183" y="17"/>
                  <a:pt x="182" y="13"/>
                </a:cubicBezTo>
                <a:cubicBezTo>
                  <a:pt x="182" y="12"/>
                  <a:pt x="182" y="7"/>
                  <a:pt x="180" y="6"/>
                </a:cubicBezTo>
                <a:cubicBezTo>
                  <a:pt x="173" y="1"/>
                  <a:pt x="162" y="0"/>
                  <a:pt x="154" y="3"/>
                </a:cubicBezTo>
                <a:cubicBezTo>
                  <a:pt x="151" y="4"/>
                  <a:pt x="149" y="5"/>
                  <a:pt x="146" y="6"/>
                </a:cubicBezTo>
                <a:cubicBezTo>
                  <a:pt x="145" y="7"/>
                  <a:pt x="145" y="12"/>
                  <a:pt x="145" y="13"/>
                </a:cubicBezTo>
                <a:cubicBezTo>
                  <a:pt x="144" y="17"/>
                  <a:pt x="144" y="21"/>
                  <a:pt x="143" y="25"/>
                </a:cubicBezTo>
                <a:cubicBezTo>
                  <a:pt x="143" y="27"/>
                  <a:pt x="142" y="27"/>
                  <a:pt x="140" y="27"/>
                </a:cubicBezTo>
                <a:cubicBezTo>
                  <a:pt x="138" y="27"/>
                  <a:pt x="137" y="28"/>
                  <a:pt x="135" y="28"/>
                </a:cubicBezTo>
                <a:cubicBezTo>
                  <a:pt x="133" y="28"/>
                  <a:pt x="132" y="29"/>
                  <a:pt x="131" y="29"/>
                </a:cubicBezTo>
                <a:cubicBezTo>
                  <a:pt x="127" y="30"/>
                  <a:pt x="124" y="31"/>
                  <a:pt x="121" y="31"/>
                </a:cubicBezTo>
                <a:cubicBezTo>
                  <a:pt x="120" y="32"/>
                  <a:pt x="112" y="19"/>
                  <a:pt x="111" y="18"/>
                </a:cubicBezTo>
                <a:cubicBezTo>
                  <a:pt x="109" y="14"/>
                  <a:pt x="107" y="14"/>
                  <a:pt x="102" y="15"/>
                </a:cubicBezTo>
                <a:cubicBezTo>
                  <a:pt x="93" y="15"/>
                  <a:pt x="83" y="21"/>
                  <a:pt x="78" y="29"/>
                </a:cubicBezTo>
                <a:cubicBezTo>
                  <a:pt x="77" y="32"/>
                  <a:pt x="80" y="38"/>
                  <a:pt x="81" y="41"/>
                </a:cubicBezTo>
                <a:cubicBezTo>
                  <a:pt x="81" y="42"/>
                  <a:pt x="84" y="49"/>
                  <a:pt x="84" y="50"/>
                </a:cubicBezTo>
                <a:cubicBezTo>
                  <a:pt x="82" y="50"/>
                  <a:pt x="81" y="51"/>
                  <a:pt x="80" y="52"/>
                </a:cubicBezTo>
                <a:cubicBezTo>
                  <a:pt x="78" y="54"/>
                  <a:pt x="75" y="55"/>
                  <a:pt x="73" y="57"/>
                </a:cubicBezTo>
                <a:cubicBezTo>
                  <a:pt x="71" y="59"/>
                  <a:pt x="68" y="62"/>
                  <a:pt x="66" y="64"/>
                </a:cubicBezTo>
                <a:cubicBezTo>
                  <a:pt x="63" y="62"/>
                  <a:pt x="59" y="60"/>
                  <a:pt x="56" y="58"/>
                </a:cubicBezTo>
                <a:cubicBezTo>
                  <a:pt x="52" y="56"/>
                  <a:pt x="49" y="53"/>
                  <a:pt x="46" y="55"/>
                </a:cubicBezTo>
                <a:cubicBezTo>
                  <a:pt x="41" y="57"/>
                  <a:pt x="37" y="60"/>
                  <a:pt x="33" y="64"/>
                </a:cubicBezTo>
                <a:cubicBezTo>
                  <a:pt x="30" y="68"/>
                  <a:pt x="28" y="73"/>
                  <a:pt x="27" y="78"/>
                </a:cubicBezTo>
                <a:cubicBezTo>
                  <a:pt x="26" y="83"/>
                  <a:pt x="30" y="85"/>
                  <a:pt x="33" y="89"/>
                </a:cubicBezTo>
                <a:cubicBezTo>
                  <a:pt x="36" y="91"/>
                  <a:pt x="38" y="93"/>
                  <a:pt x="40" y="96"/>
                </a:cubicBezTo>
                <a:cubicBezTo>
                  <a:pt x="38" y="99"/>
                  <a:pt x="37" y="102"/>
                  <a:pt x="36" y="105"/>
                </a:cubicBezTo>
                <a:cubicBezTo>
                  <a:pt x="34" y="107"/>
                  <a:pt x="33" y="110"/>
                  <a:pt x="31" y="113"/>
                </a:cubicBezTo>
                <a:cubicBezTo>
                  <a:pt x="31" y="115"/>
                  <a:pt x="31" y="117"/>
                  <a:pt x="29" y="116"/>
                </a:cubicBezTo>
                <a:cubicBezTo>
                  <a:pt x="26" y="116"/>
                  <a:pt x="24" y="116"/>
                  <a:pt x="22" y="116"/>
                </a:cubicBezTo>
                <a:cubicBezTo>
                  <a:pt x="19" y="116"/>
                  <a:pt x="12" y="114"/>
                  <a:pt x="9" y="116"/>
                </a:cubicBezTo>
                <a:cubicBezTo>
                  <a:pt x="6" y="119"/>
                  <a:pt x="4" y="122"/>
                  <a:pt x="3" y="126"/>
                </a:cubicBezTo>
                <a:cubicBezTo>
                  <a:pt x="1" y="131"/>
                  <a:pt x="0" y="137"/>
                  <a:pt x="0" y="142"/>
                </a:cubicBezTo>
                <a:cubicBezTo>
                  <a:pt x="1" y="145"/>
                  <a:pt x="1" y="148"/>
                  <a:pt x="4" y="150"/>
                </a:cubicBezTo>
                <a:cubicBezTo>
                  <a:pt x="6" y="150"/>
                  <a:pt x="21" y="156"/>
                  <a:pt x="21" y="157"/>
                </a:cubicBezTo>
                <a:cubicBezTo>
                  <a:pt x="21" y="160"/>
                  <a:pt x="21" y="163"/>
                  <a:pt x="21" y="166"/>
                </a:cubicBezTo>
                <a:cubicBezTo>
                  <a:pt x="21" y="168"/>
                  <a:pt x="21" y="170"/>
                  <a:pt x="21" y="171"/>
                </a:cubicBezTo>
                <a:cubicBezTo>
                  <a:pt x="21" y="173"/>
                  <a:pt x="21" y="175"/>
                  <a:pt x="21" y="177"/>
                </a:cubicBezTo>
                <a:cubicBezTo>
                  <a:pt x="21" y="179"/>
                  <a:pt x="22" y="179"/>
                  <a:pt x="20" y="180"/>
                </a:cubicBezTo>
                <a:cubicBezTo>
                  <a:pt x="16" y="181"/>
                  <a:pt x="13" y="182"/>
                  <a:pt x="10" y="184"/>
                </a:cubicBezTo>
                <a:cubicBezTo>
                  <a:pt x="9" y="184"/>
                  <a:pt x="3" y="186"/>
                  <a:pt x="2" y="187"/>
                </a:cubicBezTo>
                <a:cubicBezTo>
                  <a:pt x="1" y="190"/>
                  <a:pt x="0" y="193"/>
                  <a:pt x="0" y="196"/>
                </a:cubicBezTo>
                <a:cubicBezTo>
                  <a:pt x="0" y="205"/>
                  <a:pt x="3" y="215"/>
                  <a:pt x="10" y="221"/>
                </a:cubicBezTo>
                <a:cubicBezTo>
                  <a:pt x="11" y="221"/>
                  <a:pt x="14" y="221"/>
                  <a:pt x="15" y="221"/>
                </a:cubicBezTo>
                <a:cubicBezTo>
                  <a:pt x="19" y="220"/>
                  <a:pt x="22" y="220"/>
                  <a:pt x="25" y="220"/>
                </a:cubicBezTo>
                <a:cubicBezTo>
                  <a:pt x="27" y="220"/>
                  <a:pt x="29" y="220"/>
                  <a:pt x="30" y="220"/>
                </a:cubicBezTo>
                <a:cubicBezTo>
                  <a:pt x="31" y="221"/>
                  <a:pt x="31" y="223"/>
                  <a:pt x="32" y="224"/>
                </a:cubicBezTo>
                <a:cubicBezTo>
                  <a:pt x="34" y="228"/>
                  <a:pt x="35" y="231"/>
                  <a:pt x="37" y="234"/>
                </a:cubicBezTo>
                <a:cubicBezTo>
                  <a:pt x="38" y="236"/>
                  <a:pt x="39" y="237"/>
                  <a:pt x="39" y="239"/>
                </a:cubicBezTo>
                <a:cubicBezTo>
                  <a:pt x="41" y="241"/>
                  <a:pt x="39" y="241"/>
                  <a:pt x="38" y="242"/>
                </a:cubicBezTo>
                <a:cubicBezTo>
                  <a:pt x="36" y="245"/>
                  <a:pt x="33" y="247"/>
                  <a:pt x="31" y="250"/>
                </a:cubicBezTo>
                <a:cubicBezTo>
                  <a:pt x="28" y="254"/>
                  <a:pt x="26" y="255"/>
                  <a:pt x="27" y="260"/>
                </a:cubicBezTo>
                <a:cubicBezTo>
                  <a:pt x="30" y="269"/>
                  <a:pt x="37" y="279"/>
                  <a:pt x="47" y="282"/>
                </a:cubicBezTo>
                <a:cubicBezTo>
                  <a:pt x="50" y="283"/>
                  <a:pt x="56" y="278"/>
                  <a:pt x="59" y="277"/>
                </a:cubicBezTo>
                <a:cubicBezTo>
                  <a:pt x="60" y="276"/>
                  <a:pt x="62" y="275"/>
                  <a:pt x="63" y="274"/>
                </a:cubicBezTo>
                <a:cubicBezTo>
                  <a:pt x="65" y="273"/>
                  <a:pt x="65" y="272"/>
                  <a:pt x="67" y="273"/>
                </a:cubicBezTo>
                <a:cubicBezTo>
                  <a:pt x="70" y="275"/>
                  <a:pt x="72" y="278"/>
                  <a:pt x="75" y="280"/>
                </a:cubicBezTo>
                <a:cubicBezTo>
                  <a:pt x="77" y="281"/>
                  <a:pt x="79" y="283"/>
                  <a:pt x="81" y="285"/>
                </a:cubicBezTo>
                <a:cubicBezTo>
                  <a:pt x="82" y="285"/>
                  <a:pt x="83" y="286"/>
                  <a:pt x="84" y="286"/>
                </a:cubicBezTo>
                <a:cubicBezTo>
                  <a:pt x="82" y="290"/>
                  <a:pt x="81" y="294"/>
                  <a:pt x="80" y="298"/>
                </a:cubicBezTo>
                <a:cubicBezTo>
                  <a:pt x="79" y="301"/>
                  <a:pt x="77" y="305"/>
                  <a:pt x="79" y="308"/>
                </a:cubicBezTo>
                <a:cubicBezTo>
                  <a:pt x="81" y="312"/>
                  <a:pt x="85" y="315"/>
                  <a:pt x="89" y="317"/>
                </a:cubicBezTo>
                <a:cubicBezTo>
                  <a:pt x="94" y="320"/>
                  <a:pt x="99" y="322"/>
                  <a:pt x="105" y="321"/>
                </a:cubicBezTo>
                <a:cubicBezTo>
                  <a:pt x="110" y="321"/>
                  <a:pt x="110" y="320"/>
                  <a:pt x="113" y="315"/>
                </a:cubicBezTo>
                <a:cubicBezTo>
                  <a:pt x="115" y="313"/>
                  <a:pt x="119" y="304"/>
                  <a:pt x="122" y="305"/>
                </a:cubicBezTo>
                <a:cubicBezTo>
                  <a:pt x="125" y="306"/>
                  <a:pt x="128" y="306"/>
                  <a:pt x="131" y="307"/>
                </a:cubicBezTo>
                <a:cubicBezTo>
                  <a:pt x="134" y="308"/>
                  <a:pt x="136" y="308"/>
                  <a:pt x="138" y="309"/>
                </a:cubicBezTo>
                <a:cubicBezTo>
                  <a:pt x="140" y="309"/>
                  <a:pt x="141" y="309"/>
                  <a:pt x="143" y="309"/>
                </a:cubicBezTo>
                <a:cubicBezTo>
                  <a:pt x="143" y="311"/>
                  <a:pt x="143" y="313"/>
                  <a:pt x="144" y="314"/>
                </a:cubicBezTo>
                <a:cubicBezTo>
                  <a:pt x="144" y="318"/>
                  <a:pt x="145" y="321"/>
                  <a:pt x="145" y="324"/>
                </a:cubicBezTo>
                <a:cubicBezTo>
                  <a:pt x="146" y="326"/>
                  <a:pt x="145" y="329"/>
                  <a:pt x="147" y="330"/>
                </a:cubicBezTo>
                <a:cubicBezTo>
                  <a:pt x="155" y="335"/>
                  <a:pt x="166" y="336"/>
                  <a:pt x="174" y="333"/>
                </a:cubicBezTo>
                <a:cubicBezTo>
                  <a:pt x="176" y="332"/>
                  <a:pt x="179" y="331"/>
                  <a:pt x="181" y="330"/>
                </a:cubicBezTo>
                <a:cubicBezTo>
                  <a:pt x="182" y="328"/>
                  <a:pt x="182" y="323"/>
                  <a:pt x="182" y="321"/>
                </a:cubicBezTo>
                <a:cubicBezTo>
                  <a:pt x="183" y="317"/>
                  <a:pt x="184" y="313"/>
                  <a:pt x="184" y="309"/>
                </a:cubicBezTo>
                <a:cubicBezTo>
                  <a:pt x="192" y="308"/>
                  <a:pt x="199" y="306"/>
                  <a:pt x="206" y="304"/>
                </a:cubicBezTo>
                <a:cubicBezTo>
                  <a:pt x="207" y="304"/>
                  <a:pt x="216" y="318"/>
                  <a:pt x="217" y="320"/>
                </a:cubicBezTo>
                <a:cubicBezTo>
                  <a:pt x="219" y="322"/>
                  <a:pt x="223" y="322"/>
                  <a:pt x="226" y="321"/>
                </a:cubicBezTo>
                <a:cubicBezTo>
                  <a:pt x="235" y="320"/>
                  <a:pt x="245" y="315"/>
                  <a:pt x="249" y="307"/>
                </a:cubicBezTo>
                <a:cubicBezTo>
                  <a:pt x="250" y="305"/>
                  <a:pt x="249" y="304"/>
                  <a:pt x="248" y="303"/>
                </a:cubicBezTo>
                <a:cubicBezTo>
                  <a:pt x="248" y="299"/>
                  <a:pt x="247" y="296"/>
                  <a:pt x="246" y="293"/>
                </a:cubicBezTo>
                <a:cubicBezTo>
                  <a:pt x="245" y="292"/>
                  <a:pt x="243" y="287"/>
                  <a:pt x="244" y="286"/>
                </a:cubicBezTo>
                <a:cubicBezTo>
                  <a:pt x="245" y="285"/>
                  <a:pt x="246" y="284"/>
                  <a:pt x="248" y="283"/>
                </a:cubicBezTo>
                <a:cubicBezTo>
                  <a:pt x="250" y="281"/>
                  <a:pt x="253" y="280"/>
                  <a:pt x="255" y="278"/>
                </a:cubicBezTo>
                <a:cubicBezTo>
                  <a:pt x="256" y="277"/>
                  <a:pt x="258" y="275"/>
                  <a:pt x="259" y="274"/>
                </a:cubicBezTo>
                <a:cubicBezTo>
                  <a:pt x="261" y="273"/>
                  <a:pt x="261" y="272"/>
                  <a:pt x="263" y="273"/>
                </a:cubicBezTo>
                <a:cubicBezTo>
                  <a:pt x="266" y="275"/>
                  <a:pt x="270" y="277"/>
                  <a:pt x="273" y="279"/>
                </a:cubicBezTo>
                <a:cubicBezTo>
                  <a:pt x="277" y="281"/>
                  <a:pt x="278" y="283"/>
                  <a:pt x="282" y="281"/>
                </a:cubicBezTo>
                <a:cubicBezTo>
                  <a:pt x="287" y="279"/>
                  <a:pt x="292" y="275"/>
                  <a:pt x="295" y="270"/>
                </a:cubicBezTo>
                <a:cubicBezTo>
                  <a:pt x="298" y="267"/>
                  <a:pt x="300" y="262"/>
                  <a:pt x="301" y="257"/>
                </a:cubicBezTo>
                <a:cubicBezTo>
                  <a:pt x="301" y="253"/>
                  <a:pt x="295" y="249"/>
                  <a:pt x="293" y="246"/>
                </a:cubicBezTo>
                <a:cubicBezTo>
                  <a:pt x="292" y="245"/>
                  <a:pt x="290" y="244"/>
                  <a:pt x="289" y="242"/>
                </a:cubicBezTo>
                <a:cubicBezTo>
                  <a:pt x="288" y="241"/>
                  <a:pt x="287" y="241"/>
                  <a:pt x="288" y="239"/>
                </a:cubicBezTo>
                <a:cubicBezTo>
                  <a:pt x="289" y="236"/>
                  <a:pt x="291" y="233"/>
                  <a:pt x="292" y="230"/>
                </a:cubicBezTo>
                <a:cubicBezTo>
                  <a:pt x="294" y="227"/>
                  <a:pt x="295" y="224"/>
                  <a:pt x="296" y="221"/>
                </a:cubicBezTo>
                <a:cubicBezTo>
                  <a:pt x="297" y="219"/>
                  <a:pt x="298" y="220"/>
                  <a:pt x="300" y="220"/>
                </a:cubicBezTo>
                <a:cubicBezTo>
                  <a:pt x="302" y="220"/>
                  <a:pt x="305" y="220"/>
                  <a:pt x="307" y="220"/>
                </a:cubicBezTo>
                <a:cubicBezTo>
                  <a:pt x="310" y="221"/>
                  <a:pt x="316" y="222"/>
                  <a:pt x="318" y="220"/>
                </a:cubicBezTo>
                <a:cubicBezTo>
                  <a:pt x="321" y="217"/>
                  <a:pt x="323" y="214"/>
                  <a:pt x="324" y="210"/>
                </a:cubicBezTo>
                <a:cubicBezTo>
                  <a:pt x="327" y="205"/>
                  <a:pt x="327" y="199"/>
                  <a:pt x="327" y="194"/>
                </a:cubicBezTo>
                <a:close/>
                <a:moveTo>
                  <a:pt x="248" y="207"/>
                </a:moveTo>
                <a:cubicBezTo>
                  <a:pt x="233" y="239"/>
                  <a:pt x="199" y="261"/>
                  <a:pt x="163" y="261"/>
                </a:cubicBezTo>
                <a:cubicBezTo>
                  <a:pt x="163" y="261"/>
                  <a:pt x="163" y="261"/>
                  <a:pt x="163" y="261"/>
                </a:cubicBezTo>
                <a:cubicBezTo>
                  <a:pt x="158" y="261"/>
                  <a:pt x="152" y="260"/>
                  <a:pt x="146" y="259"/>
                </a:cubicBezTo>
                <a:cubicBezTo>
                  <a:pt x="119" y="254"/>
                  <a:pt x="96" y="237"/>
                  <a:pt x="82" y="212"/>
                </a:cubicBezTo>
                <a:cubicBezTo>
                  <a:pt x="68" y="187"/>
                  <a:pt x="67" y="156"/>
                  <a:pt x="79" y="129"/>
                </a:cubicBezTo>
                <a:cubicBezTo>
                  <a:pt x="91" y="104"/>
                  <a:pt x="113" y="86"/>
                  <a:pt x="140" y="79"/>
                </a:cubicBezTo>
                <a:cubicBezTo>
                  <a:pt x="147" y="76"/>
                  <a:pt x="155" y="75"/>
                  <a:pt x="163" y="75"/>
                </a:cubicBezTo>
                <a:cubicBezTo>
                  <a:pt x="184" y="75"/>
                  <a:pt x="205" y="83"/>
                  <a:pt x="221" y="96"/>
                </a:cubicBezTo>
                <a:cubicBezTo>
                  <a:pt x="254" y="121"/>
                  <a:pt x="265" y="168"/>
                  <a:pt x="248" y="207"/>
                </a:cubicBezTo>
                <a:close/>
              </a:path>
            </a:pathLst>
          </a:custGeom>
          <a:solidFill>
            <a:schemeClr val="tx2">
              <a:lumMod val="20000"/>
              <a:lumOff val="80000"/>
            </a:schemeClr>
          </a:solidFill>
          <a:ln>
            <a:noFill/>
          </a:ln>
          <a:effectLst>
            <a:outerShdw blurRad="50800" dist="38100" dir="2700000" algn="tl" rotWithShape="0">
              <a:prstClr val="black">
                <a:alpha val="40000"/>
              </a:prstClr>
            </a:outerShdw>
          </a:effectLst>
          <a:extLst/>
        </p:spPr>
        <p:txBody>
          <a:bodyPr vert="horz" wrap="square" lIns="121893" tIns="60947" rIns="121893" bIns="6094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noProof="0" dirty="0">
              <a:ln>
                <a:noFill/>
              </a:ln>
              <a:solidFill>
                <a:srgbClr val="000000"/>
              </a:solidFill>
              <a:effectLst/>
              <a:uLnTx/>
              <a:uFillTx/>
              <a:latin typeface="Arial" pitchFamily="34" charset="0"/>
              <a:ea typeface="ＭＳ Ｐゴシック" pitchFamily="34" charset="-128"/>
              <a:cs typeface="Arial" pitchFamily="34" charset="0"/>
            </a:endParaRPr>
          </a:p>
        </p:txBody>
      </p:sp>
      <p:pic>
        <p:nvPicPr>
          <p:cNvPr id="30" name="Picture 29" descr="O_SunZFS_clr.bmp"/>
          <p:cNvPicPr>
            <a:picLocks noChangeAspect="1"/>
          </p:cNvPicPr>
          <p:nvPr/>
        </p:nvPicPr>
        <p:blipFill>
          <a:blip r:embed="rId5" cstate="print"/>
          <a:stretch>
            <a:fillRect/>
          </a:stretch>
        </p:blipFill>
        <p:spPr>
          <a:xfrm>
            <a:off x="7223153" y="3852141"/>
            <a:ext cx="1035021" cy="641749"/>
          </a:xfrm>
          <a:prstGeom prst="rect">
            <a:avLst/>
          </a:prstGeom>
        </p:spPr>
      </p:pic>
    </p:spTree>
    <p:extLst>
      <p:ext uri="{BB962C8B-B14F-4D97-AF65-F5344CB8AC3E}">
        <p14:creationId xmlns:p14="http://schemas.microsoft.com/office/powerpoint/2010/main" xmlns="" val="24080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1"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right)">
                                      <p:cBhvr>
                                        <p:cTn id="14" dur="500"/>
                                        <p:tgtEl>
                                          <p:spTgt spid="66"/>
                                        </p:tgtEl>
                                      </p:cBhvr>
                                    </p:animEffec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par>
                                <p:cTn id="20" presetID="8" presetClass="emph" presetSubtype="0" fill="hold" grpId="0" nodeType="withEffect">
                                  <p:stCondLst>
                                    <p:cond delay="0"/>
                                  </p:stCondLst>
                                  <p:childTnLst>
                                    <p:animRot by="21600000">
                                      <p:cBhvr>
                                        <p:cTn id="21" dur="2000" fill="hold"/>
                                        <p:tgtEl>
                                          <p:spTgt spid="54"/>
                                        </p:tgtEl>
                                        <p:attrNameLst>
                                          <p:attrName>r</p:attrName>
                                        </p:attrNameLst>
                                      </p:cBhvr>
                                    </p:animRot>
                                  </p:childTnLst>
                                </p:cTn>
                              </p:par>
                              <p:par>
                                <p:cTn id="22" presetID="8" presetClass="emph" presetSubtype="0" fill="hold" grpId="0" nodeType="withEffect">
                                  <p:stCondLst>
                                    <p:cond delay="0"/>
                                  </p:stCondLst>
                                  <p:childTnLst>
                                    <p:animRot by="21600000">
                                      <p:cBhvr>
                                        <p:cTn id="23" dur="2000" fill="hold"/>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8"/>
          <p:cNvSpPr>
            <a:spLocks noChangeArrowheads="1"/>
          </p:cNvSpPr>
          <p:nvPr/>
        </p:nvSpPr>
        <p:spPr bwMode="gray">
          <a:xfrm>
            <a:off x="552450" y="2022623"/>
            <a:ext cx="3895725"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grpSp>
        <p:nvGrpSpPr>
          <p:cNvPr id="4" name="Group 32"/>
          <p:cNvGrpSpPr/>
          <p:nvPr/>
        </p:nvGrpSpPr>
        <p:grpSpPr>
          <a:xfrm>
            <a:off x="2571314" y="1901825"/>
            <a:ext cx="784040" cy="1156742"/>
            <a:chOff x="3921218" y="1488651"/>
            <a:chExt cx="784040" cy="1156742"/>
          </a:xfrm>
        </p:grpSpPr>
        <p:pic>
          <p:nvPicPr>
            <p:cNvPr id="34" name="Picture 33"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6" name="TextBox 35"/>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DW</a:t>
              </a:r>
              <a:endParaRPr lang="en-US" sz="1200" dirty="0">
                <a:solidFill>
                  <a:schemeClr val="bg1">
                    <a:lumMod val="95000"/>
                  </a:schemeClr>
                </a:solidFill>
              </a:endParaRPr>
            </a:p>
          </p:txBody>
        </p:sp>
      </p:grpSp>
      <p:grpSp>
        <p:nvGrpSpPr>
          <p:cNvPr id="5" name="Group 36"/>
          <p:cNvGrpSpPr/>
          <p:nvPr/>
        </p:nvGrpSpPr>
        <p:grpSpPr>
          <a:xfrm>
            <a:off x="1642097" y="1882775"/>
            <a:ext cx="784040" cy="1156742"/>
            <a:chOff x="3921218" y="1488651"/>
            <a:chExt cx="784040" cy="1156742"/>
          </a:xfrm>
        </p:grpSpPr>
        <p:pic>
          <p:nvPicPr>
            <p:cNvPr id="38" name="Picture 37"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9" name="TextBox 38"/>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CRM</a:t>
              </a:r>
              <a:endParaRPr lang="en-US" sz="1200" dirty="0">
                <a:solidFill>
                  <a:schemeClr val="bg1">
                    <a:lumMod val="95000"/>
                  </a:schemeClr>
                </a:solidFill>
              </a:endParaRPr>
            </a:p>
          </p:txBody>
        </p:sp>
      </p:grpSp>
      <p:sp>
        <p:nvSpPr>
          <p:cNvPr id="10" name="Title 9"/>
          <p:cNvSpPr>
            <a:spLocks noGrp="1"/>
          </p:cNvSpPr>
          <p:nvPr>
            <p:ph type="title"/>
          </p:nvPr>
        </p:nvSpPr>
        <p:spPr/>
        <p:txBody>
          <a:bodyPr/>
          <a:lstStyle/>
          <a:p>
            <a:r>
              <a:rPr lang="en-US" dirty="0" err="1" smtClean="0"/>
              <a:t>Gerencie</a:t>
            </a:r>
            <a:r>
              <a:rPr lang="en-US" dirty="0" smtClean="0"/>
              <a:t> </a:t>
            </a:r>
            <a:r>
              <a:rPr lang="en-US" dirty="0" err="1" smtClean="0"/>
              <a:t>todos</a:t>
            </a:r>
            <a:r>
              <a:rPr lang="en-US" dirty="0" smtClean="0"/>
              <a:t> DBs </a:t>
            </a:r>
            <a:r>
              <a:rPr lang="en-US" dirty="0" err="1" smtClean="0"/>
              <a:t>como</a:t>
            </a:r>
            <a:r>
              <a:rPr lang="en-US" dirty="0" smtClean="0"/>
              <a:t> se </a:t>
            </a:r>
            <a:r>
              <a:rPr lang="en-US" dirty="0" err="1" smtClean="0"/>
              <a:t>fossem</a:t>
            </a:r>
            <a:r>
              <a:rPr lang="en-US" dirty="0" smtClean="0"/>
              <a:t> um</a:t>
            </a:r>
            <a:endParaRPr lang="en-US" dirty="0"/>
          </a:p>
        </p:txBody>
      </p:sp>
      <p:sp>
        <p:nvSpPr>
          <p:cNvPr id="284" name="Text Placeholder 4"/>
          <p:cNvSpPr txBox="1">
            <a:spLocks/>
          </p:cNvSpPr>
          <p:nvPr/>
        </p:nvSpPr>
        <p:spPr>
          <a:xfrm>
            <a:off x="804347" y="596261"/>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1"/>
                </a:solidFill>
              </a:rPr>
              <a:t>Um standby </a:t>
            </a:r>
            <a:r>
              <a:rPr lang="en-US" dirty="0" err="1" smtClean="0">
                <a:solidFill>
                  <a:schemeClr val="accent1"/>
                </a:solidFill>
              </a:rPr>
              <a:t>para</a:t>
            </a:r>
            <a:r>
              <a:rPr lang="en-US" dirty="0" smtClean="0">
                <a:solidFill>
                  <a:schemeClr val="accent1"/>
                </a:solidFill>
              </a:rPr>
              <a:t> o CDB </a:t>
            </a:r>
            <a:r>
              <a:rPr lang="en-US" dirty="0" err="1" smtClean="0">
                <a:solidFill>
                  <a:schemeClr val="accent1"/>
                </a:solidFill>
              </a:rPr>
              <a:t>cobre</a:t>
            </a:r>
            <a:r>
              <a:rPr lang="en-US" dirty="0" smtClean="0">
                <a:solidFill>
                  <a:schemeClr val="accent1"/>
                </a:solidFill>
              </a:rPr>
              <a:t> </a:t>
            </a:r>
            <a:r>
              <a:rPr lang="en-US" dirty="0" err="1" smtClean="0">
                <a:solidFill>
                  <a:schemeClr val="accent1"/>
                </a:solidFill>
              </a:rPr>
              <a:t>todos</a:t>
            </a:r>
            <a:r>
              <a:rPr lang="en-US" dirty="0" smtClean="0">
                <a:solidFill>
                  <a:schemeClr val="accent1"/>
                </a:solidFill>
              </a:rPr>
              <a:t> </a:t>
            </a:r>
            <a:r>
              <a:rPr lang="en-US" dirty="0" err="1" smtClean="0">
                <a:solidFill>
                  <a:schemeClr val="accent1"/>
                </a:solidFill>
              </a:rPr>
              <a:t>os</a:t>
            </a:r>
            <a:r>
              <a:rPr lang="en-US" dirty="0" smtClean="0">
                <a:solidFill>
                  <a:schemeClr val="accent1"/>
                </a:solidFill>
              </a:rPr>
              <a:t> PDBs</a:t>
            </a:r>
          </a:p>
          <a:p>
            <a:pPr marL="0" indent="0">
              <a:buNone/>
            </a:pPr>
            <a:endParaRPr lang="en-US" dirty="0">
              <a:solidFill>
                <a:schemeClr val="accent1"/>
              </a:solidFill>
            </a:endParaRPr>
          </a:p>
        </p:txBody>
      </p:sp>
      <p:sp>
        <p:nvSpPr>
          <p:cNvPr id="25" name="Oval 24"/>
          <p:cNvSpPr/>
          <p:nvPr/>
        </p:nvSpPr>
        <p:spPr>
          <a:xfrm>
            <a:off x="488545" y="31371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448438" y="31371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380845" y="31371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9"/>
          <p:cNvGrpSpPr/>
          <p:nvPr/>
        </p:nvGrpSpPr>
        <p:grpSpPr>
          <a:xfrm>
            <a:off x="712880" y="1888701"/>
            <a:ext cx="784040" cy="1156742"/>
            <a:chOff x="3921218" y="1488651"/>
            <a:chExt cx="784040" cy="1156742"/>
          </a:xfrm>
        </p:grpSpPr>
        <p:pic>
          <p:nvPicPr>
            <p:cNvPr id="31" name="Picture 30"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2" name="TextBox 31"/>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ERP</a:t>
              </a:r>
              <a:endParaRPr lang="en-US" sz="1200" dirty="0">
                <a:solidFill>
                  <a:schemeClr val="bg1">
                    <a:lumMod val="95000"/>
                  </a:schemeClr>
                </a:solidFill>
              </a:endParaRPr>
            </a:p>
          </p:txBody>
        </p:sp>
      </p:grpSp>
      <p:grpSp>
        <p:nvGrpSpPr>
          <p:cNvPr id="33" name="Group 32"/>
          <p:cNvGrpSpPr/>
          <p:nvPr/>
        </p:nvGrpSpPr>
        <p:grpSpPr>
          <a:xfrm>
            <a:off x="3500530" y="1901825"/>
            <a:ext cx="784040" cy="1156742"/>
            <a:chOff x="3921218" y="1488651"/>
            <a:chExt cx="784040" cy="1156742"/>
          </a:xfrm>
        </p:grpSpPr>
        <p:pic>
          <p:nvPicPr>
            <p:cNvPr id="35" name="Picture 34"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41" name="TextBox 40"/>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HCM</a:t>
              </a:r>
              <a:endParaRPr lang="en-US" sz="1200" dirty="0">
                <a:solidFill>
                  <a:schemeClr val="bg1">
                    <a:lumMod val="95000"/>
                  </a:schemeClr>
                </a:solidFill>
              </a:endParaRPr>
            </a:p>
          </p:txBody>
        </p:sp>
      </p:grpSp>
      <p:sp>
        <p:nvSpPr>
          <p:cNvPr id="42" name="Oval 41"/>
          <p:cNvSpPr/>
          <p:nvPr/>
        </p:nvSpPr>
        <p:spPr>
          <a:xfrm>
            <a:off x="3314295" y="31371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38"/>
          <p:cNvSpPr>
            <a:spLocks noChangeArrowheads="1"/>
          </p:cNvSpPr>
          <p:nvPr/>
        </p:nvSpPr>
        <p:spPr bwMode="gray">
          <a:xfrm>
            <a:off x="552450" y="1528007"/>
            <a:ext cx="3903325"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29" name="Rectangle 28"/>
          <p:cNvSpPr/>
          <p:nvPr/>
        </p:nvSpPr>
        <p:spPr>
          <a:xfrm>
            <a:off x="946471" y="1629706"/>
            <a:ext cx="2858476" cy="307777"/>
          </a:xfrm>
          <a:prstGeom prst="rect">
            <a:avLst/>
          </a:prstGeom>
        </p:spPr>
        <p:txBody>
          <a:bodyPr wrap="none">
            <a:spAutoFit/>
          </a:bodyPr>
          <a:lstStyle/>
          <a:p>
            <a:pPr algn="ctr"/>
            <a:r>
              <a:rPr lang="en-US" sz="1400" b="1" dirty="0" smtClean="0">
                <a:solidFill>
                  <a:srgbClr val="FFFF00"/>
                </a:solidFill>
                <a:latin typeface="Arial" pitchFamily="34" charset="0"/>
                <a:cs typeface="Arial" pitchFamily="34" charset="0"/>
              </a:rPr>
              <a:t>Production</a:t>
            </a:r>
            <a:r>
              <a:rPr lang="en-US" sz="1400" b="1" dirty="0" smtClean="0">
                <a:solidFill>
                  <a:schemeClr val="bg1"/>
                </a:solidFill>
                <a:latin typeface="Arial" pitchFamily="34" charset="0"/>
                <a:cs typeface="Arial" pitchFamily="34" charset="0"/>
              </a:rPr>
              <a:t> Container Database</a:t>
            </a:r>
            <a:endParaRPr lang="en-US" sz="1400" b="1" dirty="0">
              <a:solidFill>
                <a:schemeClr val="bg1"/>
              </a:solidFill>
              <a:latin typeface="Arial" pitchFamily="34" charset="0"/>
              <a:cs typeface="Arial" pitchFamily="34" charset="0"/>
            </a:endParaRPr>
          </a:p>
        </p:txBody>
      </p:sp>
      <p:sp>
        <p:nvSpPr>
          <p:cNvPr id="50" name="Rectangle 38"/>
          <p:cNvSpPr>
            <a:spLocks noChangeArrowheads="1"/>
          </p:cNvSpPr>
          <p:nvPr/>
        </p:nvSpPr>
        <p:spPr bwMode="gray">
          <a:xfrm>
            <a:off x="4854170" y="2024966"/>
            <a:ext cx="3895725"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grpSp>
        <p:nvGrpSpPr>
          <p:cNvPr id="54" name="Group 32"/>
          <p:cNvGrpSpPr/>
          <p:nvPr/>
        </p:nvGrpSpPr>
        <p:grpSpPr>
          <a:xfrm>
            <a:off x="6873034" y="1904168"/>
            <a:ext cx="784040" cy="1156742"/>
            <a:chOff x="3921218" y="1488651"/>
            <a:chExt cx="784040" cy="1156742"/>
          </a:xfrm>
        </p:grpSpPr>
        <p:pic>
          <p:nvPicPr>
            <p:cNvPr id="55" name="Picture 54"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56" name="TextBox 55"/>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DW</a:t>
              </a:r>
              <a:endParaRPr lang="en-US" sz="1200" dirty="0">
                <a:solidFill>
                  <a:schemeClr val="bg1">
                    <a:lumMod val="95000"/>
                  </a:schemeClr>
                </a:solidFill>
              </a:endParaRPr>
            </a:p>
          </p:txBody>
        </p:sp>
      </p:grpSp>
      <p:grpSp>
        <p:nvGrpSpPr>
          <p:cNvPr id="57" name="Group 36"/>
          <p:cNvGrpSpPr/>
          <p:nvPr/>
        </p:nvGrpSpPr>
        <p:grpSpPr>
          <a:xfrm>
            <a:off x="5943817" y="1885118"/>
            <a:ext cx="784040" cy="1156742"/>
            <a:chOff x="3921218" y="1488651"/>
            <a:chExt cx="784040" cy="1156742"/>
          </a:xfrm>
        </p:grpSpPr>
        <p:pic>
          <p:nvPicPr>
            <p:cNvPr id="58" name="Picture 57"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59" name="TextBox 58"/>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CRM</a:t>
              </a:r>
              <a:endParaRPr lang="en-US" sz="1200" dirty="0">
                <a:solidFill>
                  <a:schemeClr val="bg1">
                    <a:lumMod val="95000"/>
                  </a:schemeClr>
                </a:solidFill>
              </a:endParaRPr>
            </a:p>
          </p:txBody>
        </p:sp>
      </p:grpSp>
      <p:sp>
        <p:nvSpPr>
          <p:cNvPr id="60" name="Oval 59"/>
          <p:cNvSpPr/>
          <p:nvPr/>
        </p:nvSpPr>
        <p:spPr>
          <a:xfrm>
            <a:off x="4790265" y="3139445"/>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5750158" y="3139445"/>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6682565" y="3139445"/>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29"/>
          <p:cNvGrpSpPr/>
          <p:nvPr/>
        </p:nvGrpSpPr>
        <p:grpSpPr>
          <a:xfrm>
            <a:off x="5014600" y="1891044"/>
            <a:ext cx="784040" cy="1156742"/>
            <a:chOff x="3921218" y="1488651"/>
            <a:chExt cx="784040" cy="1156742"/>
          </a:xfrm>
        </p:grpSpPr>
        <p:pic>
          <p:nvPicPr>
            <p:cNvPr id="64" name="Picture 63"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65" name="TextBox 64"/>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ERP</a:t>
              </a:r>
              <a:endParaRPr lang="en-US" sz="1200" dirty="0">
                <a:solidFill>
                  <a:schemeClr val="bg1">
                    <a:lumMod val="95000"/>
                  </a:schemeClr>
                </a:solidFill>
              </a:endParaRPr>
            </a:p>
          </p:txBody>
        </p:sp>
      </p:grpSp>
      <p:grpSp>
        <p:nvGrpSpPr>
          <p:cNvPr id="66" name="Group 65"/>
          <p:cNvGrpSpPr/>
          <p:nvPr/>
        </p:nvGrpSpPr>
        <p:grpSpPr>
          <a:xfrm>
            <a:off x="7802250" y="1904168"/>
            <a:ext cx="784040" cy="1156742"/>
            <a:chOff x="3921218" y="1488651"/>
            <a:chExt cx="784040" cy="1156742"/>
          </a:xfrm>
        </p:grpSpPr>
        <p:pic>
          <p:nvPicPr>
            <p:cNvPr id="67" name="Picture 66"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68" name="TextBox 67"/>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HCM</a:t>
              </a:r>
              <a:endParaRPr lang="en-US" sz="1200" dirty="0">
                <a:solidFill>
                  <a:schemeClr val="bg1">
                    <a:lumMod val="95000"/>
                  </a:schemeClr>
                </a:solidFill>
              </a:endParaRPr>
            </a:p>
          </p:txBody>
        </p:sp>
      </p:grpSp>
      <p:sp>
        <p:nvSpPr>
          <p:cNvPr id="69" name="Oval 68"/>
          <p:cNvSpPr/>
          <p:nvPr/>
        </p:nvSpPr>
        <p:spPr>
          <a:xfrm>
            <a:off x="7616015" y="3139445"/>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38"/>
          <p:cNvSpPr>
            <a:spLocks noChangeArrowheads="1"/>
          </p:cNvSpPr>
          <p:nvPr/>
        </p:nvSpPr>
        <p:spPr bwMode="gray">
          <a:xfrm>
            <a:off x="4854170" y="1530350"/>
            <a:ext cx="3903325"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71" name="Rectangle 70"/>
          <p:cNvSpPr/>
          <p:nvPr/>
        </p:nvSpPr>
        <p:spPr>
          <a:xfrm>
            <a:off x="5367615" y="1632049"/>
            <a:ext cx="2619628" cy="307777"/>
          </a:xfrm>
          <a:prstGeom prst="rect">
            <a:avLst/>
          </a:prstGeom>
        </p:spPr>
        <p:txBody>
          <a:bodyPr wrap="none">
            <a:spAutoFit/>
          </a:bodyPr>
          <a:lstStyle/>
          <a:p>
            <a:pPr algn="ctr"/>
            <a:r>
              <a:rPr lang="en-US" sz="1400" b="1" dirty="0" smtClean="0">
                <a:solidFill>
                  <a:srgbClr val="FFFF00"/>
                </a:solidFill>
                <a:latin typeface="Arial" pitchFamily="34" charset="0"/>
                <a:cs typeface="Arial" pitchFamily="34" charset="0"/>
              </a:rPr>
              <a:t>Standby</a:t>
            </a:r>
            <a:r>
              <a:rPr lang="en-US" sz="1400" b="1" dirty="0" smtClean="0">
                <a:solidFill>
                  <a:schemeClr val="bg1"/>
                </a:solidFill>
                <a:latin typeface="Arial" pitchFamily="34" charset="0"/>
                <a:cs typeface="Arial" pitchFamily="34" charset="0"/>
              </a:rPr>
              <a:t> Container Database</a:t>
            </a:r>
            <a:endParaRPr lang="en-US" sz="1400" b="1" dirty="0">
              <a:solidFill>
                <a:schemeClr val="bg1"/>
              </a:solidFill>
              <a:latin typeface="Arial" pitchFamily="34" charset="0"/>
              <a:cs typeface="Arial" pitchFamily="34" charset="0"/>
            </a:endParaRPr>
          </a:p>
        </p:txBody>
      </p:sp>
      <p:grpSp>
        <p:nvGrpSpPr>
          <p:cNvPr id="43" name="Group 42"/>
          <p:cNvGrpSpPr/>
          <p:nvPr/>
        </p:nvGrpSpPr>
        <p:grpSpPr>
          <a:xfrm>
            <a:off x="4411077" y="1806575"/>
            <a:ext cx="521287" cy="408491"/>
            <a:chOff x="7262609" y="1932457"/>
            <a:chExt cx="521287" cy="408491"/>
          </a:xfrm>
        </p:grpSpPr>
        <p:sp>
          <p:nvSpPr>
            <p:cNvPr id="44" name="AutoShape 11"/>
            <p:cNvSpPr>
              <a:spLocks noChangeAspect="1" noChangeArrowheads="1"/>
            </p:cNvSpPr>
            <p:nvPr/>
          </p:nvSpPr>
          <p:spPr bwMode="gray">
            <a:xfrm>
              <a:off x="7498623" y="1932457"/>
              <a:ext cx="285273" cy="408491"/>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49" name="Rectangle 48"/>
            <p:cNvSpPr/>
            <p:nvPr/>
          </p:nvSpPr>
          <p:spPr>
            <a:xfrm flipH="1">
              <a:off x="7262609" y="2037706"/>
              <a:ext cx="410336" cy="197996"/>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spTree>
    <p:extLst>
      <p:ext uri="{BB962C8B-B14F-4D97-AF65-F5344CB8AC3E}">
        <p14:creationId xmlns:p14="http://schemas.microsoft.com/office/powerpoint/2010/main" xmlns="" val="24080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2000" fill="hold"/>
                                        <p:tgtEl>
                                          <p:spTgt spid="43"/>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3"/>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3"/>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20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2000"/>
                                        <p:tgtEl>
                                          <p:spTgt spid="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Arquitetura</a:t>
            </a:r>
            <a:r>
              <a:rPr lang="en-US" dirty="0" smtClean="0"/>
              <a:t> </a:t>
            </a:r>
            <a:r>
              <a:rPr lang="en-US" dirty="0" err="1" smtClean="0"/>
              <a:t>Atual</a:t>
            </a:r>
            <a:endParaRPr lang="en-US" dirty="0">
              <a:solidFill>
                <a:srgbClr val="0000FF"/>
              </a:solidFill>
            </a:endParaRPr>
          </a:p>
        </p:txBody>
      </p:sp>
      <p:sp>
        <p:nvSpPr>
          <p:cNvPr id="71" name="Rectangle 38"/>
          <p:cNvSpPr>
            <a:spLocks noChangeArrowheads="1"/>
          </p:cNvSpPr>
          <p:nvPr/>
        </p:nvSpPr>
        <p:spPr bwMode="gray">
          <a:xfrm>
            <a:off x="142602" y="1600142"/>
            <a:ext cx="2913120" cy="414621"/>
          </a:xfrm>
          <a:prstGeom prst="rect">
            <a:avLst/>
          </a:prstGeom>
          <a:gradFill flip="none" rotWithShape="1">
            <a:gsLst>
              <a:gs pos="0">
                <a:schemeClr val="tx1">
                  <a:lumMod val="65000"/>
                  <a:lumOff val="35000"/>
                </a:schemeClr>
              </a:gs>
              <a:gs pos="100000">
                <a:schemeClr val="tx1"/>
              </a:gs>
            </a:gsLst>
            <a:lin ang="5400000" scaled="1"/>
            <a:tileRect/>
          </a:gradFill>
          <a:ln w="50800">
            <a:noFill/>
          </a:ln>
        </p:spPr>
        <p:txBody>
          <a:bodyPr wrap="none" lIns="45681" tIns="22839" rIns="45681" bIns="22839" anchor="ctr"/>
          <a:lstStyle/>
          <a:p>
            <a:pPr algn="ctr" defTabSz="456880" fontAlgn="base">
              <a:spcBef>
                <a:spcPct val="0"/>
              </a:spcBef>
              <a:spcAft>
                <a:spcPct val="0"/>
              </a:spcAft>
            </a:pPr>
            <a:r>
              <a:rPr lang="en-US" sz="1600" b="1" dirty="0" smtClean="0">
                <a:solidFill>
                  <a:schemeClr val="bg1"/>
                </a:solidFill>
                <a:ea typeface="MS PGothic" pitchFamily="34" charset="-128"/>
                <a:cs typeface="Arial" pitchFamily="34" charset="0"/>
              </a:rPr>
              <a:t>ERP</a:t>
            </a:r>
            <a:endParaRPr lang="en-US" sz="1600" b="1" dirty="0">
              <a:solidFill>
                <a:schemeClr val="bg1"/>
              </a:solidFill>
              <a:ea typeface="MS PGothic" pitchFamily="34" charset="-128"/>
              <a:cs typeface="Arial" pitchFamily="34" charset="0"/>
            </a:endParaRPr>
          </a:p>
        </p:txBody>
      </p:sp>
      <p:sp>
        <p:nvSpPr>
          <p:cNvPr id="72" name="Rectangle 38"/>
          <p:cNvSpPr>
            <a:spLocks noChangeArrowheads="1"/>
          </p:cNvSpPr>
          <p:nvPr/>
        </p:nvSpPr>
        <p:spPr bwMode="gray">
          <a:xfrm>
            <a:off x="142602" y="2044272"/>
            <a:ext cx="2913120" cy="1660415"/>
          </a:xfrm>
          <a:prstGeom prst="rect">
            <a:avLst/>
          </a:prstGeom>
          <a:gradFill flip="none" rotWithShape="1">
            <a:gsLst>
              <a:gs pos="0">
                <a:schemeClr val="bg1">
                  <a:alpha val="50000"/>
                </a:schemeClr>
              </a:gs>
              <a:gs pos="100000">
                <a:schemeClr val="bg1">
                  <a:lumMod val="75000"/>
                </a:schemeClr>
              </a:gs>
            </a:gsLst>
            <a:lin ang="16200000" scaled="0"/>
            <a:tileRect/>
          </a:gradFill>
          <a:ln>
            <a:noFill/>
          </a:ln>
        </p:spPr>
        <p:txBody>
          <a:bodyPr wrap="square" lIns="0" rIns="0" anchor="ctr"/>
          <a:lstStyle/>
          <a:p>
            <a:pPr algn="ctr"/>
            <a:endParaRPr lang="en-US" sz="1600" b="1" kern="0" dirty="0">
              <a:solidFill>
                <a:srgbClr val="FFFFFF"/>
              </a:solidFill>
              <a:ea typeface="ヒラギノ角ゴ Pro W3"/>
              <a:cs typeface="ヒラギノ角ゴ Pro W3"/>
            </a:endParaRPr>
          </a:p>
        </p:txBody>
      </p:sp>
      <p:sp>
        <p:nvSpPr>
          <p:cNvPr id="73" name="TextBox 72"/>
          <p:cNvSpPr txBox="1"/>
          <p:nvPr/>
        </p:nvSpPr>
        <p:spPr>
          <a:xfrm>
            <a:off x="2151164" y="2173731"/>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Database </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Files</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76" name="TextBox 75"/>
          <p:cNvSpPr txBox="1"/>
          <p:nvPr/>
        </p:nvSpPr>
        <p:spPr>
          <a:xfrm>
            <a:off x="1162706" y="2179638"/>
            <a:ext cx="927942"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rPr>
              <a:t>Background</a:t>
            </a:r>
          </a:p>
          <a:p>
            <a:pPr marL="0" marR="0" lvl="0" indent="0" defTabSz="914400" eaLnBrk="0" fontAlgn="base" latinLnBrk="0" hangingPunct="0">
              <a:lnSpc>
                <a:spcPts val="1300"/>
              </a:lnSpc>
              <a:spcBef>
                <a:spcPct val="0"/>
              </a:spcBef>
              <a:spcAft>
                <a:spcPts val="0"/>
              </a:spcAft>
              <a:buClrTx/>
              <a:buSzTx/>
              <a:buFontTx/>
              <a:buNone/>
              <a:tabLst/>
              <a:defRPr/>
            </a:pPr>
            <a:r>
              <a:rPr lang="en-US" sz="1200" dirty="0" smtClean="0">
                <a:solidFill>
                  <a:srgbClr val="000000"/>
                </a:solidFill>
              </a:rPr>
              <a:t>Processes</a:t>
            </a:r>
            <a:endParaRPr kumimoji="0" lang="en-US" sz="1200" b="1" i="0" u="none" strike="noStrike" kern="0" cap="none" spc="0" normalizeH="0" noProof="0" dirty="0">
              <a:ln>
                <a:noFill/>
              </a:ln>
              <a:solidFill>
                <a:srgbClr val="000000"/>
              </a:solidFill>
              <a:effectLst/>
              <a:uLnTx/>
              <a:uFillTx/>
            </a:endParaRPr>
          </a:p>
        </p:txBody>
      </p:sp>
      <p:grpSp>
        <p:nvGrpSpPr>
          <p:cNvPr id="2" name="Group 36"/>
          <p:cNvGrpSpPr/>
          <p:nvPr/>
        </p:nvGrpSpPr>
        <p:grpSpPr>
          <a:xfrm rot="16200000">
            <a:off x="352186" y="2727777"/>
            <a:ext cx="625958" cy="621849"/>
            <a:chOff x="6992323" y="2121786"/>
            <a:chExt cx="960398" cy="954094"/>
          </a:xfrm>
        </p:grpSpPr>
        <p:sp>
          <p:nvSpPr>
            <p:cNvPr id="38" name="Arc 37"/>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Oval 38"/>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1"/>
          <p:cNvGrpSpPr/>
          <p:nvPr/>
        </p:nvGrpSpPr>
        <p:grpSpPr>
          <a:xfrm>
            <a:off x="225027" y="2179638"/>
            <a:ext cx="877164" cy="1253720"/>
            <a:chOff x="225027" y="2179638"/>
            <a:chExt cx="877164" cy="1253720"/>
          </a:xfrm>
        </p:grpSpPr>
        <p:sp>
          <p:nvSpPr>
            <p:cNvPr id="75" name="TextBox 74"/>
            <p:cNvSpPr txBox="1"/>
            <p:nvPr/>
          </p:nvSpPr>
          <p:spPr>
            <a:xfrm>
              <a:off x="225027" y="2179638"/>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Memory</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Utilized</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grpSp>
          <p:nvGrpSpPr>
            <p:cNvPr id="4" name="Group 57"/>
            <p:cNvGrpSpPr/>
            <p:nvPr/>
          </p:nvGrpSpPr>
          <p:grpSpPr>
            <a:xfrm>
              <a:off x="310684" y="2680137"/>
              <a:ext cx="683558" cy="753221"/>
              <a:chOff x="1991152" y="2715415"/>
              <a:chExt cx="851559" cy="938343"/>
            </a:xfrm>
          </p:grpSpPr>
          <p:grpSp>
            <p:nvGrpSpPr>
              <p:cNvPr id="6" name="Group 58"/>
              <p:cNvGrpSpPr/>
              <p:nvPr/>
            </p:nvGrpSpPr>
            <p:grpSpPr>
              <a:xfrm>
                <a:off x="2136660" y="2853633"/>
                <a:ext cx="554574" cy="222667"/>
                <a:chOff x="2081790" y="2886931"/>
                <a:chExt cx="628270" cy="252258"/>
              </a:xfrm>
            </p:grpSpPr>
            <p:sp>
              <p:nvSpPr>
                <p:cNvPr id="61"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62"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63"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64"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65"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66"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67"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60" name="Picture 59" descr="Dial-Base.png"/>
              <p:cNvPicPr>
                <a:picLocks noChangeAspect="1"/>
              </p:cNvPicPr>
              <p:nvPr/>
            </p:nvPicPr>
            <p:blipFill>
              <a:blip r:embed="rId3" cstate="print">
                <a:alphaModFix/>
                <a:extLst>
                  <a:ext uri="{28A0092B-C50C-407E-A947-70E740481C1C}">
                    <a14:useLocalDpi xmlns="" xmlns:a14="http://schemas.microsoft.com/office/drawing/2010/main" val="0"/>
                  </a:ext>
                </a:extLst>
              </a:blip>
              <a:stretch>
                <a:fillRect/>
              </a:stretch>
            </p:blipFill>
            <p:spPr>
              <a:xfrm>
                <a:off x="1991152" y="2715415"/>
                <a:ext cx="851559" cy="938343"/>
              </a:xfrm>
              <a:prstGeom prst="rect">
                <a:avLst/>
              </a:prstGeom>
            </p:spPr>
          </p:pic>
        </p:grpSp>
        <p:sp>
          <p:nvSpPr>
            <p:cNvPr id="68" name="TextBox 67"/>
            <p:cNvSpPr txBox="1"/>
            <p:nvPr/>
          </p:nvSpPr>
          <p:spPr>
            <a:xfrm>
              <a:off x="243426" y="3044004"/>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grpSp>
      <p:sp>
        <p:nvSpPr>
          <p:cNvPr id="41" name="Oval 40"/>
          <p:cNvSpPr/>
          <p:nvPr/>
        </p:nvSpPr>
        <p:spPr>
          <a:xfrm>
            <a:off x="86468"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1027113"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2005283"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Grey_Database.png"/>
          <p:cNvPicPr>
            <a:picLocks/>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283704" y="2773454"/>
            <a:ext cx="585002" cy="625664"/>
          </a:xfrm>
          <a:prstGeom prst="rect">
            <a:avLst/>
          </a:prstGeom>
        </p:spPr>
      </p:pic>
      <p:pic>
        <p:nvPicPr>
          <p:cNvPr id="40" name="Picture 39" descr="RedGear5.png"/>
          <p:cNvPicPr>
            <a:picLocks noChangeAspect="1"/>
          </p:cNvPicPr>
          <p:nvPr/>
        </p:nvPicPr>
        <p:blipFill>
          <a:blip r:embed="rId6" cstate="print">
            <a:grayscl/>
            <a:extLst>
              <a:ext uri="{BEBA8EAE-BF5A-486C-A8C5-ECC9F3942E4B}">
                <a14:imgProps xmlns="" xmlns:a14="http://schemas.microsoft.com/office/drawing/2010/main">
                  <a14:imgLayer r:embed="rId7">
                    <a14:imgEffect>
                      <a14:saturation sat="66000"/>
                    </a14:imgEffect>
                  </a14:imgLayer>
                </a14:imgProps>
              </a:ext>
              <a:ext uri="{28A0092B-C50C-407E-A947-70E740481C1C}">
                <a14:useLocalDpi xmlns="" xmlns:a14="http://schemas.microsoft.com/office/drawing/2010/main" val="0"/>
              </a:ext>
            </a:extLst>
          </a:blip>
          <a:stretch>
            <a:fillRect/>
          </a:stretch>
        </p:blipFill>
        <p:spPr>
          <a:xfrm>
            <a:off x="1238744" y="2738939"/>
            <a:ext cx="231150" cy="231150"/>
          </a:xfrm>
          <a:prstGeom prst="rect">
            <a:avLst/>
          </a:prstGeom>
        </p:spPr>
      </p:pic>
      <p:pic>
        <p:nvPicPr>
          <p:cNvPr id="45" name="Picture 44" descr="Red Gear 1.png"/>
          <p:cNvPicPr>
            <a:picLocks noChangeAspect="1"/>
          </p:cNvPicPr>
          <p:nvPr/>
        </p:nvPicPr>
        <p:blipFill>
          <a:blip r:embed="rId8" cstate="print">
            <a:grayscl/>
            <a:extLst>
              <a:ext uri="{BEBA8EAE-BF5A-486C-A8C5-ECC9F3942E4B}">
                <a14:imgProps xmlns="" xmlns:a14="http://schemas.microsoft.com/office/drawing/2010/main">
                  <a14:imgLayer r:embed="rId9">
                    <a14:imgEffect>
                      <a14:saturation sat="66000"/>
                    </a14:imgEffect>
                  </a14:imgLayer>
                </a14:imgProps>
              </a:ext>
              <a:ext uri="{28A0092B-C50C-407E-A947-70E740481C1C}">
                <a14:useLocalDpi xmlns="" xmlns:a14="http://schemas.microsoft.com/office/drawing/2010/main" val="0"/>
              </a:ext>
            </a:extLst>
          </a:blip>
          <a:stretch>
            <a:fillRect/>
          </a:stretch>
        </p:blipFill>
        <p:spPr>
          <a:xfrm>
            <a:off x="1623273" y="2730193"/>
            <a:ext cx="370882" cy="370880"/>
          </a:xfrm>
          <a:prstGeom prst="rect">
            <a:avLst/>
          </a:prstGeom>
        </p:spPr>
      </p:pic>
      <p:pic>
        <p:nvPicPr>
          <p:cNvPr id="46" name="Picture 45" descr="RedGear3.png"/>
          <p:cNvPicPr>
            <a:picLocks noChangeAspect="1"/>
          </p:cNvPicPr>
          <p:nvPr/>
        </p:nvPicPr>
        <p:blipFill>
          <a:blip r:embed="rId10" cstate="print">
            <a:grayscl/>
            <a:extLst>
              <a:ext uri="{BEBA8EAE-BF5A-486C-A8C5-ECC9F3942E4B}">
                <a14:imgProps xmlns="" xmlns:a14="http://schemas.microsoft.com/office/drawing/2010/main">
                  <a14:imgLayer r:embed="rId11">
                    <a14:imgEffect>
                      <a14:saturation sat="66000"/>
                    </a14:imgEffect>
                  </a14:imgLayer>
                </a14:imgProps>
              </a:ext>
              <a:ext uri="{28A0092B-C50C-407E-A947-70E740481C1C}">
                <a14:useLocalDpi xmlns="" xmlns:a14="http://schemas.microsoft.com/office/drawing/2010/main" val="0"/>
              </a:ext>
            </a:extLst>
          </a:blip>
          <a:stretch>
            <a:fillRect/>
          </a:stretch>
        </p:blipFill>
        <p:spPr>
          <a:xfrm>
            <a:off x="1510496" y="3015453"/>
            <a:ext cx="517730" cy="517730"/>
          </a:xfrm>
          <a:prstGeom prst="rect">
            <a:avLst/>
          </a:prstGeom>
        </p:spPr>
      </p:pic>
      <p:pic>
        <p:nvPicPr>
          <p:cNvPr id="47" name="Picture 46" descr="RedGear5.png"/>
          <p:cNvPicPr>
            <a:picLocks noChangeAspect="1"/>
          </p:cNvPicPr>
          <p:nvPr/>
        </p:nvPicPr>
        <p:blipFill>
          <a:blip r:embed="rId12" cstate="print">
            <a:grayscl/>
            <a:extLst>
              <a:ext uri="{BEBA8EAE-BF5A-486C-A8C5-ECC9F3942E4B}">
                <a14:imgProps xmlns="" xmlns:a14="http://schemas.microsoft.com/office/drawing/2010/main">
                  <a14:imgLayer r:embed="rId13">
                    <a14:imgEffect>
                      <a14:saturation sat="66000"/>
                    </a14:imgEffect>
                  </a14:imgLayer>
                </a14:imgProps>
              </a:ext>
              <a:ext uri="{28A0092B-C50C-407E-A947-70E740481C1C}">
                <a14:useLocalDpi xmlns="" xmlns:a14="http://schemas.microsoft.com/office/drawing/2010/main" val="0"/>
              </a:ext>
            </a:extLst>
          </a:blip>
          <a:stretch>
            <a:fillRect/>
          </a:stretch>
        </p:blipFill>
        <p:spPr>
          <a:xfrm>
            <a:off x="1287975" y="3107045"/>
            <a:ext cx="308944" cy="308944"/>
          </a:xfrm>
          <a:prstGeom prst="rect">
            <a:avLst/>
          </a:prstGeom>
        </p:spPr>
      </p:pic>
      <p:pic>
        <p:nvPicPr>
          <p:cNvPr id="48" name="Picture 47" descr="Red Gear 1.png"/>
          <p:cNvPicPr>
            <a:picLocks noChangeAspect="1"/>
          </p:cNvPicPr>
          <p:nvPr/>
        </p:nvPicPr>
        <p:blipFill>
          <a:blip r:embed="rId14" cstate="print">
            <a:grayscl/>
            <a:extLst>
              <a:ext uri="{BEBA8EAE-BF5A-486C-A8C5-ECC9F3942E4B}">
                <a14:imgProps xmlns="" xmlns:a14="http://schemas.microsoft.com/office/drawing/2010/main">
                  <a14:imgLayer r:embed="rId9">
                    <a14:imgEffect>
                      <a14:saturation sat="66000"/>
                    </a14:imgEffect>
                  </a14:imgLayer>
                </a14:imgProps>
              </a:ext>
              <a:ext uri="{28A0092B-C50C-407E-A947-70E740481C1C}">
                <a14:useLocalDpi xmlns="" xmlns:a14="http://schemas.microsoft.com/office/drawing/2010/main" val="0"/>
              </a:ext>
            </a:extLst>
          </a:blip>
          <a:stretch>
            <a:fillRect/>
          </a:stretch>
        </p:blipFill>
        <p:spPr>
          <a:xfrm>
            <a:off x="1357746" y="2841774"/>
            <a:ext cx="347552" cy="347550"/>
          </a:xfrm>
          <a:prstGeom prst="rect">
            <a:avLst/>
          </a:prstGeom>
        </p:spPr>
      </p:pic>
      <p:pic>
        <p:nvPicPr>
          <p:cNvPr id="49" name="Picture 48" descr="RedGear3.png"/>
          <p:cNvPicPr>
            <a:picLocks noChangeAspect="1"/>
          </p:cNvPicPr>
          <p:nvPr/>
        </p:nvPicPr>
        <p:blipFill>
          <a:blip r:embed="rId15" cstate="print">
            <a:grayscl/>
            <a:extLst>
              <a:ext uri="{BEBA8EAE-BF5A-486C-A8C5-ECC9F3942E4B}">
                <a14:imgProps xmlns="" xmlns:a14="http://schemas.microsoft.com/office/drawing/2010/main">
                  <a14:imgLayer r:embed="rId11">
                    <a14:imgEffect>
                      <a14:saturation sat="66000"/>
                    </a14:imgEffect>
                  </a14:imgLayer>
                </a14:imgProps>
              </a:ext>
              <a:ext uri="{28A0092B-C50C-407E-A947-70E740481C1C}">
                <a14:useLocalDpi xmlns="" xmlns:a14="http://schemas.microsoft.com/office/drawing/2010/main" val="0"/>
              </a:ext>
            </a:extLst>
          </a:blip>
          <a:stretch>
            <a:fillRect/>
          </a:stretch>
        </p:blipFill>
        <p:spPr>
          <a:xfrm>
            <a:off x="1370411" y="2521643"/>
            <a:ext cx="386378" cy="386378"/>
          </a:xfrm>
          <a:prstGeom prst="rect">
            <a:avLst/>
          </a:prstGeom>
        </p:spPr>
      </p:pic>
      <p:pic>
        <p:nvPicPr>
          <p:cNvPr id="50" name="Picture 49" descr="RedGear5.png"/>
          <p:cNvPicPr>
            <a:picLocks noChangeAspect="1"/>
          </p:cNvPicPr>
          <p:nvPr/>
        </p:nvPicPr>
        <p:blipFill>
          <a:blip r:embed="rId6" cstate="print">
            <a:grayscl/>
            <a:extLst>
              <a:ext uri="{BEBA8EAE-BF5A-486C-A8C5-ECC9F3942E4B}">
                <a14:imgProps xmlns="" xmlns:a14="http://schemas.microsoft.com/office/drawing/2010/main">
                  <a14:imgLayer r:embed="rId16">
                    <a14:imgEffect>
                      <a14:saturation sat="66000"/>
                    </a14:imgEffect>
                  </a14:imgLayer>
                </a14:imgProps>
              </a:ext>
              <a:ext uri="{28A0092B-C50C-407E-A947-70E740481C1C}">
                <a14:useLocalDpi xmlns="" xmlns:a14="http://schemas.microsoft.com/office/drawing/2010/main" val="0"/>
              </a:ext>
            </a:extLst>
          </a:blip>
          <a:stretch>
            <a:fillRect/>
          </a:stretch>
        </p:blipFill>
        <p:spPr>
          <a:xfrm>
            <a:off x="1172593" y="2917682"/>
            <a:ext cx="231150" cy="231150"/>
          </a:xfrm>
          <a:prstGeom prst="rect">
            <a:avLst/>
          </a:prstGeom>
        </p:spPr>
      </p:pic>
      <p:sp>
        <p:nvSpPr>
          <p:cNvPr id="36" name="Text Placeholder 4"/>
          <p:cNvSpPr>
            <a:spLocks noGrp="1"/>
          </p:cNvSpPr>
          <p:nvPr>
            <p:ph type="body" sz="quarter" idx="13"/>
          </p:nvPr>
        </p:nvSpPr>
        <p:spPr>
          <a:xfrm>
            <a:off x="804347" y="648216"/>
            <a:ext cx="8229600" cy="304800"/>
          </a:xfrm>
        </p:spPr>
        <p:txBody>
          <a:bodyPr/>
          <a:lstStyle/>
          <a:p>
            <a:r>
              <a:rPr lang="en-US" dirty="0" err="1" smtClean="0"/>
              <a:t>Memória</a:t>
            </a:r>
            <a:r>
              <a:rPr lang="en-US" dirty="0" smtClean="0"/>
              <a:t> e </a:t>
            </a:r>
            <a:r>
              <a:rPr lang="en-US" dirty="0" err="1" smtClean="0"/>
              <a:t>processos</a:t>
            </a:r>
            <a:r>
              <a:rPr lang="en-US" dirty="0" smtClean="0"/>
              <a:t> </a:t>
            </a:r>
            <a:r>
              <a:rPr lang="en-US" dirty="0" err="1" smtClean="0"/>
              <a:t>dedicados</a:t>
            </a:r>
            <a:r>
              <a:rPr lang="en-US" dirty="0" smtClean="0"/>
              <a:t> </a:t>
            </a:r>
            <a:r>
              <a:rPr lang="en-US" dirty="0" err="1" smtClean="0"/>
              <a:t>para</a:t>
            </a:r>
            <a:r>
              <a:rPr lang="en-US" dirty="0" smtClean="0"/>
              <a:t> </a:t>
            </a:r>
            <a:r>
              <a:rPr lang="en-US" dirty="0" err="1" smtClean="0"/>
              <a:t>cada</a:t>
            </a:r>
            <a:r>
              <a:rPr lang="en-US" dirty="0" smtClean="0"/>
              <a:t> </a:t>
            </a:r>
            <a:r>
              <a:rPr lang="en-US" dirty="0" err="1" smtClean="0"/>
              <a:t>banco</a:t>
            </a:r>
            <a:r>
              <a:rPr lang="en-US" dirty="0" smtClean="0"/>
              <a:t> de dados</a:t>
            </a:r>
            <a:endParaRPr lang="en-US" dirty="0"/>
          </a:p>
        </p:txBody>
      </p:sp>
    </p:spTree>
    <p:extLst>
      <p:ext uri="{BB962C8B-B14F-4D97-AF65-F5344CB8AC3E}">
        <p14:creationId xmlns="" xmlns:p14="http://schemas.microsoft.com/office/powerpoint/2010/main" val="38436945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
                                        <p:tgtEl>
                                          <p:spTgt spid="2"/>
                                        </p:tgtEl>
                                      </p:cBhvr>
                                    </p:animEffect>
                                  </p:childTnLst>
                                </p:cTn>
                              </p:par>
                              <p:par>
                                <p:cTn id="12" presetID="8" presetClass="emph" presetSubtype="0" fill="hold" nodeType="withEffect">
                                  <p:stCondLst>
                                    <p:cond delay="0"/>
                                  </p:stCondLst>
                                  <p:childTnLst>
                                    <p:animRot by="5400000">
                                      <p:cBhvr>
                                        <p:cTn id="13" dur="300" fill="hold"/>
                                        <p:tgtEl>
                                          <p:spTgt spid="2"/>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
                                        <p:tgtEl>
                                          <p:spTgt spid="41"/>
                                        </p:tgtEl>
                                      </p:cBhvr>
                                    </p:animEffect>
                                  </p:childTnLst>
                                </p:cTn>
                              </p:par>
                            </p:childTnLst>
                          </p:cTn>
                        </p:par>
                        <p:par>
                          <p:cTn id="17" fill="hold">
                            <p:stCondLst>
                              <p:cond delay="400"/>
                            </p:stCondLst>
                            <p:childTnLst>
                              <p:par>
                                <p:cTn id="18" presetID="10" presetClass="entr" presetSubtype="0"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100"/>
                                        <p:tgtEl>
                                          <p:spTgt spid="7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200"/>
                                        <p:tgtEl>
                                          <p:spTgt spid="40"/>
                                        </p:tgtEl>
                                      </p:cBhvr>
                                    </p:animEffect>
                                  </p:childTnLst>
                                </p:cTn>
                              </p:par>
                              <p:par>
                                <p:cTn id="25" presetID="8" presetClass="emph" presetSubtype="0" fill="hold" nodeType="withEffect">
                                  <p:stCondLst>
                                    <p:cond delay="0"/>
                                  </p:stCondLst>
                                  <p:childTnLst>
                                    <p:animRot by="21600000">
                                      <p:cBhvr>
                                        <p:cTn id="26" dur="800" fill="hold"/>
                                        <p:tgtEl>
                                          <p:spTgt spid="40"/>
                                        </p:tgtEl>
                                        <p:attrNameLst>
                                          <p:attrName>r</p:attrName>
                                        </p:attrNameLst>
                                      </p:cBhvr>
                                    </p:animRo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200"/>
                                        <p:tgtEl>
                                          <p:spTgt spid="45"/>
                                        </p:tgtEl>
                                      </p:cBhvr>
                                    </p:animEffect>
                                  </p:childTnLst>
                                </p:cTn>
                              </p:par>
                              <p:par>
                                <p:cTn id="30" presetID="8" presetClass="emph" presetSubtype="0" fill="hold" nodeType="withEffect">
                                  <p:stCondLst>
                                    <p:cond delay="0"/>
                                  </p:stCondLst>
                                  <p:childTnLst>
                                    <p:animRot by="21600000">
                                      <p:cBhvr>
                                        <p:cTn id="31" dur="800" fill="hold"/>
                                        <p:tgtEl>
                                          <p:spTgt spid="45"/>
                                        </p:tgtEl>
                                        <p:attrNameLst>
                                          <p:attrName>r</p:attrName>
                                        </p:attrNameLst>
                                      </p:cBhvr>
                                    </p:animRo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200"/>
                                        <p:tgtEl>
                                          <p:spTgt spid="46"/>
                                        </p:tgtEl>
                                      </p:cBhvr>
                                    </p:animEffect>
                                  </p:childTnLst>
                                </p:cTn>
                              </p:par>
                              <p:par>
                                <p:cTn id="35" presetID="8" presetClass="emph" presetSubtype="0" fill="hold" nodeType="withEffect">
                                  <p:stCondLst>
                                    <p:cond delay="0"/>
                                  </p:stCondLst>
                                  <p:childTnLst>
                                    <p:animRot by="21600000">
                                      <p:cBhvr>
                                        <p:cTn id="36" dur="800" fill="hold"/>
                                        <p:tgtEl>
                                          <p:spTgt spid="46"/>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200"/>
                                        <p:tgtEl>
                                          <p:spTgt spid="47"/>
                                        </p:tgtEl>
                                      </p:cBhvr>
                                    </p:animEffect>
                                  </p:childTnLst>
                                </p:cTn>
                              </p:par>
                              <p:par>
                                <p:cTn id="40" presetID="8" presetClass="emph" presetSubtype="0" fill="hold" nodeType="withEffect">
                                  <p:stCondLst>
                                    <p:cond delay="0"/>
                                  </p:stCondLst>
                                  <p:childTnLst>
                                    <p:animRot by="21600000">
                                      <p:cBhvr>
                                        <p:cTn id="41" dur="800" fill="hold"/>
                                        <p:tgtEl>
                                          <p:spTgt spid="47"/>
                                        </p:tgtEl>
                                        <p:attrNameLst>
                                          <p:attrName>r</p:attrName>
                                        </p:attrNameLst>
                                      </p:cBhvr>
                                    </p:animRot>
                                  </p:childTnLst>
                                </p:cTn>
                              </p:par>
                              <p:par>
                                <p:cTn id="42" presetID="10" presetClass="entr" presetSubtype="0"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200"/>
                                        <p:tgtEl>
                                          <p:spTgt spid="48"/>
                                        </p:tgtEl>
                                      </p:cBhvr>
                                    </p:animEffect>
                                  </p:childTnLst>
                                </p:cTn>
                              </p:par>
                              <p:par>
                                <p:cTn id="45" presetID="8" presetClass="emph" presetSubtype="0" fill="hold" nodeType="withEffect">
                                  <p:stCondLst>
                                    <p:cond delay="0"/>
                                  </p:stCondLst>
                                  <p:childTnLst>
                                    <p:animRot by="21600000">
                                      <p:cBhvr>
                                        <p:cTn id="46" dur="800" fill="hold"/>
                                        <p:tgtEl>
                                          <p:spTgt spid="48"/>
                                        </p:tgtEl>
                                        <p:attrNameLst>
                                          <p:attrName>r</p:attrName>
                                        </p:attrNameLst>
                                      </p:cBhvr>
                                    </p:animRo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200"/>
                                        <p:tgtEl>
                                          <p:spTgt spid="49"/>
                                        </p:tgtEl>
                                      </p:cBhvr>
                                    </p:animEffect>
                                  </p:childTnLst>
                                </p:cTn>
                              </p:par>
                              <p:par>
                                <p:cTn id="50" presetID="8" presetClass="emph" presetSubtype="0" fill="hold" nodeType="withEffect">
                                  <p:stCondLst>
                                    <p:cond delay="0"/>
                                  </p:stCondLst>
                                  <p:childTnLst>
                                    <p:animRot by="21600000">
                                      <p:cBhvr>
                                        <p:cTn id="51" dur="800" fill="hold"/>
                                        <p:tgtEl>
                                          <p:spTgt spid="49"/>
                                        </p:tgtEl>
                                        <p:attrNameLst>
                                          <p:attrName>r</p:attrName>
                                        </p:attrNameLst>
                                      </p:cBhvr>
                                    </p:animRot>
                                  </p:childTnLst>
                                </p:cTn>
                              </p:par>
                              <p:par>
                                <p:cTn id="52" presetID="10" presetClass="entr" presetSubtype="0"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200"/>
                                        <p:tgtEl>
                                          <p:spTgt spid="50"/>
                                        </p:tgtEl>
                                      </p:cBhvr>
                                    </p:animEffect>
                                  </p:childTnLst>
                                </p:cTn>
                              </p:par>
                              <p:par>
                                <p:cTn id="55" presetID="8" presetClass="emph" presetSubtype="0" fill="hold" nodeType="withEffect">
                                  <p:stCondLst>
                                    <p:cond delay="0"/>
                                  </p:stCondLst>
                                  <p:childTnLst>
                                    <p:animRot by="21600000">
                                      <p:cBhvr>
                                        <p:cTn id="56" dur="800" fill="hold"/>
                                        <p:tgtEl>
                                          <p:spTgt spid="50"/>
                                        </p:tgtEl>
                                        <p:attrNameLst>
                                          <p:attrName>r</p:attrName>
                                        </p:attrNameLst>
                                      </p:cBhvr>
                                    </p:animRo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200"/>
                                        <p:tgtEl>
                                          <p:spTgt spid="42"/>
                                        </p:tgtEl>
                                      </p:cBhvr>
                                    </p:animEffect>
                                  </p:childTnLst>
                                </p:cTn>
                              </p:par>
                            </p:childTnLst>
                          </p:cTn>
                        </p:par>
                        <p:par>
                          <p:cTn id="60" fill="hold">
                            <p:stCondLst>
                              <p:cond delay="13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
                                        <p:tgtEl>
                                          <p:spTgt spid="73"/>
                                        </p:tgtEl>
                                      </p:cBhvr>
                                    </p:animEffect>
                                  </p:childTnLst>
                                </p:cTn>
                              </p:par>
                            </p:childTnLst>
                          </p:cTn>
                        </p:par>
                        <p:par>
                          <p:cTn id="64" fill="hold">
                            <p:stCondLst>
                              <p:cond delay="1400"/>
                            </p:stCondLst>
                            <p:childTnLst>
                              <p:par>
                                <p:cTn id="65" presetID="16" presetClass="entr" presetSubtype="37"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arn(outVertical)">
                                      <p:cBhvr>
                                        <p:cTn id="67" dur="300"/>
                                        <p:tgtEl>
                                          <p:spTgt spid="44"/>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2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6" grpId="0"/>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Gerenciando</a:t>
            </a:r>
            <a:r>
              <a:rPr lang="en-US" dirty="0" smtClean="0"/>
              <a:t/>
            </a:r>
            <a:br>
              <a:rPr lang="en-US" dirty="0" smtClean="0"/>
            </a:br>
            <a:r>
              <a:rPr lang="en-US" sz="2400" dirty="0" err="1" smtClean="0">
                <a:solidFill>
                  <a:schemeClr val="accent1"/>
                </a:solidFill>
              </a:rPr>
              <a:t>Ambientes</a:t>
            </a:r>
            <a:r>
              <a:rPr lang="en-US" sz="2400" dirty="0" smtClean="0">
                <a:solidFill>
                  <a:schemeClr val="accent1"/>
                </a:solidFill>
              </a:rPr>
              <a:t> </a:t>
            </a:r>
            <a:r>
              <a:rPr lang="en-US" sz="2400" dirty="0" err="1" smtClean="0">
                <a:solidFill>
                  <a:schemeClr val="accent1"/>
                </a:solidFill>
              </a:rPr>
              <a:t>Não</a:t>
            </a:r>
            <a:r>
              <a:rPr lang="en-US" sz="2400" dirty="0" smtClean="0">
                <a:solidFill>
                  <a:schemeClr val="accent1"/>
                </a:solidFill>
              </a:rPr>
              <a:t> </a:t>
            </a:r>
            <a:r>
              <a:rPr lang="en-US" sz="2400" dirty="0" err="1" smtClean="0">
                <a:solidFill>
                  <a:schemeClr val="accent1"/>
                </a:solidFill>
              </a:rPr>
              <a:t>Produtivos</a:t>
            </a:r>
            <a:r>
              <a:rPr lang="en-US" dirty="0" smtClean="0"/>
              <a:t/>
            </a:r>
            <a:br>
              <a:rPr lang="en-US" dirty="0" smtClean="0"/>
            </a:br>
            <a:r>
              <a:rPr lang="en-US" dirty="0" smtClean="0"/>
              <a:t/>
            </a:r>
            <a:br>
              <a:rPr lang="en-US" dirty="0" smtClean="0"/>
            </a:br>
            <a:endParaRPr lang="en-US" dirty="0"/>
          </a:p>
        </p:txBody>
      </p:sp>
      <p:pic>
        <p:nvPicPr>
          <p:cNvPr id="8" name="Picture Placeholder 7" descr="ph-ind-buslife-017-cropped.bmp"/>
          <p:cNvPicPr>
            <a:picLocks noGrp="1" noChangeAspect="1"/>
          </p:cNvPicPr>
          <p:nvPr>
            <p:ph type="pic" sz="quarter" idx="12"/>
          </p:nvPr>
        </p:nvPicPr>
        <p:blipFill rotWithShape="1">
          <a:blip r:embed="rId3" cstate="print">
            <a:extLst>
              <a:ext uri="{28A0092B-C50C-407E-A947-70E740481C1C}">
                <a14:useLocalDpi xmlns="" xmlns:a14="http://schemas.microsoft.com/office/drawing/2010/main" val="0"/>
              </a:ext>
            </a:extLst>
          </a:blip>
          <a:srcRect l="22251" r="41457"/>
          <a:stretch/>
        </p:blipFill>
        <p:spPr>
          <a:xfrm>
            <a:off x="6257925" y="0"/>
            <a:ext cx="2239963" cy="4629150"/>
          </a:xfrm>
        </p:spPr>
      </p:pic>
    </p:spTree>
    <p:extLst>
      <p:ext uri="{BB962C8B-B14F-4D97-AF65-F5344CB8AC3E}">
        <p14:creationId xmlns="" xmlns:p14="http://schemas.microsoft.com/office/powerpoint/2010/main" val="1696070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8"/>
          <p:cNvSpPr>
            <a:spLocks noChangeArrowheads="1"/>
          </p:cNvSpPr>
          <p:nvPr/>
        </p:nvSpPr>
        <p:spPr bwMode="gray">
          <a:xfrm>
            <a:off x="4762500" y="2053541"/>
            <a:ext cx="3543301" cy="1741340"/>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59" name="Rectangle 38"/>
          <p:cNvSpPr>
            <a:spLocks noChangeArrowheads="1"/>
          </p:cNvSpPr>
          <p:nvPr/>
        </p:nvSpPr>
        <p:spPr bwMode="gray">
          <a:xfrm>
            <a:off x="914401" y="2060723"/>
            <a:ext cx="3438524" cy="1741340"/>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grpSp>
        <p:nvGrpSpPr>
          <p:cNvPr id="2" name="Group 105"/>
          <p:cNvGrpSpPr/>
          <p:nvPr/>
        </p:nvGrpSpPr>
        <p:grpSpPr>
          <a:xfrm>
            <a:off x="1284380" y="1920875"/>
            <a:ext cx="784040" cy="1156742"/>
            <a:chOff x="3921218" y="1488651"/>
            <a:chExt cx="784040" cy="1156742"/>
          </a:xfrm>
        </p:grpSpPr>
        <p:pic>
          <p:nvPicPr>
            <p:cNvPr id="107" name="Picture 106"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110" name="TextBox 109"/>
            <p:cNvSpPr txBox="1"/>
            <p:nvPr/>
          </p:nvSpPr>
          <p:spPr>
            <a:xfrm>
              <a:off x="3948622" y="2069601"/>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ERP</a:t>
              </a:r>
            </a:p>
            <a:p>
              <a:pPr lvl="0">
                <a:lnSpc>
                  <a:spcPts val="1300"/>
                </a:lnSpc>
                <a:spcBef>
                  <a:spcPts val="0"/>
                </a:spcBef>
                <a:spcAft>
                  <a:spcPts val="0"/>
                </a:spcAft>
                <a:defRPr/>
              </a:pPr>
              <a:r>
                <a:rPr lang="en-US" sz="1200" dirty="0" smtClean="0">
                  <a:solidFill>
                    <a:schemeClr val="bg1">
                      <a:lumMod val="95000"/>
                    </a:schemeClr>
                  </a:solidFill>
                </a:rPr>
                <a:t>Dev </a:t>
              </a:r>
            </a:p>
            <a:p>
              <a:pPr lvl="0">
                <a:lnSpc>
                  <a:spcPts val="1300"/>
                </a:lnSpc>
                <a:spcBef>
                  <a:spcPts val="0"/>
                </a:spcBef>
                <a:spcAft>
                  <a:spcPts val="0"/>
                </a:spcAft>
                <a:defRPr/>
              </a:pPr>
              <a:r>
                <a:rPr lang="en-US" sz="1200" dirty="0" smtClean="0">
                  <a:solidFill>
                    <a:schemeClr val="bg1">
                      <a:lumMod val="95000"/>
                    </a:schemeClr>
                  </a:solidFill>
                </a:rPr>
                <a:t>Copy</a:t>
              </a:r>
              <a:endParaRPr lang="en-US" sz="1200" dirty="0">
                <a:solidFill>
                  <a:schemeClr val="bg1">
                    <a:lumMod val="95000"/>
                  </a:schemeClr>
                </a:solidFill>
              </a:endParaRPr>
            </a:p>
          </p:txBody>
        </p:sp>
      </p:grpSp>
      <p:sp>
        <p:nvSpPr>
          <p:cNvPr id="10" name="Title 9"/>
          <p:cNvSpPr>
            <a:spLocks noGrp="1"/>
          </p:cNvSpPr>
          <p:nvPr>
            <p:ph type="title"/>
          </p:nvPr>
        </p:nvSpPr>
        <p:spPr/>
        <p:txBody>
          <a:bodyPr/>
          <a:lstStyle/>
          <a:p>
            <a:r>
              <a:rPr lang="en-US" dirty="0" smtClean="0"/>
              <a:t>Databases </a:t>
            </a:r>
            <a:r>
              <a:rPr lang="en-US" dirty="0" err="1" smtClean="0"/>
              <a:t>para</a:t>
            </a:r>
            <a:r>
              <a:rPr lang="en-US" dirty="0" smtClean="0"/>
              <a:t> </a:t>
            </a:r>
            <a:r>
              <a:rPr lang="en-US" dirty="0" err="1" smtClean="0"/>
              <a:t>Teste</a:t>
            </a:r>
            <a:r>
              <a:rPr lang="en-US" dirty="0" smtClean="0"/>
              <a:t> e </a:t>
            </a:r>
            <a:r>
              <a:rPr lang="en-US" dirty="0" err="1" smtClean="0"/>
              <a:t>Desenvolvimento</a:t>
            </a:r>
            <a:endParaRPr lang="en-US" dirty="0"/>
          </a:p>
        </p:txBody>
      </p:sp>
      <p:sp>
        <p:nvSpPr>
          <p:cNvPr id="284" name="Text Placeholder 4"/>
          <p:cNvSpPr txBox="1">
            <a:spLocks/>
          </p:cNvSpPr>
          <p:nvPr/>
        </p:nvSpPr>
        <p:spPr>
          <a:xfrm>
            <a:off x="804347" y="596261"/>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solidFill>
                  <a:schemeClr val="accent1"/>
                </a:solidFill>
              </a:rPr>
              <a:t>Clonagem</a:t>
            </a:r>
            <a:r>
              <a:rPr lang="en-US" dirty="0" smtClean="0">
                <a:solidFill>
                  <a:schemeClr val="accent1"/>
                </a:solidFill>
              </a:rPr>
              <a:t> </a:t>
            </a:r>
            <a:r>
              <a:rPr lang="en-US" dirty="0" err="1" smtClean="0">
                <a:solidFill>
                  <a:schemeClr val="accent1"/>
                </a:solidFill>
              </a:rPr>
              <a:t>rápida</a:t>
            </a:r>
            <a:r>
              <a:rPr lang="en-US" dirty="0" smtClean="0">
                <a:solidFill>
                  <a:schemeClr val="accent1"/>
                </a:solidFill>
              </a:rPr>
              <a:t> e </a:t>
            </a:r>
            <a:r>
              <a:rPr lang="en-US" dirty="0" err="1" smtClean="0">
                <a:solidFill>
                  <a:schemeClr val="accent1"/>
                </a:solidFill>
              </a:rPr>
              <a:t>flexível</a:t>
            </a:r>
            <a:r>
              <a:rPr lang="en-US" dirty="0" smtClean="0">
                <a:solidFill>
                  <a:schemeClr val="accent1"/>
                </a:solidFill>
              </a:rPr>
              <a:t> dos pluggable databases</a:t>
            </a:r>
            <a:endParaRPr lang="en-US" dirty="0">
              <a:solidFill>
                <a:schemeClr val="accent1"/>
              </a:solidFill>
            </a:endParaRPr>
          </a:p>
        </p:txBody>
      </p:sp>
      <p:sp>
        <p:nvSpPr>
          <p:cNvPr id="85" name="Oval 84"/>
          <p:cNvSpPr/>
          <p:nvPr/>
        </p:nvSpPr>
        <p:spPr>
          <a:xfrm>
            <a:off x="1040995" y="31752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87"/>
          <p:cNvGrpSpPr/>
          <p:nvPr/>
        </p:nvGrpSpPr>
        <p:grpSpPr>
          <a:xfrm>
            <a:off x="1284380" y="1928292"/>
            <a:ext cx="784040" cy="1156742"/>
            <a:chOff x="3921218" y="1488651"/>
            <a:chExt cx="784040" cy="1156742"/>
          </a:xfrm>
        </p:grpSpPr>
        <p:pic>
          <p:nvPicPr>
            <p:cNvPr id="89" name="Picture 88"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93" name="TextBox 92"/>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ERP</a:t>
              </a:r>
              <a:endParaRPr lang="en-US" sz="1200" dirty="0">
                <a:solidFill>
                  <a:schemeClr val="bg1">
                    <a:lumMod val="95000"/>
                  </a:schemeClr>
                </a:solidFill>
              </a:endParaRPr>
            </a:p>
          </p:txBody>
        </p:sp>
      </p:grpSp>
      <p:grpSp>
        <p:nvGrpSpPr>
          <p:cNvPr id="4" name="Group 99"/>
          <p:cNvGrpSpPr/>
          <p:nvPr/>
        </p:nvGrpSpPr>
        <p:grpSpPr>
          <a:xfrm>
            <a:off x="3167155" y="1939925"/>
            <a:ext cx="784040" cy="1156742"/>
            <a:chOff x="3921218" y="1488651"/>
            <a:chExt cx="784040" cy="1156742"/>
          </a:xfrm>
        </p:grpSpPr>
        <p:pic>
          <p:nvPicPr>
            <p:cNvPr id="101" name="Picture 100"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105" name="TextBox 104"/>
            <p:cNvSpPr txBox="1"/>
            <p:nvPr/>
          </p:nvSpPr>
          <p:spPr>
            <a:xfrm>
              <a:off x="3948622" y="207912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DW</a:t>
              </a:r>
              <a:endParaRPr lang="en-US" sz="1200" dirty="0">
                <a:solidFill>
                  <a:schemeClr val="bg1">
                    <a:lumMod val="95000"/>
                  </a:schemeClr>
                </a:solidFill>
              </a:endParaRPr>
            </a:p>
          </p:txBody>
        </p:sp>
      </p:grpSp>
      <p:sp>
        <p:nvSpPr>
          <p:cNvPr id="87" name="Oval 86"/>
          <p:cNvSpPr/>
          <p:nvPr/>
        </p:nvSpPr>
        <p:spPr>
          <a:xfrm>
            <a:off x="2999970" y="31752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2029463" y="31752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93"/>
          <p:cNvGrpSpPr/>
          <p:nvPr/>
        </p:nvGrpSpPr>
        <p:grpSpPr>
          <a:xfrm>
            <a:off x="2234748" y="1939925"/>
            <a:ext cx="784040" cy="1156742"/>
            <a:chOff x="3921218" y="1488651"/>
            <a:chExt cx="784040" cy="1156742"/>
          </a:xfrm>
        </p:grpSpPr>
        <p:pic>
          <p:nvPicPr>
            <p:cNvPr id="98" name="Picture 97"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99" name="TextBox 98"/>
            <p:cNvSpPr txBox="1"/>
            <p:nvPr/>
          </p:nvSpPr>
          <p:spPr>
            <a:xfrm>
              <a:off x="3948622" y="207912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CRM</a:t>
              </a:r>
              <a:endParaRPr lang="en-US" sz="1200" dirty="0">
                <a:solidFill>
                  <a:schemeClr val="bg1">
                    <a:lumMod val="95000"/>
                  </a:schemeClr>
                </a:solidFill>
              </a:endParaRPr>
            </a:p>
          </p:txBody>
        </p:sp>
      </p:grpSp>
      <p:sp>
        <p:nvSpPr>
          <p:cNvPr id="77" name="Rectangle 38"/>
          <p:cNvSpPr>
            <a:spLocks noChangeArrowheads="1"/>
          </p:cNvSpPr>
          <p:nvPr/>
        </p:nvSpPr>
        <p:spPr bwMode="gray">
          <a:xfrm>
            <a:off x="918466" y="1566107"/>
            <a:ext cx="3438524"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80" name="Rectangle 79"/>
          <p:cNvSpPr/>
          <p:nvPr/>
        </p:nvSpPr>
        <p:spPr>
          <a:xfrm>
            <a:off x="1208491" y="1648756"/>
            <a:ext cx="2858475" cy="307777"/>
          </a:xfrm>
          <a:prstGeom prst="rect">
            <a:avLst/>
          </a:prstGeom>
        </p:spPr>
        <p:txBody>
          <a:bodyPr wrap="none">
            <a:spAutoFit/>
          </a:bodyPr>
          <a:lstStyle/>
          <a:p>
            <a:pPr algn="ctr"/>
            <a:r>
              <a:rPr lang="en-US" sz="1400" b="1" dirty="0" smtClean="0">
                <a:solidFill>
                  <a:srgbClr val="FFFF00"/>
                </a:solidFill>
                <a:latin typeface="Arial" pitchFamily="34" charset="0"/>
                <a:cs typeface="Arial" pitchFamily="34" charset="0"/>
              </a:rPr>
              <a:t>Production</a:t>
            </a:r>
            <a:r>
              <a:rPr lang="en-US" sz="1400" b="1" dirty="0" smtClean="0">
                <a:solidFill>
                  <a:schemeClr val="bg1"/>
                </a:solidFill>
                <a:latin typeface="Arial" pitchFamily="34" charset="0"/>
                <a:cs typeface="Arial" pitchFamily="34" charset="0"/>
              </a:rPr>
              <a:t> Container Database</a:t>
            </a:r>
            <a:endParaRPr lang="en-US" sz="1400" b="1" dirty="0">
              <a:solidFill>
                <a:schemeClr val="bg1"/>
              </a:solidFill>
              <a:latin typeface="Arial" pitchFamily="34" charset="0"/>
              <a:cs typeface="Arial" pitchFamily="34" charset="0"/>
            </a:endParaRPr>
          </a:p>
        </p:txBody>
      </p:sp>
      <p:sp>
        <p:nvSpPr>
          <p:cNvPr id="33" name="Oval 32"/>
          <p:cNvSpPr/>
          <p:nvPr/>
        </p:nvSpPr>
        <p:spPr>
          <a:xfrm>
            <a:off x="4965295" y="3168020"/>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981420" y="3168020"/>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5963288" y="3168020"/>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29"/>
          <p:cNvGrpSpPr/>
          <p:nvPr/>
        </p:nvGrpSpPr>
        <p:grpSpPr>
          <a:xfrm>
            <a:off x="5038724" y="1970333"/>
            <a:ext cx="890679" cy="1125005"/>
            <a:chOff x="6162674" y="3027608"/>
            <a:chExt cx="890679" cy="1125005"/>
          </a:xfrm>
        </p:grpSpPr>
        <p:pic>
          <p:nvPicPr>
            <p:cNvPr id="48" name="Picture 47" descr="DashedLineDB.png"/>
            <p:cNvPicPr>
              <a:picLocks noChangeAspect="1"/>
            </p:cNvPicPr>
            <p:nvPr/>
          </p:nvPicPr>
          <p:blipFill rotWithShape="1">
            <a:blip r:embed="rId4" cstate="print">
              <a:extLst>
                <a:ext uri="{28A0092B-C50C-407E-A947-70E740481C1C}">
                  <a14:useLocalDpi xmlns:a14="http://schemas.microsoft.com/office/drawing/2010/main" xmlns="" val="0"/>
                </a:ext>
              </a:extLst>
            </a:blip>
            <a:srcRect l="49633" r="-3864"/>
            <a:stretch/>
          </p:blipFill>
          <p:spPr>
            <a:xfrm>
              <a:off x="6162674" y="3027608"/>
              <a:ext cx="890679" cy="1125005"/>
            </a:xfrm>
            <a:prstGeom prst="rect">
              <a:avLst/>
            </a:prstGeom>
          </p:spPr>
        </p:pic>
        <p:sp>
          <p:nvSpPr>
            <p:cNvPr id="49" name="TextBox 48"/>
            <p:cNvSpPr txBox="1"/>
            <p:nvPr/>
          </p:nvSpPr>
          <p:spPr>
            <a:xfrm>
              <a:off x="6362699" y="3559100"/>
              <a:ext cx="514351" cy="390812"/>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accent1"/>
                  </a:solidFill>
                </a:rPr>
                <a:t>ERP</a:t>
              </a:r>
            </a:p>
            <a:p>
              <a:pPr lvl="0">
                <a:lnSpc>
                  <a:spcPts val="1300"/>
                </a:lnSpc>
                <a:spcBef>
                  <a:spcPts val="0"/>
                </a:spcBef>
                <a:spcAft>
                  <a:spcPts val="0"/>
                </a:spcAft>
                <a:defRPr/>
              </a:pPr>
              <a:r>
                <a:rPr lang="en-US" sz="1200" dirty="0" smtClean="0">
                  <a:solidFill>
                    <a:schemeClr val="accent1"/>
                  </a:solidFill>
                </a:rPr>
                <a:t>Test Copy</a:t>
              </a:r>
              <a:endParaRPr lang="en-US" sz="1200" dirty="0">
                <a:solidFill>
                  <a:schemeClr val="accent1"/>
                </a:solidFill>
              </a:endParaRPr>
            </a:p>
          </p:txBody>
        </p:sp>
      </p:grpSp>
      <p:grpSp>
        <p:nvGrpSpPr>
          <p:cNvPr id="50" name="Group 29"/>
          <p:cNvGrpSpPr/>
          <p:nvPr/>
        </p:nvGrpSpPr>
        <p:grpSpPr>
          <a:xfrm>
            <a:off x="5038724" y="1960808"/>
            <a:ext cx="890679" cy="1125005"/>
            <a:chOff x="6162674" y="3027608"/>
            <a:chExt cx="890679" cy="1125005"/>
          </a:xfrm>
        </p:grpSpPr>
        <p:pic>
          <p:nvPicPr>
            <p:cNvPr id="51" name="Picture 50" descr="DashedLineDB.png"/>
            <p:cNvPicPr>
              <a:picLocks noChangeAspect="1"/>
            </p:cNvPicPr>
            <p:nvPr/>
          </p:nvPicPr>
          <p:blipFill rotWithShape="1">
            <a:blip r:embed="rId4" cstate="print">
              <a:extLst>
                <a:ext uri="{28A0092B-C50C-407E-A947-70E740481C1C}">
                  <a14:useLocalDpi xmlns:a14="http://schemas.microsoft.com/office/drawing/2010/main" xmlns="" val="0"/>
                </a:ext>
              </a:extLst>
            </a:blip>
            <a:srcRect l="49633" r="-3864"/>
            <a:stretch/>
          </p:blipFill>
          <p:spPr>
            <a:xfrm>
              <a:off x="6162674" y="3027608"/>
              <a:ext cx="890679" cy="1125005"/>
            </a:xfrm>
            <a:prstGeom prst="rect">
              <a:avLst/>
            </a:prstGeom>
          </p:spPr>
        </p:pic>
        <p:sp>
          <p:nvSpPr>
            <p:cNvPr id="52" name="TextBox 51"/>
            <p:cNvSpPr txBox="1"/>
            <p:nvPr/>
          </p:nvSpPr>
          <p:spPr>
            <a:xfrm>
              <a:off x="6362699" y="3559100"/>
              <a:ext cx="514351" cy="390812"/>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accent1"/>
                  </a:solidFill>
                </a:rPr>
                <a:t>ERP</a:t>
              </a:r>
            </a:p>
            <a:p>
              <a:pPr lvl="0">
                <a:lnSpc>
                  <a:spcPts val="1300"/>
                </a:lnSpc>
                <a:spcBef>
                  <a:spcPts val="0"/>
                </a:spcBef>
                <a:spcAft>
                  <a:spcPts val="0"/>
                </a:spcAft>
                <a:defRPr/>
              </a:pPr>
              <a:r>
                <a:rPr lang="en-US" sz="1200" dirty="0" smtClean="0">
                  <a:solidFill>
                    <a:schemeClr val="accent1"/>
                  </a:solidFill>
                </a:rPr>
                <a:t>Test Copy</a:t>
              </a:r>
              <a:endParaRPr lang="en-US" sz="1200" dirty="0">
                <a:solidFill>
                  <a:schemeClr val="accent1"/>
                </a:solidFill>
              </a:endParaRPr>
            </a:p>
          </p:txBody>
        </p:sp>
      </p:grpSp>
      <p:sp>
        <p:nvSpPr>
          <p:cNvPr id="45" name="Rectangle 38"/>
          <p:cNvSpPr>
            <a:spLocks noChangeArrowheads="1"/>
          </p:cNvSpPr>
          <p:nvPr/>
        </p:nvSpPr>
        <p:spPr bwMode="gray">
          <a:xfrm>
            <a:off x="4762500" y="1558925"/>
            <a:ext cx="3543301"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46" name="Rectangle 45"/>
          <p:cNvSpPr/>
          <p:nvPr/>
        </p:nvSpPr>
        <p:spPr>
          <a:xfrm>
            <a:off x="5014112" y="1641574"/>
            <a:ext cx="3087704" cy="307777"/>
          </a:xfrm>
          <a:prstGeom prst="rect">
            <a:avLst/>
          </a:prstGeom>
        </p:spPr>
        <p:txBody>
          <a:bodyPr wrap="none">
            <a:spAutoFit/>
          </a:bodyPr>
          <a:lstStyle/>
          <a:p>
            <a:pPr algn="ctr"/>
            <a:r>
              <a:rPr lang="en-US" sz="1400" b="1" dirty="0" smtClean="0">
                <a:solidFill>
                  <a:srgbClr val="FFFF00"/>
                </a:solidFill>
                <a:latin typeface="Arial" pitchFamily="34" charset="0"/>
                <a:cs typeface="Arial" pitchFamily="34" charset="0"/>
              </a:rPr>
              <a:t>Development</a:t>
            </a:r>
            <a:r>
              <a:rPr lang="en-US" sz="1400" b="1" dirty="0" smtClean="0">
                <a:solidFill>
                  <a:schemeClr val="bg1"/>
                </a:solidFill>
                <a:latin typeface="Arial" pitchFamily="34" charset="0"/>
                <a:cs typeface="Arial" pitchFamily="34" charset="0"/>
              </a:rPr>
              <a:t>  Container Database</a:t>
            </a:r>
            <a:endParaRPr lang="en-US"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4080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0.00709 C 0.08907 0.15555 0.17882 0.30586 0.25 0.30493 C 0.32118 0.30432 0.3974 0.05463 0.42709 0.00524 " pathEditMode="relative" rAng="0" ptsTypes="aaA">
                                      <p:cBhvr>
                                        <p:cTn id="6" dur="2000" fill="hold"/>
                                        <p:tgtEl>
                                          <p:spTgt spid="2"/>
                                        </p:tgtEl>
                                        <p:attrNameLst>
                                          <p:attrName>ppt_x</p:attrName>
                                          <p:attrName>ppt_y</p:attrName>
                                        </p:attrNameLst>
                                      </p:cBhvr>
                                      <p:rCtr x="214" y="148"/>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par>
                                <p:cTn id="15" presetID="0" presetClass="path" presetSubtype="0" accel="50000" decel="50000" fill="hold" nodeType="withEffect">
                                  <p:stCondLst>
                                    <p:cond delay="0"/>
                                  </p:stCondLst>
                                  <p:childTnLst>
                                    <p:animMotion origin="layout" path="M -0.00486 -0.00124 L 0.11598 -0.00309 " pathEditMode="relative" rAng="0" ptsTypes="AA">
                                      <p:cBhvr>
                                        <p:cTn id="16" dur="500" fill="hold"/>
                                        <p:tgtEl>
                                          <p:spTgt spid="47"/>
                                        </p:tgtEl>
                                        <p:attrNameLst>
                                          <p:attrName>ppt_x</p:attrName>
                                          <p:attrName>ppt_y</p:attrName>
                                        </p:attrNameLst>
                                      </p:cBhvr>
                                      <p:rCtr x="60" y="-1"/>
                                    </p:animMotion>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0" presetClass="path" presetSubtype="0" accel="50000" decel="50000" fill="hold" nodeType="withEffect">
                                  <p:stCondLst>
                                    <p:cond delay="0"/>
                                  </p:stCondLst>
                                  <p:childTnLst>
                                    <p:animMotion origin="layout" path="M 3.33333E-6 -2.71605E-6 L 0.22291 -0.00185 " pathEditMode="relative" rAng="0" ptsTypes="AA">
                                      <p:cBhvr>
                                        <p:cTn id="26" dur="500" fill="hold"/>
                                        <p:tgtEl>
                                          <p:spTgt spid="50"/>
                                        </p:tgtEl>
                                        <p:attrNameLst>
                                          <p:attrName>ppt_x</p:attrName>
                                          <p:attrName>ppt_y</p:attrName>
                                        </p:attrNameLst>
                                      </p:cBhvr>
                                      <p:rCtr x="111" y="-1"/>
                                    </p:animMotion>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pdb-down-red-2.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935338" y="1985862"/>
            <a:ext cx="983576" cy="983320"/>
          </a:xfrm>
          <a:prstGeom prst="rect">
            <a:avLst/>
          </a:prstGeom>
        </p:spPr>
      </p:pic>
      <p:sp>
        <p:nvSpPr>
          <p:cNvPr id="29" name="Rectangle 40"/>
          <p:cNvSpPr>
            <a:spLocks noChangeArrowheads="1"/>
          </p:cNvSpPr>
          <p:nvPr/>
        </p:nvSpPr>
        <p:spPr bwMode="auto">
          <a:xfrm>
            <a:off x="394454" y="3504130"/>
            <a:ext cx="2032588" cy="369308"/>
          </a:xfrm>
          <a:prstGeom prst="rect">
            <a:avLst/>
          </a:prstGeom>
          <a:noFill/>
          <a:ln w="9525">
            <a:noFill/>
            <a:miter lim="800000"/>
            <a:headEnd/>
            <a:tailEnd/>
          </a:ln>
        </p:spPr>
        <p:txBody>
          <a:bodyPr wrap="square" lIns="91428" tIns="45714" rIns="91428" bIns="45714">
            <a:spAutoFit/>
          </a:bodyPr>
          <a:lstStyle/>
          <a:p>
            <a:pPr algn="ctr"/>
            <a:r>
              <a:rPr lang="en-US" altLang="en-US" dirty="0" smtClean="0"/>
              <a:t>On Premises</a:t>
            </a:r>
          </a:p>
        </p:txBody>
      </p:sp>
      <p:sp>
        <p:nvSpPr>
          <p:cNvPr id="30" name="Rectangle 40"/>
          <p:cNvSpPr>
            <a:spLocks noChangeArrowheads="1"/>
          </p:cNvSpPr>
          <p:nvPr/>
        </p:nvSpPr>
        <p:spPr bwMode="auto">
          <a:xfrm>
            <a:off x="6590976" y="3504130"/>
            <a:ext cx="1778901" cy="369308"/>
          </a:xfrm>
          <a:prstGeom prst="rect">
            <a:avLst/>
          </a:prstGeom>
          <a:noFill/>
          <a:ln w="9525">
            <a:noFill/>
            <a:miter lim="800000"/>
            <a:headEnd/>
            <a:tailEnd/>
          </a:ln>
        </p:spPr>
        <p:txBody>
          <a:bodyPr wrap="square" lIns="91428" tIns="45714" rIns="91428" bIns="45714">
            <a:spAutoFit/>
          </a:bodyPr>
          <a:lstStyle/>
          <a:p>
            <a:pPr algn="ctr"/>
            <a:r>
              <a:rPr lang="en-US" altLang="en-US" dirty="0" smtClean="0"/>
              <a:t>Oracle Cloud</a:t>
            </a:r>
          </a:p>
        </p:txBody>
      </p:sp>
      <p:sp>
        <p:nvSpPr>
          <p:cNvPr id="19" name="Rectangle 18"/>
          <p:cNvSpPr/>
          <p:nvPr/>
        </p:nvSpPr>
        <p:spPr>
          <a:xfrm>
            <a:off x="3173972" y="3504131"/>
            <a:ext cx="2808749" cy="900257"/>
          </a:xfrm>
          <a:prstGeom prst="rect">
            <a:avLst/>
          </a:prstGeom>
        </p:spPr>
        <p:txBody>
          <a:bodyPr wrap="square" lIns="68589" tIns="34295" rIns="68589" bIns="34295">
            <a:spAutoFit/>
          </a:bodyPr>
          <a:lstStyle/>
          <a:p>
            <a:pPr algn="ctr"/>
            <a:r>
              <a:rPr lang="en-US" altLang="en-US" dirty="0" err="1" smtClean="0"/>
              <a:t>Mesma</a:t>
            </a:r>
            <a:r>
              <a:rPr lang="en-US" altLang="en-US" dirty="0" smtClean="0"/>
              <a:t> </a:t>
            </a:r>
            <a:r>
              <a:rPr lang="en-US" altLang="en-US" dirty="0" err="1" smtClean="0"/>
              <a:t>Arquitetura</a:t>
            </a:r>
            <a:endParaRPr lang="en-US" altLang="en-US" dirty="0" smtClean="0"/>
          </a:p>
          <a:p>
            <a:pPr algn="ctr"/>
            <a:r>
              <a:rPr lang="en-US" altLang="en-US" dirty="0" err="1" smtClean="0"/>
              <a:t>Mesmo</a:t>
            </a:r>
            <a:r>
              <a:rPr lang="en-US" altLang="en-US" dirty="0" smtClean="0"/>
              <a:t> Software</a:t>
            </a:r>
          </a:p>
          <a:p>
            <a:pPr algn="ctr"/>
            <a:r>
              <a:rPr lang="en-US" altLang="en-US" dirty="0" err="1" smtClean="0"/>
              <a:t>Mesmo</a:t>
            </a:r>
            <a:r>
              <a:rPr lang="en-US" altLang="en-US" dirty="0" smtClean="0"/>
              <a:t> </a:t>
            </a:r>
            <a:r>
              <a:rPr lang="en-US" altLang="en-US" dirty="0" err="1" smtClean="0"/>
              <a:t>Conhecimento</a:t>
            </a:r>
            <a:endParaRPr lang="en-US" altLang="en-US" dirty="0"/>
          </a:p>
        </p:txBody>
      </p:sp>
      <p:sp>
        <p:nvSpPr>
          <p:cNvPr id="22" name="Rectangle 40"/>
          <p:cNvSpPr>
            <a:spLocks noChangeArrowheads="1"/>
          </p:cNvSpPr>
          <p:nvPr/>
        </p:nvSpPr>
        <p:spPr bwMode="auto">
          <a:xfrm>
            <a:off x="3694065" y="3500831"/>
            <a:ext cx="1778901" cy="369308"/>
          </a:xfrm>
          <a:prstGeom prst="rect">
            <a:avLst/>
          </a:prstGeom>
          <a:noFill/>
          <a:ln w="9525">
            <a:noFill/>
            <a:miter lim="800000"/>
            <a:headEnd/>
            <a:tailEnd/>
          </a:ln>
        </p:spPr>
        <p:txBody>
          <a:bodyPr wrap="square" lIns="91428" tIns="45714" rIns="91428" bIns="45714">
            <a:spAutoFit/>
          </a:bodyPr>
          <a:lstStyle/>
          <a:p>
            <a:pPr algn="ctr"/>
            <a:r>
              <a:rPr lang="en-US" altLang="en-US" dirty="0" smtClean="0"/>
              <a:t>Hybrid Cloud</a:t>
            </a:r>
          </a:p>
        </p:txBody>
      </p:sp>
      <p:pic>
        <p:nvPicPr>
          <p:cNvPr id="55" name="Picture 54" descr="pdb-down-red-2.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265104" y="1994344"/>
            <a:ext cx="983576" cy="983320"/>
          </a:xfrm>
          <a:prstGeom prst="rect">
            <a:avLst/>
          </a:prstGeom>
        </p:spPr>
      </p:pic>
      <p:pic>
        <p:nvPicPr>
          <p:cNvPr id="56" name="Picture 55" descr="pdb-down-red-2.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103550" y="1994344"/>
            <a:ext cx="983576" cy="983320"/>
          </a:xfrm>
          <a:prstGeom prst="rect">
            <a:avLst/>
          </a:prstGeom>
        </p:spPr>
      </p:pic>
      <p:pic>
        <p:nvPicPr>
          <p:cNvPr id="58" name="Picture 57" descr="pdb-container-3hot-2.png"/>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3421882" y="2787359"/>
            <a:ext cx="2359767" cy="294894"/>
          </a:xfrm>
          <a:prstGeom prst="rect">
            <a:avLst/>
          </a:prstGeom>
        </p:spPr>
      </p:pic>
      <p:pic>
        <p:nvPicPr>
          <p:cNvPr id="16" name="Picture 15" descr="cloud-private-puzzle-male-gray.pn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399874" y="1768245"/>
            <a:ext cx="2399051" cy="1714500"/>
          </a:xfrm>
          <a:prstGeom prst="rect">
            <a:avLst/>
          </a:prstGeom>
        </p:spPr>
      </p:pic>
      <p:pic>
        <p:nvPicPr>
          <p:cNvPr id="17" name="Picture 16" descr="cloud-private-public-female-red.png"/>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6282480" y="1768245"/>
            <a:ext cx="2399052" cy="1714500"/>
          </a:xfrm>
          <a:prstGeom prst="rect">
            <a:avLst/>
          </a:prstGeom>
        </p:spPr>
      </p:pic>
      <p:sp>
        <p:nvSpPr>
          <p:cNvPr id="59" name="Oval 58"/>
          <p:cNvSpPr/>
          <p:nvPr/>
        </p:nvSpPr>
        <p:spPr>
          <a:xfrm>
            <a:off x="3703629" y="2876503"/>
            <a:ext cx="116616" cy="116586"/>
          </a:xfrm>
          <a:prstGeom prst="ellips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prstTxWarp prst="textNoShape">
              <a:avLst/>
            </a:prstTxWarp>
            <a:noAutofit/>
          </a:bodyPr>
          <a:lstStyle/>
          <a:p>
            <a:pPr algn="ctr">
              <a:lnSpc>
                <a:spcPct val="90000"/>
              </a:lnSpc>
            </a:pPr>
            <a:endParaRPr lang="en-US" dirty="0"/>
          </a:p>
        </p:txBody>
      </p:sp>
      <p:sp>
        <p:nvSpPr>
          <p:cNvPr id="60" name="Oval 59"/>
          <p:cNvSpPr/>
          <p:nvPr/>
        </p:nvSpPr>
        <p:spPr>
          <a:xfrm>
            <a:off x="4547222" y="2873203"/>
            <a:ext cx="116616" cy="116586"/>
          </a:xfrm>
          <a:prstGeom prst="ellips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prstTxWarp prst="textNoShape">
              <a:avLst/>
            </a:prstTxWarp>
            <a:noAutofit/>
          </a:bodyPr>
          <a:lstStyle/>
          <a:p>
            <a:pPr algn="ctr">
              <a:lnSpc>
                <a:spcPct val="90000"/>
              </a:lnSpc>
            </a:pPr>
            <a:endParaRPr lang="en-US" dirty="0"/>
          </a:p>
        </p:txBody>
      </p:sp>
      <p:sp>
        <p:nvSpPr>
          <p:cNvPr id="61" name="Oval 60"/>
          <p:cNvSpPr/>
          <p:nvPr/>
        </p:nvSpPr>
        <p:spPr>
          <a:xfrm>
            <a:off x="5379053" y="2881663"/>
            <a:ext cx="116616" cy="116586"/>
          </a:xfrm>
          <a:prstGeom prst="ellips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prstTxWarp prst="textNoShape">
              <a:avLst/>
            </a:prstTxWarp>
            <a:noAutofit/>
          </a:bodyPr>
          <a:lstStyle/>
          <a:p>
            <a:pPr algn="ctr">
              <a:lnSpc>
                <a:spcPct val="90000"/>
              </a:lnSpc>
            </a:pPr>
            <a:endParaRPr lang="en-US" dirty="0"/>
          </a:p>
        </p:txBody>
      </p:sp>
      <p:sp>
        <p:nvSpPr>
          <p:cNvPr id="18" name="Title 9"/>
          <p:cNvSpPr txBox="1">
            <a:spLocks/>
          </p:cNvSpPr>
          <p:nvPr/>
        </p:nvSpPr>
        <p:spPr>
          <a:xfrm>
            <a:off x="507472" y="304913"/>
            <a:ext cx="8229586" cy="770462"/>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Self Contained Databases</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0" name="Text Placeholder 4"/>
          <p:cNvSpPr txBox="1">
            <a:spLocks/>
          </p:cNvSpPr>
          <p:nvPr/>
        </p:nvSpPr>
        <p:spPr>
          <a:xfrm>
            <a:off x="507472" y="655636"/>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smtClean="0">
                <a:solidFill>
                  <a:srgbClr val="FF0000"/>
                </a:solidFill>
              </a:rPr>
              <a:t>Multitenant Database Architecture Enables the Hybrid Cloud</a:t>
            </a:r>
            <a:endParaRPr lang="en-US" dirty="0">
              <a:solidFill>
                <a:srgbClr val="FF0000"/>
              </a:solidFill>
            </a:endParaRPr>
          </a:p>
        </p:txBody>
      </p:sp>
    </p:spTree>
    <p:extLst>
      <p:ext uri="{BB962C8B-B14F-4D97-AF65-F5344CB8AC3E}">
        <p14:creationId xmlns="" xmlns:p14="http://schemas.microsoft.com/office/powerpoint/2010/main" val="9826913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xit"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hidden"/>
                                      </p:to>
                                    </p:se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anim calcmode="lin" valueType="num">
                                      <p:cBhvr>
                                        <p:cTn id="17" dur="1000" fill="hold"/>
                                        <p:tgtEl>
                                          <p:spTgt spid="56"/>
                                        </p:tgtEl>
                                        <p:attrNameLst>
                                          <p:attrName>ppt_x</p:attrName>
                                        </p:attrNameLst>
                                      </p:cBhvr>
                                      <p:tavLst>
                                        <p:tav tm="0">
                                          <p:val>
                                            <p:strVal val="#ppt_x"/>
                                          </p:val>
                                        </p:tav>
                                        <p:tav tm="100000">
                                          <p:val>
                                            <p:strVal val="#ppt_x"/>
                                          </p:val>
                                        </p:tav>
                                      </p:tavLst>
                                    </p:anim>
                                    <p:anim calcmode="lin" valueType="num">
                                      <p:cBhvr>
                                        <p:cTn id="18" dur="1000" fill="hold"/>
                                        <p:tgtEl>
                                          <p:spTgt spid="5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 presetClass="exit" presetSubtype="0" fill="hold" grpId="0" nodeType="afterEffect">
                                  <p:stCondLst>
                                    <p:cond delay="0"/>
                                  </p:stCondLst>
                                  <p:childTnLst>
                                    <p:set>
                                      <p:cBhvr>
                                        <p:cTn id="21" dur="1" fill="hold">
                                          <p:stCondLst>
                                            <p:cond delay="0"/>
                                          </p:stCondLst>
                                        </p:cTn>
                                        <p:tgtEl>
                                          <p:spTgt spid="60"/>
                                        </p:tgtEl>
                                        <p:attrNameLst>
                                          <p:attrName>style.visibility</p:attrName>
                                        </p:attrNameLst>
                                      </p:cBhvr>
                                      <p:to>
                                        <p:strVal val="hidden"/>
                                      </p:to>
                                    </p:set>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 presetClass="exit"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childTnLst>
                          </p:cTn>
                        </p:par>
                        <p:par>
                          <p:cTn id="37" fill="hold">
                            <p:stCondLst>
                              <p:cond delay="0"/>
                            </p:stCondLst>
                            <p:childTnLst>
                              <p:par>
                                <p:cTn id="38" presetID="0" presetClass="path" presetSubtype="0" accel="50000" decel="50000" fill="hold" nodeType="afterEffect">
                                  <p:stCondLst>
                                    <p:cond delay="0"/>
                                  </p:stCondLst>
                                  <p:childTnLst>
                                    <p:animMotion origin="layout" path="M 3.48449E-6 2.87303E-7 L 0.23299 2.87303E-7 " pathEditMode="relative" rAng="0" ptsTypes="AA">
                                      <p:cBhvr>
                                        <p:cTn id="39" dur="2000" fill="hold"/>
                                        <p:tgtEl>
                                          <p:spTgt spid="16"/>
                                        </p:tgtEl>
                                        <p:attrNameLst>
                                          <p:attrName>ppt_x</p:attrName>
                                          <p:attrName>ppt_y</p:attrName>
                                        </p:attrNameLst>
                                      </p:cBhvr>
                                      <p:rCtr x="11650" y="0"/>
                                    </p:animMotion>
                                  </p:childTnLst>
                                </p:cTn>
                              </p:par>
                              <p:par>
                                <p:cTn id="40" presetID="0" presetClass="path" presetSubtype="0" accel="50000" decel="50000" fill="hold" nodeType="withEffect">
                                  <p:stCondLst>
                                    <p:cond delay="0"/>
                                  </p:stCondLst>
                                  <p:childTnLst>
                                    <p:animMotion origin="layout" path="M 1.71228E-6 2.87303E-7 L -0.19951 2.87303E-7 " pathEditMode="relative" rAng="0" ptsTypes="AA">
                                      <p:cBhvr>
                                        <p:cTn id="41" dur="2000" fill="hold"/>
                                        <p:tgtEl>
                                          <p:spTgt spid="17"/>
                                        </p:tgtEl>
                                        <p:attrNameLst>
                                          <p:attrName>ppt_x</p:attrName>
                                          <p:attrName>ppt_y</p:attrName>
                                        </p:attrNameLst>
                                      </p:cBhvr>
                                      <p:rCtr x="-9982" y="0"/>
                                    </p:animMotion>
                                  </p:childTnLst>
                                </p:cTn>
                              </p:par>
                              <p:par>
                                <p:cTn id="42" presetID="0" presetClass="path" presetSubtype="0" accel="50000" decel="50000" fill="hold" grpId="0" nodeType="withEffect">
                                  <p:stCondLst>
                                    <p:cond delay="0"/>
                                  </p:stCondLst>
                                  <p:childTnLst>
                                    <p:animMotion origin="layout" path="M 6.82304E-6 6.43188E-6 L -0.0013 -0.25648 " pathEditMode="relative" ptsTypes="AA">
                                      <p:cBhvr>
                                        <p:cTn id="43" dur="2000" fill="hold"/>
                                        <p:tgtEl>
                                          <p:spTgt spid="19"/>
                                        </p:tgtEl>
                                        <p:attrNameLst>
                                          <p:attrName>ppt_x</p:attrName>
                                          <p:attrName>ppt_y</p:attrName>
                                        </p:attrNameLst>
                                      </p:cBhvr>
                                    </p:animMotion>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9" grpId="0"/>
      <p:bldP spid="22" grpId="0"/>
      <p:bldP spid="59" grpId="0" animBg="1"/>
      <p:bldP spid="60" grpId="0" animBg="1"/>
      <p:bldP spid="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6" y="2068993"/>
            <a:ext cx="8346073" cy="1028700"/>
          </a:xfrm>
        </p:spPr>
        <p:txBody>
          <a:bodyPr/>
          <a:lstStyle/>
          <a:p>
            <a:r>
              <a:rPr lang="en-US" dirty="0" smtClean="0"/>
              <a:t>In-Memory</a:t>
            </a:r>
            <a:endParaRPr lang="en-US" dirty="0"/>
          </a:p>
        </p:txBody>
      </p:sp>
      <p:sp>
        <p:nvSpPr>
          <p:cNvPr id="5" name="Text Placeholder 4"/>
          <p:cNvSpPr>
            <a:spLocks noGrp="1"/>
          </p:cNvSpPr>
          <p:nvPr>
            <p:ph type="body" idx="1"/>
          </p:nvPr>
        </p:nvSpPr>
        <p:spPr>
          <a:xfrm>
            <a:off x="398966" y="3147699"/>
            <a:ext cx="8346073" cy="685800"/>
          </a:xfrm>
        </p:spPr>
        <p:txBody>
          <a:bodyPr/>
          <a:lstStyle/>
          <a:p>
            <a:r>
              <a:rPr lang="pt-BR" dirty="0" smtClean="0">
                <a:solidFill>
                  <a:schemeClr val="bg1">
                    <a:lumMod val="50000"/>
                  </a:schemeClr>
                </a:solidFill>
              </a:rPr>
              <a:t>Performance para OLTP e OLAP</a:t>
            </a:r>
            <a:endParaRPr lang="en-US" dirty="0">
              <a:solidFill>
                <a:schemeClr val="bg1">
                  <a:lumMod val="50000"/>
                </a:schemeClr>
              </a:solidFill>
            </a:endParaRPr>
          </a:p>
        </p:txBody>
      </p:sp>
    </p:spTree>
    <p:extLst>
      <p:ext uri="{BB962C8B-B14F-4D97-AF65-F5344CB8AC3E}">
        <p14:creationId xmlns="" xmlns:p14="http://schemas.microsoft.com/office/powerpoint/2010/main" val="745602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p:nvPr/>
        </p:nvGrpSpPr>
        <p:grpSpPr>
          <a:xfrm>
            <a:off x="2094922" y="1377538"/>
            <a:ext cx="4246502" cy="3122231"/>
            <a:chOff x="608012" y="2133600"/>
            <a:chExt cx="5089321" cy="3486079"/>
          </a:xfrm>
        </p:grpSpPr>
        <p:cxnSp>
          <p:nvCxnSpPr>
            <p:cNvPr id="24" name="Straight Connector 23"/>
            <p:cNvCxnSpPr/>
            <p:nvPr/>
          </p:nvCxnSpPr>
          <p:spPr>
            <a:xfrm>
              <a:off x="3847308" y="3631968"/>
              <a:ext cx="0" cy="891886"/>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140303" y="2133600"/>
              <a:ext cx="1354784" cy="2047768"/>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6" name="Rounded Rectangle 25"/>
            <p:cNvSpPr/>
            <p:nvPr/>
          </p:nvSpPr>
          <p:spPr>
            <a:xfrm>
              <a:off x="1638896" y="2133600"/>
              <a:ext cx="1354784" cy="2047768"/>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cxnSp>
          <p:nvCxnSpPr>
            <p:cNvPr id="27" name="Straight Connector 26"/>
            <p:cNvCxnSpPr/>
            <p:nvPr/>
          </p:nvCxnSpPr>
          <p:spPr>
            <a:xfrm flipH="1">
              <a:off x="3055513" y="4638012"/>
              <a:ext cx="3568" cy="328216"/>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cstate="print"/>
            <a:stretch>
              <a:fillRect/>
            </a:stretch>
          </p:blipFill>
          <p:spPr>
            <a:xfrm>
              <a:off x="2654191" y="4304024"/>
              <a:ext cx="807999" cy="404000"/>
            </a:xfrm>
            <a:prstGeom prst="rect">
              <a:avLst/>
            </a:prstGeom>
          </p:spPr>
        </p:pic>
        <p:sp>
          <p:nvSpPr>
            <p:cNvPr id="29" name="TextBox 28"/>
            <p:cNvSpPr txBox="1"/>
            <p:nvPr/>
          </p:nvSpPr>
          <p:spPr>
            <a:xfrm>
              <a:off x="1949636" y="2254898"/>
              <a:ext cx="734873" cy="214052"/>
            </a:xfrm>
            <a:prstGeom prst="rect">
              <a:avLst/>
            </a:prstGeom>
            <a:noFill/>
          </p:spPr>
          <p:txBody>
            <a:bodyPr wrap="none" lIns="0" tIns="0" rIns="0" bIns="0" rtlCol="0">
              <a:noAutofit/>
            </a:bodyPr>
            <a:lstStyle/>
            <a:p>
              <a:pPr algn="ctr">
                <a:lnSpc>
                  <a:spcPct val="90000"/>
                </a:lnSpc>
              </a:pPr>
              <a:r>
                <a:rPr lang="en-US" sz="1100" dirty="0" err="1" smtClean="0"/>
                <a:t>Memória</a:t>
              </a:r>
              <a:endParaRPr lang="en-US" sz="1100" dirty="0"/>
            </a:p>
          </p:txBody>
        </p:sp>
        <p:sp>
          <p:nvSpPr>
            <p:cNvPr id="30" name="TextBox 29"/>
            <p:cNvSpPr txBox="1"/>
            <p:nvPr/>
          </p:nvSpPr>
          <p:spPr>
            <a:xfrm>
              <a:off x="3455056" y="2269169"/>
              <a:ext cx="734873" cy="214052"/>
            </a:xfrm>
            <a:prstGeom prst="rect">
              <a:avLst/>
            </a:prstGeom>
            <a:noFill/>
          </p:spPr>
          <p:txBody>
            <a:bodyPr wrap="none" lIns="0" tIns="0" rIns="0" bIns="0" rtlCol="0">
              <a:noAutofit/>
            </a:bodyPr>
            <a:lstStyle/>
            <a:p>
              <a:pPr algn="ctr">
                <a:lnSpc>
                  <a:spcPct val="90000"/>
                </a:lnSpc>
              </a:pPr>
              <a:r>
                <a:rPr lang="en-US" sz="1100" dirty="0" err="1" smtClean="0"/>
                <a:t>Memória</a:t>
              </a:r>
              <a:endParaRPr lang="en-US" sz="1100" dirty="0"/>
            </a:p>
          </p:txBody>
        </p:sp>
        <p:sp>
          <p:nvSpPr>
            <p:cNvPr id="31" name="TextBox 30"/>
            <p:cNvSpPr txBox="1"/>
            <p:nvPr/>
          </p:nvSpPr>
          <p:spPr>
            <a:xfrm>
              <a:off x="1949636" y="3411499"/>
              <a:ext cx="734873" cy="214052"/>
            </a:xfrm>
            <a:prstGeom prst="rect">
              <a:avLst/>
            </a:prstGeom>
            <a:noFill/>
          </p:spPr>
          <p:txBody>
            <a:bodyPr wrap="none" lIns="0" tIns="0" rIns="0" bIns="0" rtlCol="0">
              <a:noAutofit/>
            </a:bodyPr>
            <a:lstStyle/>
            <a:p>
              <a:pPr algn="ctr">
                <a:lnSpc>
                  <a:spcPct val="90000"/>
                </a:lnSpc>
              </a:pPr>
              <a:r>
                <a:rPr lang="en-US" sz="1100" dirty="0" err="1" smtClean="0"/>
                <a:t>Vendas</a:t>
              </a:r>
              <a:endParaRPr lang="en-US" sz="1100" dirty="0"/>
            </a:p>
          </p:txBody>
        </p:sp>
        <p:sp>
          <p:nvSpPr>
            <p:cNvPr id="32" name="TextBox 31"/>
            <p:cNvSpPr txBox="1"/>
            <p:nvPr/>
          </p:nvSpPr>
          <p:spPr>
            <a:xfrm>
              <a:off x="3455056" y="3411499"/>
              <a:ext cx="734873" cy="214052"/>
            </a:xfrm>
            <a:prstGeom prst="rect">
              <a:avLst/>
            </a:prstGeom>
            <a:noFill/>
          </p:spPr>
          <p:txBody>
            <a:bodyPr wrap="none" lIns="0" tIns="0" rIns="0" bIns="0" rtlCol="0">
              <a:noAutofit/>
            </a:bodyPr>
            <a:lstStyle/>
            <a:p>
              <a:pPr algn="ctr">
                <a:lnSpc>
                  <a:spcPct val="90000"/>
                </a:lnSpc>
              </a:pPr>
              <a:r>
                <a:rPr lang="en-US" sz="1100" dirty="0" err="1" smtClean="0"/>
                <a:t>Vendas</a:t>
              </a:r>
              <a:endParaRPr lang="en-US" sz="1100" dirty="0"/>
            </a:p>
          </p:txBody>
        </p:sp>
        <p:sp>
          <p:nvSpPr>
            <p:cNvPr id="33" name="TextBox 32"/>
            <p:cNvSpPr txBox="1"/>
            <p:nvPr/>
          </p:nvSpPr>
          <p:spPr>
            <a:xfrm>
              <a:off x="1949636" y="3689048"/>
              <a:ext cx="734873" cy="492319"/>
            </a:xfrm>
            <a:prstGeom prst="rect">
              <a:avLst/>
            </a:prstGeom>
            <a:noFill/>
          </p:spPr>
          <p:txBody>
            <a:bodyPr wrap="none" lIns="0" tIns="0" rIns="0" bIns="0" rtlCol="0">
              <a:noAutofit/>
            </a:bodyPr>
            <a:lstStyle/>
            <a:p>
              <a:pPr algn="ctr">
                <a:lnSpc>
                  <a:spcPct val="90000"/>
                </a:lnSpc>
              </a:pPr>
              <a:r>
                <a:rPr lang="en-US" sz="1100" dirty="0" err="1" smtClean="0"/>
                <a:t>Formato</a:t>
              </a:r>
              <a:r>
                <a:rPr lang="en-US" sz="1100" dirty="0" smtClean="0"/>
                <a:t> </a:t>
              </a:r>
              <a:r>
                <a:rPr lang="en-US" sz="1100" dirty="0" err="1" smtClean="0"/>
                <a:t>em</a:t>
              </a:r>
              <a:r>
                <a:rPr lang="en-US" sz="1100" dirty="0" smtClean="0"/>
                <a:t> </a:t>
              </a:r>
              <a:r>
                <a:rPr lang="en-US" sz="1100" dirty="0" err="1" smtClean="0"/>
                <a:t>linha</a:t>
              </a:r>
              <a:endParaRPr lang="en-US" sz="1100" dirty="0"/>
            </a:p>
          </p:txBody>
        </p:sp>
        <p:sp>
          <p:nvSpPr>
            <p:cNvPr id="34" name="TextBox 33"/>
            <p:cNvSpPr txBox="1"/>
            <p:nvPr/>
          </p:nvSpPr>
          <p:spPr>
            <a:xfrm>
              <a:off x="3455056" y="3689048"/>
              <a:ext cx="734873" cy="492319"/>
            </a:xfrm>
            <a:prstGeom prst="rect">
              <a:avLst/>
            </a:prstGeom>
            <a:noFill/>
          </p:spPr>
          <p:txBody>
            <a:bodyPr wrap="none" lIns="0" tIns="0" rIns="0" bIns="0" rtlCol="0">
              <a:noAutofit/>
            </a:bodyPr>
            <a:lstStyle/>
            <a:p>
              <a:pPr algn="ctr">
                <a:lnSpc>
                  <a:spcPct val="90000"/>
                </a:lnSpc>
              </a:pPr>
              <a:r>
                <a:rPr lang="en-US" sz="1100" dirty="0" err="1" smtClean="0"/>
                <a:t>Formato</a:t>
              </a:r>
              <a:r>
                <a:rPr lang="en-US" sz="1100" dirty="0" smtClean="0"/>
                <a:t> </a:t>
              </a:r>
              <a:r>
                <a:rPr lang="en-US" sz="1100" dirty="0" err="1" smtClean="0"/>
                <a:t>colunar</a:t>
              </a:r>
              <a:endParaRPr lang="en-US" sz="1100" dirty="0"/>
            </a:p>
          </p:txBody>
        </p:sp>
        <p:cxnSp>
          <p:nvCxnSpPr>
            <p:cNvPr id="35" name="Straight Connector 34"/>
            <p:cNvCxnSpPr/>
            <p:nvPr/>
          </p:nvCxnSpPr>
          <p:spPr>
            <a:xfrm>
              <a:off x="1880382" y="3631968"/>
              <a:ext cx="932551"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80382" y="2490357"/>
              <a:ext cx="932551"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77992" y="2490357"/>
              <a:ext cx="932551"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77465" y="3631968"/>
              <a:ext cx="932551"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99235" y="4509583"/>
              <a:ext cx="340683" cy="0"/>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469325" y="4509583"/>
              <a:ext cx="381551" cy="0"/>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3" idx="2"/>
            </p:cNvCxnSpPr>
            <p:nvPr/>
          </p:nvCxnSpPr>
          <p:spPr>
            <a:xfrm flipH="1">
              <a:off x="2313505" y="4181367"/>
              <a:ext cx="3568" cy="328216"/>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88807" y="2911413"/>
              <a:ext cx="293102" cy="0"/>
            </a:xfrm>
            <a:prstGeom prst="straightConnector1">
              <a:avLst/>
            </a:prstGeom>
            <a:ln w="38100" cmpd="sng">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513213" y="2975540"/>
              <a:ext cx="293102" cy="0"/>
            </a:xfrm>
            <a:prstGeom prst="straightConnector1">
              <a:avLst/>
            </a:prstGeom>
            <a:ln w="38100" cmpd="sng">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45" name="Picture 44" descr="creditcar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012" y="2749821"/>
              <a:ext cx="656392" cy="437168"/>
            </a:xfrm>
            <a:prstGeom prst="rect">
              <a:avLst/>
            </a:prstGeom>
          </p:spPr>
        </p:pic>
        <p:grpSp>
          <p:nvGrpSpPr>
            <p:cNvPr id="3" name="Group 32"/>
            <p:cNvGrpSpPr/>
            <p:nvPr/>
          </p:nvGrpSpPr>
          <p:grpSpPr>
            <a:xfrm>
              <a:off x="1654980" y="2532456"/>
              <a:ext cx="1226570" cy="817130"/>
              <a:chOff x="1274977" y="1618954"/>
              <a:chExt cx="1226570" cy="817130"/>
            </a:xfrm>
          </p:grpSpPr>
          <p:pic>
            <p:nvPicPr>
              <p:cNvPr id="49" name="Picture 48" descr="table-row2_no-arrow.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2041" y="1618954"/>
                <a:ext cx="1089506" cy="817130"/>
              </a:xfrm>
              <a:prstGeom prst="rect">
                <a:avLst/>
              </a:prstGeom>
            </p:spPr>
          </p:pic>
          <p:pic>
            <p:nvPicPr>
              <p:cNvPr id="50" name="Picture 27" descr="arrow_row_left.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1274977" y="1945466"/>
                <a:ext cx="1086514" cy="135814"/>
              </a:xfrm>
              <a:prstGeom prst="rect">
                <a:avLst/>
              </a:prstGeom>
            </p:spPr>
          </p:pic>
        </p:grpSp>
        <p:pic>
          <p:nvPicPr>
            <p:cNvPr id="47" name="Picture 46" descr="table-column-2.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08024" y="2532456"/>
              <a:ext cx="1041829" cy="879043"/>
            </a:xfrm>
            <a:prstGeom prst="rect">
              <a:avLst/>
            </a:prstGeom>
          </p:spPr>
        </p:pic>
        <p:pic>
          <p:nvPicPr>
            <p:cNvPr id="48" name="Picture 47"/>
            <p:cNvPicPr>
              <a:picLocks noChangeAspect="1"/>
            </p:cNvPicPr>
            <p:nvPr/>
          </p:nvPicPr>
          <p:blipFill>
            <a:blip r:embed="rId7" cstate="print"/>
            <a:stretch>
              <a:fillRect/>
            </a:stretch>
          </p:blipFill>
          <p:spPr>
            <a:xfrm>
              <a:off x="4789473" y="2605664"/>
              <a:ext cx="907860" cy="648978"/>
            </a:xfrm>
            <a:prstGeom prst="rect">
              <a:avLst/>
            </a:prstGeom>
          </p:spPr>
        </p:pic>
        <p:grpSp>
          <p:nvGrpSpPr>
            <p:cNvPr id="4" name="Group 51"/>
            <p:cNvGrpSpPr/>
            <p:nvPr/>
          </p:nvGrpSpPr>
          <p:grpSpPr>
            <a:xfrm>
              <a:off x="2684509" y="4986155"/>
              <a:ext cx="911136" cy="633524"/>
              <a:chOff x="2684509" y="4986155"/>
              <a:chExt cx="911136" cy="633524"/>
            </a:xfrm>
          </p:grpSpPr>
          <p:pic>
            <p:nvPicPr>
              <p:cNvPr id="44" name="Picture 43" descr="database-sales.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684509" y="4986155"/>
                <a:ext cx="911136" cy="633524"/>
              </a:xfrm>
              <a:prstGeom prst="rect">
                <a:avLst/>
              </a:prstGeom>
            </p:spPr>
          </p:pic>
          <p:sp>
            <p:nvSpPr>
              <p:cNvPr id="51" name="TextBox 50"/>
              <p:cNvSpPr txBox="1"/>
              <p:nvPr/>
            </p:nvSpPr>
            <p:spPr>
              <a:xfrm>
                <a:off x="2725708" y="5017272"/>
                <a:ext cx="565208" cy="137852"/>
              </a:xfrm>
              <a:prstGeom prst="rect">
                <a:avLst/>
              </a:prstGeom>
              <a:solidFill>
                <a:schemeClr val="bg2">
                  <a:lumMod val="75000"/>
                </a:schemeClr>
              </a:solidFill>
              <a:ln>
                <a:noFill/>
              </a:ln>
            </p:spPr>
            <p:txBody>
              <a:bodyPr wrap="none" lIns="0" tIns="0" rIns="0" bIns="0" rtlCol="0">
                <a:noAutofit/>
              </a:bodyPr>
              <a:lstStyle/>
              <a:p>
                <a:pPr algn="ctr">
                  <a:lnSpc>
                    <a:spcPct val="90000"/>
                  </a:lnSpc>
                </a:pPr>
                <a:r>
                  <a:rPr lang="en-US" sz="800" dirty="0" smtClean="0">
                    <a:solidFill>
                      <a:schemeClr val="bg1"/>
                    </a:solidFill>
                  </a:rPr>
                  <a:t>VENDAS</a:t>
                </a:r>
                <a:endParaRPr lang="en-US" sz="800" dirty="0">
                  <a:solidFill>
                    <a:schemeClr val="bg1"/>
                  </a:solidFill>
                </a:endParaRPr>
              </a:p>
            </p:txBody>
          </p:sp>
        </p:grpSp>
      </p:grpSp>
      <p:sp>
        <p:nvSpPr>
          <p:cNvPr id="53" name="Title 9"/>
          <p:cNvSpPr txBox="1">
            <a:spLocks/>
          </p:cNvSpPr>
          <p:nvPr/>
        </p:nvSpPr>
        <p:spPr>
          <a:xfrm>
            <a:off x="507472" y="304913"/>
            <a:ext cx="8229586" cy="770462"/>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 Memory Database</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4" name="Text Placeholder 4"/>
          <p:cNvSpPr txBox="1">
            <a:spLocks/>
          </p:cNvSpPr>
          <p:nvPr/>
        </p:nvSpPr>
        <p:spPr>
          <a:xfrm>
            <a:off x="507472" y="655636"/>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smtClean="0">
                <a:solidFill>
                  <a:srgbClr val="FF0000"/>
                </a:solidFill>
              </a:rPr>
              <a:t>Dual format (OLTP &amp; OLAP) </a:t>
            </a:r>
            <a:r>
              <a:rPr lang="en-US" dirty="0" err="1" smtClean="0">
                <a:solidFill>
                  <a:srgbClr val="FF0000"/>
                </a:solidFill>
              </a:rPr>
              <a:t>para</a:t>
            </a:r>
            <a:r>
              <a:rPr lang="en-US" dirty="0" smtClean="0">
                <a:solidFill>
                  <a:srgbClr val="FF0000"/>
                </a:solidFill>
              </a:rPr>
              <a:t> a </a:t>
            </a:r>
            <a:r>
              <a:rPr lang="en-US" dirty="0" err="1" smtClean="0">
                <a:solidFill>
                  <a:srgbClr val="FF0000"/>
                </a:solidFill>
              </a:rPr>
              <a:t>mesma</a:t>
            </a:r>
            <a:r>
              <a:rPr lang="en-US" dirty="0" smtClean="0">
                <a:solidFill>
                  <a:srgbClr val="FF0000"/>
                </a:solidFill>
              </a:rPr>
              <a:t> </a:t>
            </a:r>
            <a:r>
              <a:rPr lang="en-US" dirty="0" err="1" smtClean="0">
                <a:solidFill>
                  <a:srgbClr val="FF0000"/>
                </a:solidFill>
              </a:rPr>
              <a:t>tabela</a:t>
            </a:r>
            <a:endParaRPr lang="en-US"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226261" y="1230428"/>
            <a:ext cx="3417666" cy="2980110"/>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a:lnSpc>
                <a:spcPct val="90000"/>
              </a:lnSpc>
            </a:pPr>
            <a:endParaRPr lang="en-US"/>
          </a:p>
        </p:txBody>
      </p:sp>
      <p:sp>
        <p:nvSpPr>
          <p:cNvPr id="10" name="Content Placeholder 9"/>
          <p:cNvSpPr>
            <a:spLocks noGrp="1"/>
          </p:cNvSpPr>
          <p:nvPr>
            <p:ph idx="1"/>
          </p:nvPr>
        </p:nvSpPr>
        <p:spPr>
          <a:xfrm>
            <a:off x="3849076" y="1682064"/>
            <a:ext cx="4896456" cy="449384"/>
          </a:xfrm>
        </p:spPr>
        <p:txBody>
          <a:bodyPr/>
          <a:lstStyle/>
          <a:p>
            <a:pPr>
              <a:buNone/>
            </a:pPr>
            <a:r>
              <a:rPr lang="en-US" dirty="0" smtClean="0">
                <a:solidFill>
                  <a:schemeClr val="tx2"/>
                </a:solidFill>
                <a:latin typeface="Courier New"/>
                <a:cs typeface="Courier New"/>
              </a:rPr>
              <a:t>SELECT </a:t>
            </a:r>
            <a:r>
              <a:rPr lang="en-US" b="1" dirty="0" smtClean="0">
                <a:solidFill>
                  <a:schemeClr val="tx2"/>
                </a:solidFill>
                <a:latin typeface="Courier New"/>
                <a:cs typeface="Courier New"/>
              </a:rPr>
              <a:t>COL4 </a:t>
            </a:r>
            <a:r>
              <a:rPr lang="en-US" dirty="0" smtClean="0">
                <a:solidFill>
                  <a:schemeClr val="tx2"/>
                </a:solidFill>
                <a:latin typeface="Courier New"/>
                <a:cs typeface="Courier New"/>
              </a:rPr>
              <a:t>FROM TABELA;</a:t>
            </a:r>
          </a:p>
          <a:p>
            <a:endParaRPr lang="en-US" dirty="0"/>
          </a:p>
        </p:txBody>
      </p:sp>
      <p:sp>
        <p:nvSpPr>
          <p:cNvPr id="5" name="Slide Number Placeholder 4"/>
          <p:cNvSpPr>
            <a:spLocks noGrp="1"/>
          </p:cNvSpPr>
          <p:nvPr>
            <p:ph type="sldNum" sz="quarter" idx="4294967295"/>
          </p:nvPr>
        </p:nvSpPr>
        <p:spPr>
          <a:xfrm>
            <a:off x="8459212" y="4917186"/>
            <a:ext cx="286320" cy="137160"/>
          </a:xfrm>
          <a:prstGeom prst="rect">
            <a:avLst/>
          </a:prstGeom>
        </p:spPr>
        <p:txBody>
          <a:bodyPr lIns="68589" tIns="34295" rIns="68589" bIns="34295"/>
          <a:lstStyle/>
          <a:p>
            <a:fld id="{C51EAA63-D034-42AE-91FA-B13B9518C7BE}" type="slidenum">
              <a:rPr lang="en-US" smtClean="0"/>
              <a:pPr/>
              <a:t>25</a:t>
            </a:fld>
            <a:endParaRPr lang="en-US" dirty="0"/>
          </a:p>
        </p:txBody>
      </p:sp>
      <p:pic>
        <p:nvPicPr>
          <p:cNvPr id="11" name="Picture 10"/>
          <p:cNvPicPr>
            <a:picLocks noChangeAspect="1"/>
          </p:cNvPicPr>
          <p:nvPr/>
        </p:nvPicPr>
        <p:blipFill>
          <a:blip r:embed="rId3" cstate="print"/>
          <a:stretch>
            <a:fillRect/>
          </a:stretch>
        </p:blipFill>
        <p:spPr>
          <a:xfrm>
            <a:off x="294643" y="1682065"/>
            <a:ext cx="3253740" cy="18268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3" name="Group 11"/>
          <p:cNvGrpSpPr/>
          <p:nvPr/>
        </p:nvGrpSpPr>
        <p:grpSpPr>
          <a:xfrm>
            <a:off x="792424" y="1945692"/>
            <a:ext cx="2344466" cy="701632"/>
            <a:chOff x="1706880" y="2101996"/>
            <a:chExt cx="2344466" cy="701632"/>
          </a:xfrm>
        </p:grpSpPr>
        <p:sp>
          <p:nvSpPr>
            <p:cNvPr id="13" name="Block Arc 12"/>
            <p:cNvSpPr/>
            <p:nvPr/>
          </p:nvSpPr>
          <p:spPr>
            <a:xfrm>
              <a:off x="1706880"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Block Arc 13"/>
            <p:cNvSpPr/>
            <p:nvPr/>
          </p:nvSpPr>
          <p:spPr>
            <a:xfrm>
              <a:off x="242548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Block Arc 14"/>
            <p:cNvSpPr/>
            <p:nvPr/>
          </p:nvSpPr>
          <p:spPr>
            <a:xfrm>
              <a:off x="314529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p:cNvPicPr>
              <a:picLocks noChangeAspect="1"/>
            </p:cNvPicPr>
            <p:nvPr/>
          </p:nvPicPr>
          <p:blipFill>
            <a:blip r:embed="rId4" cstate="print"/>
            <a:stretch>
              <a:fillRect/>
            </a:stretch>
          </p:blipFill>
          <p:spPr>
            <a:xfrm rot="4620794">
              <a:off x="3770625" y="2211299"/>
              <a:ext cx="247416" cy="314027"/>
            </a:xfrm>
            <a:prstGeom prst="rect">
              <a:avLst/>
            </a:prstGeom>
          </p:spPr>
        </p:pic>
      </p:grpSp>
      <p:sp>
        <p:nvSpPr>
          <p:cNvPr id="17" name="TextBox 16"/>
          <p:cNvSpPr txBox="1"/>
          <p:nvPr/>
        </p:nvSpPr>
        <p:spPr>
          <a:xfrm>
            <a:off x="2878595" y="2220673"/>
            <a:ext cx="320914" cy="338550"/>
          </a:xfrm>
          <a:prstGeom prst="rect">
            <a:avLst/>
          </a:prstGeom>
          <a:noFill/>
        </p:spPr>
        <p:txBody>
          <a:bodyPr wrap="none" lIns="91436" tIns="45718" rIns="91436" bIns="45718" rtlCol="0">
            <a:spAutoFit/>
          </a:bodyPr>
          <a:lstStyle/>
          <a:p>
            <a:r>
              <a:rPr lang="en-US" sz="1600" dirty="0" smtClean="0">
                <a:solidFill>
                  <a:schemeClr val="tx1">
                    <a:lumMod val="50000"/>
                    <a:lumOff val="50000"/>
                  </a:schemeClr>
                </a:solidFill>
              </a:rPr>
              <a:t>X</a:t>
            </a:r>
          </a:p>
        </p:txBody>
      </p:sp>
      <p:grpSp>
        <p:nvGrpSpPr>
          <p:cNvPr id="4" name="Group 40"/>
          <p:cNvGrpSpPr/>
          <p:nvPr/>
        </p:nvGrpSpPr>
        <p:grpSpPr>
          <a:xfrm>
            <a:off x="792424" y="2143826"/>
            <a:ext cx="2344466" cy="701632"/>
            <a:chOff x="1706880" y="2101996"/>
            <a:chExt cx="2344466" cy="701632"/>
          </a:xfrm>
        </p:grpSpPr>
        <p:sp>
          <p:nvSpPr>
            <p:cNvPr id="19" name="Block Arc 18"/>
            <p:cNvSpPr/>
            <p:nvPr/>
          </p:nvSpPr>
          <p:spPr>
            <a:xfrm>
              <a:off x="1706880"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Block Arc 19"/>
            <p:cNvSpPr/>
            <p:nvPr/>
          </p:nvSpPr>
          <p:spPr>
            <a:xfrm>
              <a:off x="242548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p:cNvSpPr/>
            <p:nvPr/>
          </p:nvSpPr>
          <p:spPr>
            <a:xfrm>
              <a:off x="314529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p:cNvPicPr>
              <a:picLocks noChangeAspect="1"/>
            </p:cNvPicPr>
            <p:nvPr/>
          </p:nvPicPr>
          <p:blipFill>
            <a:blip r:embed="rId4" cstate="print"/>
            <a:stretch>
              <a:fillRect/>
            </a:stretch>
          </p:blipFill>
          <p:spPr>
            <a:xfrm rot="4620794">
              <a:off x="3770625" y="2211299"/>
              <a:ext cx="247416" cy="314027"/>
            </a:xfrm>
            <a:prstGeom prst="rect">
              <a:avLst/>
            </a:prstGeom>
          </p:spPr>
        </p:pic>
      </p:grpSp>
      <p:sp>
        <p:nvSpPr>
          <p:cNvPr id="23" name="TextBox 22"/>
          <p:cNvSpPr txBox="1"/>
          <p:nvPr/>
        </p:nvSpPr>
        <p:spPr>
          <a:xfrm>
            <a:off x="2878595" y="2418806"/>
            <a:ext cx="320914" cy="338550"/>
          </a:xfrm>
          <a:prstGeom prst="rect">
            <a:avLst/>
          </a:prstGeom>
          <a:noFill/>
        </p:spPr>
        <p:txBody>
          <a:bodyPr wrap="none" lIns="91436" tIns="45718" rIns="91436" bIns="45718" rtlCol="0">
            <a:spAutoFit/>
          </a:bodyPr>
          <a:lstStyle/>
          <a:p>
            <a:r>
              <a:rPr lang="en-US" sz="1600" dirty="0" smtClean="0">
                <a:solidFill>
                  <a:schemeClr val="tx1">
                    <a:lumMod val="50000"/>
                    <a:lumOff val="50000"/>
                  </a:schemeClr>
                </a:solidFill>
              </a:rPr>
              <a:t>X</a:t>
            </a:r>
          </a:p>
        </p:txBody>
      </p:sp>
      <p:grpSp>
        <p:nvGrpSpPr>
          <p:cNvPr id="6" name="Group 47"/>
          <p:cNvGrpSpPr/>
          <p:nvPr/>
        </p:nvGrpSpPr>
        <p:grpSpPr>
          <a:xfrm>
            <a:off x="792424" y="2337612"/>
            <a:ext cx="2344466" cy="701632"/>
            <a:chOff x="1706880" y="2101996"/>
            <a:chExt cx="2344466" cy="701632"/>
          </a:xfrm>
        </p:grpSpPr>
        <p:sp>
          <p:nvSpPr>
            <p:cNvPr id="25" name="Block Arc 24"/>
            <p:cNvSpPr/>
            <p:nvPr/>
          </p:nvSpPr>
          <p:spPr>
            <a:xfrm>
              <a:off x="1706880"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Block Arc 25"/>
            <p:cNvSpPr/>
            <p:nvPr/>
          </p:nvSpPr>
          <p:spPr>
            <a:xfrm>
              <a:off x="242548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Block Arc 26"/>
            <p:cNvSpPr/>
            <p:nvPr/>
          </p:nvSpPr>
          <p:spPr>
            <a:xfrm>
              <a:off x="314529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Picture 27"/>
            <p:cNvPicPr>
              <a:picLocks noChangeAspect="1"/>
            </p:cNvPicPr>
            <p:nvPr/>
          </p:nvPicPr>
          <p:blipFill>
            <a:blip r:embed="rId4" cstate="print"/>
            <a:stretch>
              <a:fillRect/>
            </a:stretch>
          </p:blipFill>
          <p:spPr>
            <a:xfrm rot="4620794">
              <a:off x="3770625" y="2211299"/>
              <a:ext cx="247416" cy="314027"/>
            </a:xfrm>
            <a:prstGeom prst="rect">
              <a:avLst/>
            </a:prstGeom>
          </p:spPr>
        </p:pic>
      </p:grpSp>
      <p:sp>
        <p:nvSpPr>
          <p:cNvPr id="29" name="TextBox 28"/>
          <p:cNvSpPr txBox="1"/>
          <p:nvPr/>
        </p:nvSpPr>
        <p:spPr>
          <a:xfrm>
            <a:off x="2878595" y="2612593"/>
            <a:ext cx="320914" cy="338550"/>
          </a:xfrm>
          <a:prstGeom prst="rect">
            <a:avLst/>
          </a:prstGeom>
          <a:noFill/>
        </p:spPr>
        <p:txBody>
          <a:bodyPr wrap="none" lIns="91436" tIns="45718" rIns="91436" bIns="45718" rtlCol="0">
            <a:spAutoFit/>
          </a:bodyPr>
          <a:lstStyle/>
          <a:p>
            <a:r>
              <a:rPr lang="en-US" sz="1600" dirty="0" smtClean="0">
                <a:solidFill>
                  <a:schemeClr val="tx1">
                    <a:lumMod val="50000"/>
                    <a:lumOff val="50000"/>
                  </a:schemeClr>
                </a:solidFill>
              </a:rPr>
              <a:t>X</a:t>
            </a:r>
          </a:p>
        </p:txBody>
      </p:sp>
      <p:grpSp>
        <p:nvGrpSpPr>
          <p:cNvPr id="7" name="Group 54"/>
          <p:cNvGrpSpPr/>
          <p:nvPr/>
        </p:nvGrpSpPr>
        <p:grpSpPr>
          <a:xfrm>
            <a:off x="792424" y="2555519"/>
            <a:ext cx="2344466" cy="701632"/>
            <a:chOff x="1706880" y="2101996"/>
            <a:chExt cx="2344466" cy="701632"/>
          </a:xfrm>
        </p:grpSpPr>
        <p:sp>
          <p:nvSpPr>
            <p:cNvPr id="31" name="Block Arc 30"/>
            <p:cNvSpPr/>
            <p:nvPr/>
          </p:nvSpPr>
          <p:spPr>
            <a:xfrm>
              <a:off x="1706880"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lock Arc 31"/>
            <p:cNvSpPr/>
            <p:nvPr/>
          </p:nvSpPr>
          <p:spPr>
            <a:xfrm>
              <a:off x="242548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Block Arc 32"/>
            <p:cNvSpPr/>
            <p:nvPr/>
          </p:nvSpPr>
          <p:spPr>
            <a:xfrm>
              <a:off x="314529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4" name="Picture 33"/>
            <p:cNvPicPr>
              <a:picLocks noChangeAspect="1"/>
            </p:cNvPicPr>
            <p:nvPr/>
          </p:nvPicPr>
          <p:blipFill>
            <a:blip r:embed="rId4" cstate="print"/>
            <a:stretch>
              <a:fillRect/>
            </a:stretch>
          </p:blipFill>
          <p:spPr>
            <a:xfrm rot="4620794">
              <a:off x="3770625" y="2211299"/>
              <a:ext cx="247416" cy="314027"/>
            </a:xfrm>
            <a:prstGeom prst="rect">
              <a:avLst/>
            </a:prstGeom>
          </p:spPr>
        </p:pic>
      </p:grpSp>
      <p:sp>
        <p:nvSpPr>
          <p:cNvPr id="35" name="TextBox 34"/>
          <p:cNvSpPr txBox="1"/>
          <p:nvPr/>
        </p:nvSpPr>
        <p:spPr>
          <a:xfrm>
            <a:off x="2878595" y="2830499"/>
            <a:ext cx="320914" cy="338550"/>
          </a:xfrm>
          <a:prstGeom prst="rect">
            <a:avLst/>
          </a:prstGeom>
          <a:noFill/>
        </p:spPr>
        <p:txBody>
          <a:bodyPr wrap="none" lIns="91436" tIns="45718" rIns="91436" bIns="45718" rtlCol="0">
            <a:spAutoFit/>
          </a:bodyPr>
          <a:lstStyle/>
          <a:p>
            <a:r>
              <a:rPr lang="en-US" sz="1600" dirty="0" smtClean="0">
                <a:solidFill>
                  <a:schemeClr val="tx1">
                    <a:lumMod val="50000"/>
                    <a:lumOff val="50000"/>
                  </a:schemeClr>
                </a:solidFill>
              </a:rPr>
              <a:t>X</a:t>
            </a:r>
          </a:p>
        </p:txBody>
      </p:sp>
      <p:grpSp>
        <p:nvGrpSpPr>
          <p:cNvPr id="8" name="Group 61"/>
          <p:cNvGrpSpPr/>
          <p:nvPr/>
        </p:nvGrpSpPr>
        <p:grpSpPr>
          <a:xfrm>
            <a:off x="792424" y="2743034"/>
            <a:ext cx="2344466" cy="701632"/>
            <a:chOff x="1706880" y="2101996"/>
            <a:chExt cx="2344466" cy="701632"/>
          </a:xfrm>
        </p:grpSpPr>
        <p:sp>
          <p:nvSpPr>
            <p:cNvPr id="37" name="Block Arc 36"/>
            <p:cNvSpPr/>
            <p:nvPr/>
          </p:nvSpPr>
          <p:spPr>
            <a:xfrm>
              <a:off x="1706880"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Block Arc 37"/>
            <p:cNvSpPr/>
            <p:nvPr/>
          </p:nvSpPr>
          <p:spPr>
            <a:xfrm>
              <a:off x="242548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Block Arc 38"/>
            <p:cNvSpPr/>
            <p:nvPr/>
          </p:nvSpPr>
          <p:spPr>
            <a:xfrm>
              <a:off x="3145295" y="2101996"/>
              <a:ext cx="792480" cy="701632"/>
            </a:xfrm>
            <a:prstGeom prst="blockArc">
              <a:avLst>
                <a:gd name="adj1" fmla="val 10800000"/>
                <a:gd name="adj2" fmla="val 21488342"/>
                <a:gd name="adj3" fmla="val 104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0" name="Picture 39"/>
            <p:cNvPicPr>
              <a:picLocks noChangeAspect="1"/>
            </p:cNvPicPr>
            <p:nvPr/>
          </p:nvPicPr>
          <p:blipFill>
            <a:blip r:embed="rId4" cstate="print"/>
            <a:stretch>
              <a:fillRect/>
            </a:stretch>
          </p:blipFill>
          <p:spPr>
            <a:xfrm rot="4620794">
              <a:off x="3770625" y="2211299"/>
              <a:ext cx="247416" cy="314027"/>
            </a:xfrm>
            <a:prstGeom prst="rect">
              <a:avLst/>
            </a:prstGeom>
          </p:spPr>
        </p:pic>
      </p:grpSp>
      <p:sp>
        <p:nvSpPr>
          <p:cNvPr id="41" name="TextBox 40"/>
          <p:cNvSpPr txBox="1"/>
          <p:nvPr/>
        </p:nvSpPr>
        <p:spPr>
          <a:xfrm>
            <a:off x="2878595" y="3018015"/>
            <a:ext cx="320914" cy="338550"/>
          </a:xfrm>
          <a:prstGeom prst="rect">
            <a:avLst/>
          </a:prstGeom>
          <a:noFill/>
        </p:spPr>
        <p:txBody>
          <a:bodyPr wrap="none" lIns="91436" tIns="45718" rIns="91436" bIns="45718" rtlCol="0">
            <a:spAutoFit/>
          </a:bodyPr>
          <a:lstStyle/>
          <a:p>
            <a:r>
              <a:rPr lang="en-US" sz="1600" dirty="0" smtClean="0">
                <a:solidFill>
                  <a:schemeClr val="tx1">
                    <a:lumMod val="50000"/>
                    <a:lumOff val="50000"/>
                  </a:schemeClr>
                </a:solidFill>
              </a:rPr>
              <a:t>X</a:t>
            </a:r>
          </a:p>
        </p:txBody>
      </p:sp>
      <p:sp>
        <p:nvSpPr>
          <p:cNvPr id="42" name="Rectangle 41"/>
          <p:cNvSpPr/>
          <p:nvPr/>
        </p:nvSpPr>
        <p:spPr>
          <a:xfrm>
            <a:off x="5018420" y="2766002"/>
            <a:ext cx="1953499" cy="330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b="1" dirty="0" err="1" smtClean="0"/>
              <a:t>Resultado</a:t>
            </a:r>
            <a:endParaRPr lang="en-US" b="1" dirty="0"/>
          </a:p>
        </p:txBody>
      </p:sp>
      <p:sp>
        <p:nvSpPr>
          <p:cNvPr id="43" name="Down Arrow 42"/>
          <p:cNvSpPr/>
          <p:nvPr/>
        </p:nvSpPr>
        <p:spPr>
          <a:xfrm>
            <a:off x="5712608" y="2202392"/>
            <a:ext cx="495300" cy="542925"/>
          </a:xfrm>
          <a:prstGeom prst="down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45" name="Rectangle 44"/>
          <p:cNvSpPr/>
          <p:nvPr/>
        </p:nvSpPr>
        <p:spPr>
          <a:xfrm>
            <a:off x="541508" y="3717666"/>
            <a:ext cx="2781570" cy="341628"/>
          </a:xfrm>
          <a:prstGeom prst="rect">
            <a:avLst/>
          </a:prstGeom>
        </p:spPr>
        <p:txBody>
          <a:bodyPr wrap="square" lIns="91436" tIns="45718" rIns="91436" bIns="45718">
            <a:spAutoFit/>
          </a:bodyPr>
          <a:lstStyle/>
          <a:p>
            <a:pPr algn="ctr">
              <a:lnSpc>
                <a:spcPct val="90000"/>
              </a:lnSpc>
            </a:pPr>
            <a:r>
              <a:rPr lang="en-US" dirty="0" err="1" smtClean="0"/>
              <a:t>Formato</a:t>
            </a:r>
            <a:r>
              <a:rPr lang="en-US" dirty="0" smtClean="0"/>
              <a:t> </a:t>
            </a:r>
            <a:r>
              <a:rPr lang="en-US" dirty="0" err="1" smtClean="0"/>
              <a:t>em</a:t>
            </a:r>
            <a:r>
              <a:rPr lang="en-US" dirty="0" smtClean="0"/>
              <a:t> </a:t>
            </a:r>
            <a:r>
              <a:rPr lang="en-US" dirty="0" err="1" smtClean="0"/>
              <a:t>Linha</a:t>
            </a:r>
            <a:endParaRPr lang="en-US" dirty="0"/>
          </a:p>
        </p:txBody>
      </p:sp>
      <p:sp>
        <p:nvSpPr>
          <p:cNvPr id="46" name="Rectangle 45"/>
          <p:cNvSpPr/>
          <p:nvPr/>
        </p:nvSpPr>
        <p:spPr>
          <a:xfrm>
            <a:off x="530214" y="1257664"/>
            <a:ext cx="2781570" cy="374461"/>
          </a:xfrm>
          <a:prstGeom prst="rect">
            <a:avLst/>
          </a:prstGeom>
        </p:spPr>
        <p:txBody>
          <a:bodyPr wrap="square" lIns="91436" tIns="45718" rIns="91436" bIns="45718">
            <a:spAutoFit/>
          </a:bodyPr>
          <a:lstStyle/>
          <a:p>
            <a:pPr algn="ctr">
              <a:lnSpc>
                <a:spcPct val="90000"/>
              </a:lnSpc>
            </a:pPr>
            <a:r>
              <a:rPr lang="en-US" sz="2000" dirty="0" smtClean="0"/>
              <a:t>Buffer Cache </a:t>
            </a:r>
            <a:endParaRPr lang="en-US" sz="2000" dirty="0"/>
          </a:p>
        </p:txBody>
      </p:sp>
      <p:sp>
        <p:nvSpPr>
          <p:cNvPr id="48" name="Title 9"/>
          <p:cNvSpPr txBox="1">
            <a:spLocks/>
          </p:cNvSpPr>
          <p:nvPr/>
        </p:nvSpPr>
        <p:spPr>
          <a:xfrm>
            <a:off x="507472" y="304913"/>
            <a:ext cx="8229586" cy="770462"/>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 Memory Database</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49" name="Text Placeholder 4"/>
          <p:cNvSpPr txBox="1">
            <a:spLocks/>
          </p:cNvSpPr>
          <p:nvPr/>
        </p:nvSpPr>
        <p:spPr>
          <a:xfrm>
            <a:off x="471847" y="655636"/>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err="1" smtClean="0">
                <a:solidFill>
                  <a:srgbClr val="FF0000"/>
                </a:solidFill>
              </a:rPr>
              <a:t>Por</a:t>
            </a:r>
            <a:r>
              <a:rPr lang="en-US" dirty="0" smtClean="0">
                <a:solidFill>
                  <a:srgbClr val="FF0000"/>
                </a:solidFill>
              </a:rPr>
              <a:t> </a:t>
            </a:r>
            <a:r>
              <a:rPr lang="en-US" dirty="0" err="1" smtClean="0">
                <a:solidFill>
                  <a:srgbClr val="FF0000"/>
                </a:solidFill>
              </a:rPr>
              <a:t>que</a:t>
            </a:r>
            <a:r>
              <a:rPr lang="en-US" dirty="0" smtClean="0">
                <a:solidFill>
                  <a:srgbClr val="FF0000"/>
                </a:solidFill>
              </a:rPr>
              <a:t> o In-Memory Scan é </a:t>
            </a:r>
            <a:r>
              <a:rPr lang="en-US" dirty="0" err="1" smtClean="0">
                <a:solidFill>
                  <a:srgbClr val="FF0000"/>
                </a:solidFill>
              </a:rPr>
              <a:t>mais</a:t>
            </a:r>
            <a:r>
              <a:rPr lang="en-US" dirty="0" smtClean="0">
                <a:solidFill>
                  <a:srgbClr val="FF0000"/>
                </a:solidFill>
              </a:rPr>
              <a:t> </a:t>
            </a:r>
            <a:r>
              <a:rPr lang="en-US" dirty="0" err="1" smtClean="0">
                <a:solidFill>
                  <a:srgbClr val="FF0000"/>
                </a:solidFill>
              </a:rPr>
              <a:t>rápido</a:t>
            </a:r>
            <a:r>
              <a:rPr lang="en-US" dirty="0" smtClean="0">
                <a:solidFill>
                  <a:srgbClr val="FF0000"/>
                </a:solidFill>
              </a:rPr>
              <a:t> </a:t>
            </a:r>
            <a:r>
              <a:rPr lang="en-US" dirty="0" err="1" smtClean="0">
                <a:solidFill>
                  <a:srgbClr val="FF0000"/>
                </a:solidFill>
              </a:rPr>
              <a:t>que</a:t>
            </a:r>
            <a:r>
              <a:rPr lang="en-US" dirty="0" smtClean="0">
                <a:solidFill>
                  <a:srgbClr val="FF0000"/>
                </a:solidFill>
              </a:rPr>
              <a:t> o buffer cache?</a:t>
            </a:r>
            <a:endParaRPr lang="en-US" dirty="0">
              <a:solidFill>
                <a:srgbClr val="FF0000"/>
              </a:solidFill>
            </a:endParaRPr>
          </a:p>
        </p:txBody>
      </p:sp>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0" presetClass="path" presetSubtype="0" accel="50000" decel="50000" fill="hold" grpId="0" nodeType="afterEffect">
                                  <p:stCondLst>
                                    <p:cond delay="0"/>
                                  </p:stCondLst>
                                  <p:childTnLst>
                                    <p:animMotion origin="layout" path="M 2.11842E-7 -1.7284E-6 L 0.28321 0.16883 " pathEditMode="relative" rAng="0" ptsTypes="AA">
                                      <p:cBhvr>
                                        <p:cTn id="14" dur="500" fill="hold"/>
                                        <p:tgtEl>
                                          <p:spTgt spid="17"/>
                                        </p:tgtEl>
                                        <p:attrNameLst>
                                          <p:attrName>ppt_x</p:attrName>
                                          <p:attrName>ppt_y</p:attrName>
                                        </p:attrNameLst>
                                      </p:cBhvr>
                                      <p:rCtr x="14152" y="8426"/>
                                    </p:animMotion>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10" presetClass="entr" presetSubtype="0" fill="hold" grpId="1"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par>
                          <p:cTn id="27" fill="hold">
                            <p:stCondLst>
                              <p:cond delay="3000"/>
                            </p:stCondLst>
                            <p:childTnLst>
                              <p:par>
                                <p:cTn id="28" presetID="0" presetClass="path" presetSubtype="0" accel="50000" decel="50000" fill="hold" grpId="0" nodeType="afterEffect">
                                  <p:stCondLst>
                                    <p:cond delay="0"/>
                                  </p:stCondLst>
                                  <p:childTnLst>
                                    <p:animMotion origin="layout" path="M 2.11842E-7 -3.33333E-6 L 0.30457 0.13087 " pathEditMode="relative" rAng="0" ptsTypes="AA">
                                      <p:cBhvr>
                                        <p:cTn id="29" dur="500" fill="hold"/>
                                        <p:tgtEl>
                                          <p:spTgt spid="23"/>
                                        </p:tgtEl>
                                        <p:attrNameLst>
                                          <p:attrName>ppt_x</p:attrName>
                                          <p:attrName>ppt_y</p:attrName>
                                        </p:attrNameLst>
                                      </p:cBhvr>
                                      <p:rCtr x="15228" y="6543"/>
                                    </p:animMotion>
                                  </p:childTnLst>
                                </p:cTn>
                              </p:par>
                            </p:childTnLst>
                          </p:cTn>
                        </p:par>
                        <p:par>
                          <p:cTn id="30" fill="hold">
                            <p:stCondLst>
                              <p:cond delay="3500"/>
                            </p:stCondLst>
                            <p:childTnLst>
                              <p:par>
                                <p:cTn id="31" presetID="10" presetClass="exit" presetSubtype="0" fill="hold" nodeType="after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4500"/>
                            </p:stCondLst>
                            <p:childTnLst>
                              <p:par>
                                <p:cTn id="39" presetID="10" presetClass="entr" presetSubtype="0" fill="hold" grpId="1"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par>
                          <p:cTn id="42" fill="hold">
                            <p:stCondLst>
                              <p:cond delay="5000"/>
                            </p:stCondLst>
                            <p:childTnLst>
                              <p:par>
                                <p:cTn id="43" presetID="0" presetClass="path" presetSubtype="0" accel="50000" decel="50000" fill="hold" grpId="0" nodeType="afterEffect">
                                  <p:stCondLst>
                                    <p:cond delay="0"/>
                                  </p:stCondLst>
                                  <p:childTnLst>
                                    <p:animMotion origin="layout" path="M 2.11842E-7 2.34568E-6 L 0.3294 0.09321 " pathEditMode="relative" rAng="0" ptsTypes="AA">
                                      <p:cBhvr>
                                        <p:cTn id="44" dur="500" fill="hold"/>
                                        <p:tgtEl>
                                          <p:spTgt spid="29"/>
                                        </p:tgtEl>
                                        <p:attrNameLst>
                                          <p:attrName>ppt_x</p:attrName>
                                          <p:attrName>ppt_y</p:attrName>
                                        </p:attrNameLst>
                                      </p:cBhvr>
                                      <p:rCtr x="16461" y="4660"/>
                                    </p:animMotion>
                                  </p:childTnLst>
                                </p:cTn>
                              </p:par>
                            </p:childTnLst>
                          </p:cTn>
                        </p:par>
                        <p:par>
                          <p:cTn id="45" fill="hold">
                            <p:stCondLst>
                              <p:cond delay="5500"/>
                            </p:stCondLst>
                            <p:childTnLst>
                              <p:par>
                                <p:cTn id="46" presetID="10" presetClass="exit" presetSubtype="0" fill="hold" nodeType="after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par>
                          <p:cTn id="53" fill="hold">
                            <p:stCondLst>
                              <p:cond delay="6500"/>
                            </p:stCondLst>
                            <p:childTnLst>
                              <p:par>
                                <p:cTn id="54" presetID="10" presetClass="entr" presetSubtype="0" fill="hold" grpId="1"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7000"/>
                            </p:stCondLst>
                            <p:childTnLst>
                              <p:par>
                                <p:cTn id="58" presetID="0" presetClass="path" presetSubtype="0" accel="50000" decel="50000" fill="hold" grpId="0" nodeType="afterEffect">
                                  <p:stCondLst>
                                    <p:cond delay="0"/>
                                  </p:stCondLst>
                                  <p:childTnLst>
                                    <p:animMotion origin="layout" path="M 2.11842E-7 -2.46914E-7 L 0.35284 0.05093 " pathEditMode="relative" rAng="0" ptsTypes="AA">
                                      <p:cBhvr>
                                        <p:cTn id="59" dur="500" fill="hold"/>
                                        <p:tgtEl>
                                          <p:spTgt spid="35"/>
                                        </p:tgtEl>
                                        <p:attrNameLst>
                                          <p:attrName>ppt_x</p:attrName>
                                          <p:attrName>ppt_y</p:attrName>
                                        </p:attrNameLst>
                                      </p:cBhvr>
                                      <p:rCtr x="17642" y="2531"/>
                                    </p:animMotion>
                                  </p:childTnLst>
                                </p:cTn>
                              </p:par>
                            </p:childTnLst>
                          </p:cTn>
                        </p:par>
                        <p:par>
                          <p:cTn id="60" fill="hold">
                            <p:stCondLst>
                              <p:cond delay="7500"/>
                            </p:stCondLst>
                            <p:childTnLst>
                              <p:par>
                                <p:cTn id="61" presetID="10" presetClass="exit" presetSubtype="0" fill="hold" nodeType="after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childTnLst>
                          </p:cTn>
                        </p:par>
                        <p:par>
                          <p:cTn id="64" fill="hold">
                            <p:stCondLst>
                              <p:cond delay="8000"/>
                            </p:stCondLst>
                            <p:childTnLst>
                              <p:par>
                                <p:cTn id="65" presetID="22" presetClass="entr" presetSubtype="8"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8500"/>
                            </p:stCondLst>
                            <p:childTnLst>
                              <p:par>
                                <p:cTn id="69" presetID="10" presetClass="entr" presetSubtype="0" fill="hold" grpId="1"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par>
                          <p:cTn id="72" fill="hold">
                            <p:stCondLst>
                              <p:cond delay="9000"/>
                            </p:stCondLst>
                            <p:childTnLst>
                              <p:par>
                                <p:cTn id="73" presetID="0" presetClass="path" presetSubtype="0" accel="50000" decel="50000" fill="hold" grpId="0" nodeType="afterEffect">
                                  <p:stCondLst>
                                    <p:cond delay="0"/>
                                  </p:stCondLst>
                                  <p:childTnLst>
                                    <p:animMotion origin="layout" path="M 2.11842E-7 1.11022E-16 L 0.37142 0.0142 " pathEditMode="relative" rAng="0" ptsTypes="AA">
                                      <p:cBhvr>
                                        <p:cTn id="74" dur="500" fill="hold"/>
                                        <p:tgtEl>
                                          <p:spTgt spid="41"/>
                                        </p:tgtEl>
                                        <p:attrNameLst>
                                          <p:attrName>ppt_x</p:attrName>
                                          <p:attrName>ppt_y</p:attrName>
                                        </p:attrNameLst>
                                      </p:cBhvr>
                                      <p:rCtr x="18562" y="710"/>
                                    </p:animMotion>
                                  </p:childTnLst>
                                </p:cTn>
                              </p:par>
                            </p:childTnLst>
                          </p:cTn>
                        </p:par>
                        <p:par>
                          <p:cTn id="75" fill="hold">
                            <p:stCondLst>
                              <p:cond delay="9500"/>
                            </p:stCondLst>
                            <p:childTnLst>
                              <p:par>
                                <p:cTn id="76" presetID="10" presetClass="exit" presetSubtype="0" fill="hold" nodeType="after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3" grpId="0"/>
      <p:bldP spid="23" grpId="1"/>
      <p:bldP spid="29" grpId="0"/>
      <p:bldP spid="29" grpId="1"/>
      <p:bldP spid="35" grpId="0"/>
      <p:bldP spid="35" grpId="1"/>
      <p:bldP spid="41" grpId="0"/>
      <p:bldP spid="4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226261" y="1220659"/>
            <a:ext cx="3417666" cy="2980110"/>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a:lnSpc>
                <a:spcPct val="90000"/>
              </a:lnSpc>
            </a:pPr>
            <a:endParaRPr lang="en-US"/>
          </a:p>
        </p:txBody>
      </p:sp>
      <p:sp>
        <p:nvSpPr>
          <p:cNvPr id="10" name="Content Placeholder 9"/>
          <p:cNvSpPr>
            <a:spLocks noGrp="1"/>
          </p:cNvSpPr>
          <p:nvPr>
            <p:ph idx="1"/>
          </p:nvPr>
        </p:nvSpPr>
        <p:spPr>
          <a:xfrm>
            <a:off x="3849076" y="1682064"/>
            <a:ext cx="4896456" cy="449384"/>
          </a:xfrm>
        </p:spPr>
        <p:txBody>
          <a:bodyPr/>
          <a:lstStyle/>
          <a:p>
            <a:pPr>
              <a:buNone/>
            </a:pPr>
            <a:r>
              <a:rPr lang="en-US" dirty="0" smtClean="0">
                <a:solidFill>
                  <a:schemeClr val="tx2"/>
                </a:solidFill>
                <a:latin typeface="Courier New"/>
                <a:cs typeface="Courier New"/>
              </a:rPr>
              <a:t>SELECT </a:t>
            </a:r>
            <a:r>
              <a:rPr lang="en-US" b="1" dirty="0" smtClean="0">
                <a:solidFill>
                  <a:schemeClr val="tx2"/>
                </a:solidFill>
                <a:latin typeface="Courier New"/>
                <a:cs typeface="Courier New"/>
              </a:rPr>
              <a:t>COL4 </a:t>
            </a:r>
            <a:r>
              <a:rPr lang="en-US" dirty="0" smtClean="0">
                <a:solidFill>
                  <a:schemeClr val="tx2"/>
                </a:solidFill>
                <a:latin typeface="Courier New"/>
                <a:cs typeface="Courier New"/>
              </a:rPr>
              <a:t>FROM MYTABLE;</a:t>
            </a:r>
          </a:p>
          <a:p>
            <a:endParaRPr lang="en-US" dirty="0"/>
          </a:p>
        </p:txBody>
      </p:sp>
      <p:sp>
        <p:nvSpPr>
          <p:cNvPr id="5" name="Slide Number Placeholder 4"/>
          <p:cNvSpPr>
            <a:spLocks noGrp="1"/>
          </p:cNvSpPr>
          <p:nvPr>
            <p:ph type="sldNum" sz="quarter" idx="4294967295"/>
          </p:nvPr>
        </p:nvSpPr>
        <p:spPr>
          <a:xfrm>
            <a:off x="8459212" y="4917186"/>
            <a:ext cx="286320" cy="137160"/>
          </a:xfrm>
          <a:prstGeom prst="rect">
            <a:avLst/>
          </a:prstGeom>
        </p:spPr>
        <p:txBody>
          <a:bodyPr lIns="68589" tIns="34295" rIns="68589" bIns="34295"/>
          <a:lstStyle/>
          <a:p>
            <a:fld id="{C51EAA63-D034-42AE-91FA-B13B9518C7BE}" type="slidenum">
              <a:rPr lang="en-US" smtClean="0"/>
              <a:pPr/>
              <a:t>26</a:t>
            </a:fld>
            <a:endParaRPr lang="en-US" dirty="0"/>
          </a:p>
        </p:txBody>
      </p:sp>
      <p:sp>
        <p:nvSpPr>
          <p:cNvPr id="42" name="Rectangle 41"/>
          <p:cNvSpPr/>
          <p:nvPr/>
        </p:nvSpPr>
        <p:spPr>
          <a:xfrm>
            <a:off x="5018420" y="2766002"/>
            <a:ext cx="1953499" cy="330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b="1" dirty="0" smtClean="0"/>
              <a:t>RESULT</a:t>
            </a:r>
            <a:endParaRPr lang="en-US" b="1" dirty="0"/>
          </a:p>
        </p:txBody>
      </p:sp>
      <p:sp>
        <p:nvSpPr>
          <p:cNvPr id="43" name="Down Arrow 42"/>
          <p:cNvSpPr/>
          <p:nvPr/>
        </p:nvSpPr>
        <p:spPr>
          <a:xfrm>
            <a:off x="5712608" y="2202392"/>
            <a:ext cx="495300" cy="542925"/>
          </a:xfrm>
          <a:prstGeom prst="down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sp>
        <p:nvSpPr>
          <p:cNvPr id="45" name="Rectangle 44"/>
          <p:cNvSpPr/>
          <p:nvPr/>
        </p:nvSpPr>
        <p:spPr>
          <a:xfrm>
            <a:off x="517757" y="3741417"/>
            <a:ext cx="2781570" cy="341628"/>
          </a:xfrm>
          <a:prstGeom prst="rect">
            <a:avLst/>
          </a:prstGeom>
        </p:spPr>
        <p:txBody>
          <a:bodyPr wrap="square" lIns="91436" tIns="45718" rIns="91436" bIns="45718">
            <a:spAutoFit/>
          </a:bodyPr>
          <a:lstStyle/>
          <a:p>
            <a:pPr algn="ctr">
              <a:lnSpc>
                <a:spcPct val="90000"/>
              </a:lnSpc>
            </a:pPr>
            <a:r>
              <a:rPr lang="en-US" dirty="0" err="1" smtClean="0"/>
              <a:t>Formato</a:t>
            </a:r>
            <a:r>
              <a:rPr lang="en-US" dirty="0" smtClean="0"/>
              <a:t> </a:t>
            </a:r>
            <a:r>
              <a:rPr lang="en-US" dirty="0" err="1" smtClean="0"/>
              <a:t>em</a:t>
            </a:r>
            <a:r>
              <a:rPr lang="en-US" dirty="0" smtClean="0"/>
              <a:t> </a:t>
            </a:r>
            <a:r>
              <a:rPr lang="en-US" dirty="0" err="1" smtClean="0"/>
              <a:t>Coluna</a:t>
            </a:r>
            <a:endParaRPr lang="en-US" dirty="0"/>
          </a:p>
        </p:txBody>
      </p:sp>
      <p:sp>
        <p:nvSpPr>
          <p:cNvPr id="46" name="Rectangle 45"/>
          <p:cNvSpPr/>
          <p:nvPr/>
        </p:nvSpPr>
        <p:spPr>
          <a:xfrm>
            <a:off x="530214" y="1257664"/>
            <a:ext cx="2781570" cy="374461"/>
          </a:xfrm>
          <a:prstGeom prst="rect">
            <a:avLst/>
          </a:prstGeom>
        </p:spPr>
        <p:txBody>
          <a:bodyPr wrap="square" lIns="91436" tIns="45718" rIns="91436" bIns="45718">
            <a:spAutoFit/>
          </a:bodyPr>
          <a:lstStyle/>
          <a:p>
            <a:pPr algn="ctr">
              <a:lnSpc>
                <a:spcPct val="90000"/>
              </a:lnSpc>
            </a:pPr>
            <a:r>
              <a:rPr lang="en-US" sz="2000" dirty="0" smtClean="0"/>
              <a:t>IM Column Store </a:t>
            </a:r>
            <a:endParaRPr lang="en-US" sz="2000" dirty="0"/>
          </a:p>
        </p:txBody>
      </p:sp>
      <p:sp>
        <p:nvSpPr>
          <p:cNvPr id="58" name="Rectangle 57"/>
          <p:cNvSpPr/>
          <p:nvPr/>
        </p:nvSpPr>
        <p:spPr>
          <a:xfrm>
            <a:off x="5018381" y="2830561"/>
            <a:ext cx="1953499" cy="330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b="1" dirty="0" err="1" smtClean="0"/>
              <a:t>Resultado</a:t>
            </a:r>
            <a:endParaRPr lang="en-US" b="1" dirty="0"/>
          </a:p>
        </p:txBody>
      </p:sp>
      <p:pic>
        <p:nvPicPr>
          <p:cNvPr id="60" name="Picture 59" descr="Col1.pn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45798" y="1652626"/>
            <a:ext cx="1015926" cy="18268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1" name="Picture 60" descr="Col2.png"/>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975404" y="1652758"/>
            <a:ext cx="1016000" cy="18269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2" name="Picture 61" descr="Col3.png"/>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724623" y="1652362"/>
            <a:ext cx="1016000" cy="18269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3" name="Picture 62" descr="Col4.png"/>
          <p:cNvPicPr>
            <a:picLocks noChangeAspect="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464862" y="1662131"/>
            <a:ext cx="1016000" cy="18269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4" name="TextBox 63"/>
          <p:cNvSpPr txBox="1"/>
          <p:nvPr/>
        </p:nvSpPr>
        <p:spPr>
          <a:xfrm>
            <a:off x="3317997" y="3177809"/>
            <a:ext cx="320914" cy="338550"/>
          </a:xfrm>
          <a:prstGeom prst="rect">
            <a:avLst/>
          </a:prstGeom>
          <a:noFill/>
        </p:spPr>
        <p:txBody>
          <a:bodyPr wrap="none" lIns="91436" tIns="45718" rIns="91436" bIns="45718" rtlCol="0">
            <a:spAutoFit/>
          </a:bodyPr>
          <a:lstStyle/>
          <a:p>
            <a:r>
              <a:rPr lang="en-US" sz="1600" dirty="0" smtClean="0">
                <a:solidFill>
                  <a:schemeClr val="tx1">
                    <a:lumMod val="50000"/>
                    <a:lumOff val="50000"/>
                  </a:schemeClr>
                </a:solidFill>
              </a:rPr>
              <a:t>X</a:t>
            </a:r>
          </a:p>
        </p:txBody>
      </p:sp>
      <p:sp>
        <p:nvSpPr>
          <p:cNvPr id="65" name="TextBox 64"/>
          <p:cNvSpPr txBox="1"/>
          <p:nvPr/>
        </p:nvSpPr>
        <p:spPr>
          <a:xfrm>
            <a:off x="3317997" y="3375942"/>
            <a:ext cx="320914" cy="338550"/>
          </a:xfrm>
          <a:prstGeom prst="rect">
            <a:avLst/>
          </a:prstGeom>
          <a:noFill/>
        </p:spPr>
        <p:txBody>
          <a:bodyPr wrap="none" lIns="91436" tIns="45718" rIns="91436" bIns="45718" rtlCol="0">
            <a:spAutoFit/>
          </a:bodyPr>
          <a:lstStyle/>
          <a:p>
            <a:r>
              <a:rPr lang="en-US" sz="1600" dirty="0" smtClean="0">
                <a:solidFill>
                  <a:schemeClr val="tx1">
                    <a:lumMod val="50000"/>
                    <a:lumOff val="50000"/>
                  </a:schemeClr>
                </a:solidFill>
              </a:rPr>
              <a:t>X</a:t>
            </a:r>
          </a:p>
        </p:txBody>
      </p:sp>
      <p:sp>
        <p:nvSpPr>
          <p:cNvPr id="66" name="TextBox 65"/>
          <p:cNvSpPr txBox="1"/>
          <p:nvPr/>
        </p:nvSpPr>
        <p:spPr>
          <a:xfrm>
            <a:off x="3317997" y="3569729"/>
            <a:ext cx="320914" cy="338550"/>
          </a:xfrm>
          <a:prstGeom prst="rect">
            <a:avLst/>
          </a:prstGeom>
          <a:noFill/>
        </p:spPr>
        <p:txBody>
          <a:bodyPr wrap="none" lIns="91436" tIns="45718" rIns="91436" bIns="45718" rtlCol="0">
            <a:spAutoFit/>
          </a:bodyPr>
          <a:lstStyle/>
          <a:p>
            <a:r>
              <a:rPr lang="en-US" sz="1600" dirty="0" smtClean="0">
                <a:solidFill>
                  <a:schemeClr val="tx1">
                    <a:lumMod val="50000"/>
                    <a:lumOff val="50000"/>
                  </a:schemeClr>
                </a:solidFill>
              </a:rPr>
              <a:t>X</a:t>
            </a:r>
          </a:p>
        </p:txBody>
      </p:sp>
      <p:sp>
        <p:nvSpPr>
          <p:cNvPr id="67" name="TextBox 66"/>
          <p:cNvSpPr txBox="1"/>
          <p:nvPr/>
        </p:nvSpPr>
        <p:spPr>
          <a:xfrm>
            <a:off x="3317997" y="3787635"/>
            <a:ext cx="320914" cy="338550"/>
          </a:xfrm>
          <a:prstGeom prst="rect">
            <a:avLst/>
          </a:prstGeom>
          <a:noFill/>
        </p:spPr>
        <p:txBody>
          <a:bodyPr wrap="none" lIns="91436" tIns="45718" rIns="91436" bIns="45718" rtlCol="0">
            <a:spAutoFit/>
          </a:bodyPr>
          <a:lstStyle/>
          <a:p>
            <a:r>
              <a:rPr lang="en-US" sz="1600" dirty="0" smtClean="0">
                <a:solidFill>
                  <a:schemeClr val="tx1">
                    <a:lumMod val="50000"/>
                    <a:lumOff val="50000"/>
                  </a:schemeClr>
                </a:solidFill>
              </a:rPr>
              <a:t>X</a:t>
            </a:r>
          </a:p>
        </p:txBody>
      </p:sp>
      <p:sp>
        <p:nvSpPr>
          <p:cNvPr id="68" name="Down Arrow 67"/>
          <p:cNvSpPr/>
          <p:nvPr/>
        </p:nvSpPr>
        <p:spPr>
          <a:xfrm>
            <a:off x="5712569" y="2208335"/>
            <a:ext cx="495300" cy="542925"/>
          </a:xfrm>
          <a:prstGeom prst="downArrow">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p>
        </p:txBody>
      </p:sp>
      <p:pic>
        <p:nvPicPr>
          <p:cNvPr id="59" name="Picture 58" descr="ic-Arrow1-red.png"/>
          <p:cNvPicPr>
            <a:picLocks noChangeAspect="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rot="5400000">
            <a:off x="2962287" y="2148364"/>
            <a:ext cx="548701" cy="548701"/>
          </a:xfrm>
          <a:prstGeom prst="rect">
            <a:avLst/>
          </a:prstGeom>
        </p:spPr>
      </p:pic>
      <p:pic>
        <p:nvPicPr>
          <p:cNvPr id="71" name="Picture 70"/>
          <p:cNvPicPr>
            <a:picLocks noChangeAspect="1"/>
          </p:cNvPicPr>
          <p:nvPr/>
        </p:nvPicPr>
        <p:blipFill>
          <a:blip r:embed="rId8" cstate="print"/>
          <a:stretch>
            <a:fillRect/>
          </a:stretch>
        </p:blipFill>
        <p:spPr>
          <a:xfrm>
            <a:off x="284874" y="1662527"/>
            <a:ext cx="3253740" cy="18268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3" name="Title 9"/>
          <p:cNvSpPr txBox="1">
            <a:spLocks/>
          </p:cNvSpPr>
          <p:nvPr/>
        </p:nvSpPr>
        <p:spPr>
          <a:xfrm>
            <a:off x="507472" y="304913"/>
            <a:ext cx="8229586" cy="770462"/>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 Memory Database</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4" name="Text Placeholder 4"/>
          <p:cNvSpPr txBox="1">
            <a:spLocks/>
          </p:cNvSpPr>
          <p:nvPr/>
        </p:nvSpPr>
        <p:spPr>
          <a:xfrm>
            <a:off x="507472" y="655636"/>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err="1" smtClean="0">
                <a:solidFill>
                  <a:srgbClr val="FF0000"/>
                </a:solidFill>
              </a:rPr>
              <a:t>Por</a:t>
            </a:r>
            <a:r>
              <a:rPr lang="en-US" dirty="0" smtClean="0">
                <a:solidFill>
                  <a:srgbClr val="FF0000"/>
                </a:solidFill>
              </a:rPr>
              <a:t> </a:t>
            </a:r>
            <a:r>
              <a:rPr lang="en-US" dirty="0" err="1" smtClean="0">
                <a:solidFill>
                  <a:srgbClr val="FF0000"/>
                </a:solidFill>
              </a:rPr>
              <a:t>que</a:t>
            </a:r>
            <a:r>
              <a:rPr lang="en-US" dirty="0" smtClean="0">
                <a:solidFill>
                  <a:srgbClr val="FF0000"/>
                </a:solidFill>
              </a:rPr>
              <a:t> o In-Memory Scan é </a:t>
            </a:r>
            <a:r>
              <a:rPr lang="en-US" dirty="0" err="1" smtClean="0">
                <a:solidFill>
                  <a:srgbClr val="FF0000"/>
                </a:solidFill>
              </a:rPr>
              <a:t>mais</a:t>
            </a:r>
            <a:r>
              <a:rPr lang="en-US" dirty="0" smtClean="0">
                <a:solidFill>
                  <a:srgbClr val="FF0000"/>
                </a:solidFill>
              </a:rPr>
              <a:t> </a:t>
            </a:r>
            <a:r>
              <a:rPr lang="en-US" dirty="0" err="1" smtClean="0">
                <a:solidFill>
                  <a:srgbClr val="FF0000"/>
                </a:solidFill>
              </a:rPr>
              <a:t>rápido</a:t>
            </a:r>
            <a:r>
              <a:rPr lang="en-US" dirty="0" smtClean="0">
                <a:solidFill>
                  <a:srgbClr val="FF0000"/>
                </a:solidFill>
              </a:rPr>
              <a:t> </a:t>
            </a:r>
            <a:r>
              <a:rPr lang="en-US" dirty="0" err="1" smtClean="0">
                <a:solidFill>
                  <a:srgbClr val="FF0000"/>
                </a:solidFill>
              </a:rPr>
              <a:t>que</a:t>
            </a:r>
            <a:r>
              <a:rPr lang="en-US" dirty="0" smtClean="0">
                <a:solidFill>
                  <a:srgbClr val="FF0000"/>
                </a:solidFill>
              </a:rPr>
              <a:t> o buffer cache?</a:t>
            </a:r>
            <a:endParaRPr lang="en-US" dirty="0">
              <a:solidFill>
                <a:srgbClr val="FF0000"/>
              </a:solidFill>
            </a:endParaRPr>
          </a:p>
        </p:txBody>
      </p:sp>
    </p:spTree>
  </p:cSld>
  <p:clrMapOvr>
    <a:masterClrMapping/>
  </p:clrMapOvr>
  <mc:AlternateContent xmlns:mc="http://schemas.openxmlformats.org/markup-compatibility/2006">
    <mc:Choice xmlns:mv="urn:schemas-microsoft-com:mac:vml"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1"/>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Effect transition="in" filter="fade">
                                      <p:cBhvr>
                                        <p:cTn id="9" dur="5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10" presetClass="entr" presetSubtype="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par>
                          <p:cTn id="19" fill="hold">
                            <p:stCondLst>
                              <p:cond delay="500"/>
                            </p:stCondLst>
                            <p:childTnLst>
                              <p:par>
                                <p:cTn id="20" presetID="0" presetClass="path" presetSubtype="0" accel="50000" decel="50000" fill="hold" nodeType="afterEffect">
                                  <p:stCondLst>
                                    <p:cond delay="0"/>
                                  </p:stCondLst>
                                  <p:childTnLst>
                                    <p:animMotion origin="layout" path="M -3.61111E-6 -4.17823E-6 L 0.02848 0.0552 " pathEditMode="relative" rAng="0" ptsTypes="AA">
                                      <p:cBhvr>
                                        <p:cTn id="21" dur="2000" fill="hold"/>
                                        <p:tgtEl>
                                          <p:spTgt spid="63"/>
                                        </p:tgtEl>
                                        <p:attrNameLst>
                                          <p:attrName>ppt_x</p:attrName>
                                          <p:attrName>ppt_y</p:attrName>
                                        </p:attrNameLst>
                                      </p:cBhvr>
                                      <p:rCtr x="14" y="27"/>
                                    </p:animMotion>
                                  </p:childTnLst>
                                </p:cTn>
                              </p:par>
                              <p:par>
                                <p:cTn id="22" presetID="0" presetClass="path" presetSubtype="0" accel="50000" decel="50000" fill="hold" nodeType="withEffect">
                                  <p:stCondLst>
                                    <p:cond delay="0"/>
                                  </p:stCondLst>
                                  <p:childTnLst>
                                    <p:animMotion origin="layout" path="M -3.88889E-6 -4.03947E-6 L 0.00868 0.05674 " pathEditMode="relative" rAng="0" ptsTypes="AA">
                                      <p:cBhvr>
                                        <p:cTn id="23" dur="2000" fill="hold"/>
                                        <p:tgtEl>
                                          <p:spTgt spid="62"/>
                                        </p:tgtEl>
                                        <p:attrNameLst>
                                          <p:attrName>ppt_x</p:attrName>
                                          <p:attrName>ppt_y</p:attrName>
                                        </p:attrNameLst>
                                      </p:cBhvr>
                                      <p:rCtr x="4" y="28"/>
                                    </p:animMotion>
                                  </p:childTnLst>
                                </p:cTn>
                              </p:par>
                              <p:par>
                                <p:cTn id="24" presetID="0" presetClass="path" presetSubtype="0" accel="50000" decel="50000" fill="hold" nodeType="withEffect">
                                  <p:stCondLst>
                                    <p:cond delay="0"/>
                                  </p:stCondLst>
                                  <p:childTnLst>
                                    <p:animMotion origin="layout" path="M -2.77778E-6 -4.03947E-6 L -0.00208 0.05736 " pathEditMode="relative" rAng="0" ptsTypes="AA">
                                      <p:cBhvr>
                                        <p:cTn id="25" dur="2000" fill="hold"/>
                                        <p:tgtEl>
                                          <p:spTgt spid="61"/>
                                        </p:tgtEl>
                                        <p:attrNameLst>
                                          <p:attrName>ppt_x</p:attrName>
                                          <p:attrName>ppt_y</p:attrName>
                                        </p:attrNameLst>
                                      </p:cBhvr>
                                      <p:rCtr x="-1" y="29"/>
                                    </p:animMotion>
                                  </p:childTnLst>
                                </p:cTn>
                              </p:par>
                              <p:par>
                                <p:cTn id="26" presetID="0" presetClass="path" presetSubtype="0" accel="50000" decel="50000" fill="hold" nodeType="withEffect">
                                  <p:stCondLst>
                                    <p:cond delay="0"/>
                                  </p:stCondLst>
                                  <p:childTnLst>
                                    <p:animMotion origin="layout" path="M 4.72222E-6 -4.03947E-6 L -0.01945 0.05582 " pathEditMode="relative" rAng="0" ptsTypes="AA">
                                      <p:cBhvr>
                                        <p:cTn id="27" dur="2000" fill="hold"/>
                                        <p:tgtEl>
                                          <p:spTgt spid="60"/>
                                        </p:tgtEl>
                                        <p:attrNameLst>
                                          <p:attrName>ppt_x</p:attrName>
                                          <p:attrName>ppt_y</p:attrName>
                                        </p:attrNameLst>
                                      </p:cBhvr>
                                      <p:rCtr x="-10" y="28"/>
                                    </p:animMotion>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000"/>
                            </p:stCondLst>
                            <p:childTnLst>
                              <p:par>
                                <p:cTn id="33" presetID="10" presetClass="entr" presetSubtype="0" fill="hold" grpId="1"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0" presetClass="path" presetSubtype="0" accel="50000" decel="50000" fill="hold" grpId="0" nodeType="withEffect">
                                  <p:stCondLst>
                                    <p:cond delay="0"/>
                                  </p:stCondLst>
                                  <p:childTnLst>
                                    <p:animMotion origin="layout" path="M -1.29536E-6 2.71605E-6 L 0.22869 0.01049 " pathEditMode="relative" rAng="0" ptsTypes="AA">
                                      <p:cBhvr>
                                        <p:cTn id="37" dur="500" fill="hold"/>
                                        <p:tgtEl>
                                          <p:spTgt spid="64"/>
                                        </p:tgtEl>
                                        <p:attrNameLst>
                                          <p:attrName>ppt_x</p:attrName>
                                          <p:attrName>ppt_y</p:attrName>
                                        </p:attrNameLst>
                                      </p:cBhvr>
                                      <p:rCtr x="11426" y="525"/>
                                    </p:animMotion>
                                  </p:childTnLst>
                                </p:cTn>
                              </p:par>
                              <p:par>
                                <p:cTn id="38" presetID="10" presetClass="entr" presetSubtype="0" fill="hold" grpId="1"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0" presetClass="path" presetSubtype="0" accel="50000" decel="50000" fill="hold" grpId="0" nodeType="withEffect">
                                  <p:stCondLst>
                                    <p:cond delay="0"/>
                                  </p:stCondLst>
                                  <p:childTnLst>
                                    <p:animMotion origin="layout" path="M -4.93662E-6 1.23457E-7 L 0.25231 -0.02809 " pathEditMode="relative" rAng="0" ptsTypes="AA">
                                      <p:cBhvr>
                                        <p:cTn id="42" dur="500" fill="hold"/>
                                        <p:tgtEl>
                                          <p:spTgt spid="65"/>
                                        </p:tgtEl>
                                        <p:attrNameLst>
                                          <p:attrName>ppt_x</p:attrName>
                                          <p:attrName>ppt_y</p:attrName>
                                        </p:attrNameLst>
                                      </p:cBhvr>
                                      <p:rCtr x="12606" y="-1420"/>
                                    </p:animMotion>
                                  </p:childTnLst>
                                </p:cTn>
                              </p:par>
                              <p:par>
                                <p:cTn id="43" presetID="10" presetClass="entr" presetSubtype="0" fill="hold" grpId="1"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0" presetClass="path" presetSubtype="0" accel="50000" decel="50000" fill="hold" grpId="0" nodeType="withEffect">
                                  <p:stCondLst>
                                    <p:cond delay="0"/>
                                  </p:stCondLst>
                                  <p:childTnLst>
                                    <p:animMotion origin="layout" path="M -1.29536E-6 -1.85185E-6 L 0.27679 -0.06574 " pathEditMode="relative" rAng="0" ptsTypes="AA">
                                      <p:cBhvr>
                                        <p:cTn id="47" dur="500" fill="hold"/>
                                        <p:tgtEl>
                                          <p:spTgt spid="66"/>
                                        </p:tgtEl>
                                        <p:attrNameLst>
                                          <p:attrName>ppt_x</p:attrName>
                                          <p:attrName>ppt_y</p:attrName>
                                        </p:attrNameLst>
                                      </p:cBhvr>
                                      <p:rCtr x="13839" y="-3302"/>
                                    </p:animMotion>
                                  </p:childTnLst>
                                </p:cTn>
                              </p:par>
                              <p:par>
                                <p:cTn id="48" presetID="10" presetClass="entr" presetSubtype="0" fill="hold" grpId="1"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par>
                                <p:cTn id="51" presetID="0" presetClass="path" presetSubtype="0" accel="50000" decel="50000" fill="hold" grpId="0" nodeType="withEffect">
                                  <p:stCondLst>
                                    <p:cond delay="0"/>
                                  </p:stCondLst>
                                  <p:childTnLst>
                                    <p:animMotion origin="layout" path="M -1.29536E-6 4.19753E-6 L 0.3004 -0.10803 " pathEditMode="relative" rAng="0" ptsTypes="AA">
                                      <p:cBhvr>
                                        <p:cTn id="52" dur="500" fill="hold"/>
                                        <p:tgtEl>
                                          <p:spTgt spid="67"/>
                                        </p:tgtEl>
                                        <p:attrNameLst>
                                          <p:attrName>ppt_x</p:attrName>
                                          <p:attrName>ppt_y</p:attrName>
                                        </p:attrNameLst>
                                      </p:cBhvr>
                                      <p:rCtr x="15020" y="-54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P spid="65" grpId="0"/>
      <p:bldP spid="65" grpId="1"/>
      <p:bldP spid="66" grpId="0"/>
      <p:bldP spid="66" grpId="1"/>
      <p:bldP spid="67" grpId="0"/>
      <p:bldP spid="6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37650" y="1657350"/>
            <a:ext cx="5835429" cy="2529106"/>
          </a:xfrm>
          <a:prstGeom prst="rect">
            <a:avLst/>
          </a:prstGeom>
          <a:gradFill flip="none" rotWithShape="1">
            <a:gsLst>
              <a:gs pos="0">
                <a:srgbClr val="DEDEDE"/>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46" rIns="68589" bIns="34295" anchor="t"/>
          <a:lstStyle/>
          <a:p>
            <a:pPr marL="171473" indent="-126223" defTabSz="171473" eaLnBrk="0" hangingPunct="0">
              <a:spcAft>
                <a:spcPts val="900"/>
              </a:spcAft>
              <a:buClr>
                <a:srgbClr val="FF0000"/>
              </a:buClr>
              <a:buSzPct val="85000"/>
              <a:buFont typeface="Wingdings" pitchFamily="2" charset="2"/>
              <a:buChar char="§"/>
            </a:pPr>
            <a:endParaRPr lang="en-US" b="1" dirty="0">
              <a:solidFill>
                <a:schemeClr val="tx1"/>
              </a:solidFill>
              <a:latin typeface="Arial" pitchFamily="34" charset="0"/>
              <a:cs typeface="Arial" pitchFamily="34" charset="0"/>
            </a:endParaRPr>
          </a:p>
        </p:txBody>
      </p:sp>
      <p:sp>
        <p:nvSpPr>
          <p:cNvPr id="8" name="Content Placeholder 2"/>
          <p:cNvSpPr txBox="1">
            <a:spLocks/>
          </p:cNvSpPr>
          <p:nvPr/>
        </p:nvSpPr>
        <p:spPr>
          <a:xfrm>
            <a:off x="1658299" y="1752470"/>
            <a:ext cx="5591741" cy="2486025"/>
          </a:xfrm>
          <a:prstGeom prst="rect">
            <a:avLst/>
          </a:prstGeom>
        </p:spPr>
        <p:txBody>
          <a:bodyPr lIns="68589" tIns="34295" rIns="68589" bIns="34295"/>
          <a:lstStyle/>
          <a:p>
            <a:pPr marL="260782" lvl="1" indent="-260782" defTabSz="171473">
              <a:buClr>
                <a:schemeClr val="accent1"/>
              </a:buClr>
              <a:buSzPct val="85000"/>
              <a:buFont typeface="Arial" charset="0"/>
              <a:buAutoNum type="arabicPeriod"/>
              <a:defRPr/>
            </a:pPr>
            <a:r>
              <a:rPr lang="en-US" dirty="0" smtClean="0">
                <a:latin typeface="Arial" charset="0"/>
                <a:ea typeface="Arial" charset="0"/>
                <a:cs typeface="Arial" charset="0"/>
              </a:rPr>
              <a:t>Configure a </a:t>
            </a:r>
            <a:r>
              <a:rPr lang="en-US" dirty="0" err="1" smtClean="0">
                <a:latin typeface="Arial" charset="0"/>
                <a:ea typeface="Arial" charset="0"/>
                <a:cs typeface="Arial" charset="0"/>
              </a:rPr>
              <a:t>capacidade</a:t>
            </a:r>
            <a:r>
              <a:rPr lang="en-US" dirty="0" smtClean="0">
                <a:latin typeface="Arial" charset="0"/>
                <a:ea typeface="Arial" charset="0"/>
                <a:cs typeface="Arial" charset="0"/>
              </a:rPr>
              <a:t> de </a:t>
            </a:r>
            <a:r>
              <a:rPr lang="en-US" dirty="0" err="1" smtClean="0">
                <a:latin typeface="Arial" charset="0"/>
                <a:ea typeface="Arial" charset="0"/>
                <a:cs typeface="Arial" charset="0"/>
              </a:rPr>
              <a:t>memória</a:t>
            </a:r>
            <a:endParaRPr lang="en-US" dirty="0" smtClean="0">
              <a:latin typeface="Arial" charset="0"/>
              <a:ea typeface="Arial" charset="0"/>
              <a:cs typeface="Arial" charset="0"/>
            </a:endParaRPr>
          </a:p>
          <a:p>
            <a:pPr marL="387005" lvl="2" indent="-215532" defTabSz="171473">
              <a:buClr>
                <a:schemeClr val="tx1"/>
              </a:buClr>
              <a:buSzPct val="85000"/>
              <a:buFont typeface="Wingdings" pitchFamily="2" charset="2"/>
              <a:buChar char="§"/>
              <a:defRPr/>
            </a:pPr>
            <a:r>
              <a:rPr lang="en-US" dirty="0" smtClean="0">
                <a:latin typeface="Courier New" pitchFamily="49" charset="0"/>
                <a:ea typeface="ＭＳ Ｐゴシック" charset="0"/>
                <a:cs typeface="Courier New" pitchFamily="49" charset="0"/>
              </a:rPr>
              <a:t>inmemory_size = XXX GB</a:t>
            </a:r>
          </a:p>
          <a:p>
            <a:pPr marL="260782" lvl="2" indent="-260782" defTabSz="171473">
              <a:buClr>
                <a:schemeClr val="accent1"/>
              </a:buClr>
              <a:buSzPct val="85000"/>
              <a:buFont typeface="Wingdings" pitchFamily="2" charset="2"/>
              <a:buChar char="§"/>
              <a:defRPr/>
            </a:pPr>
            <a:endParaRPr lang="en-US" dirty="0" smtClean="0">
              <a:latin typeface="Times New Roman" charset="0"/>
              <a:ea typeface="ＭＳ Ｐゴシック" charset="0"/>
              <a:cs typeface="Times New Roman" charset="0"/>
            </a:endParaRPr>
          </a:p>
          <a:p>
            <a:pPr marL="260782" lvl="1" indent="-260782" defTabSz="171473">
              <a:buClr>
                <a:schemeClr val="accent1"/>
              </a:buClr>
              <a:buSzPct val="85000"/>
              <a:buFont typeface="Arial" charset="0"/>
              <a:buAutoNum type="arabicPeriod"/>
              <a:defRPr/>
            </a:pPr>
            <a:r>
              <a:rPr lang="en-US" dirty="0" smtClean="0">
                <a:latin typeface="Arial" charset="0"/>
                <a:ea typeface="Arial" charset="0"/>
                <a:cs typeface="Arial" charset="0"/>
              </a:rPr>
              <a:t>Configure </a:t>
            </a:r>
            <a:r>
              <a:rPr lang="en-US" dirty="0" err="1" smtClean="0">
                <a:latin typeface="Arial" charset="0"/>
                <a:ea typeface="Arial" charset="0"/>
                <a:cs typeface="Arial" charset="0"/>
              </a:rPr>
              <a:t>tabelas</a:t>
            </a:r>
            <a:r>
              <a:rPr lang="en-US" dirty="0" smtClean="0">
                <a:latin typeface="Arial" charset="0"/>
                <a:ea typeface="Arial" charset="0"/>
                <a:cs typeface="Arial" charset="0"/>
              </a:rPr>
              <a:t> e </a:t>
            </a:r>
            <a:r>
              <a:rPr lang="en-US" dirty="0" err="1" smtClean="0">
                <a:latin typeface="Arial" charset="0"/>
                <a:ea typeface="Arial" charset="0"/>
                <a:cs typeface="Arial" charset="0"/>
              </a:rPr>
              <a:t>partições</a:t>
            </a:r>
            <a:r>
              <a:rPr lang="en-US" dirty="0" smtClean="0">
                <a:latin typeface="Arial" charset="0"/>
                <a:ea typeface="Arial" charset="0"/>
                <a:cs typeface="Arial" charset="0"/>
              </a:rPr>
              <a:t> </a:t>
            </a:r>
            <a:r>
              <a:rPr lang="en-US" dirty="0" err="1" smtClean="0">
                <a:latin typeface="Arial" charset="0"/>
                <a:ea typeface="Arial" charset="0"/>
                <a:cs typeface="Arial" charset="0"/>
              </a:rPr>
              <a:t>em</a:t>
            </a:r>
            <a:r>
              <a:rPr lang="en-US" dirty="0" smtClean="0">
                <a:latin typeface="Arial" charset="0"/>
                <a:ea typeface="Arial" charset="0"/>
                <a:cs typeface="Arial" charset="0"/>
              </a:rPr>
              <a:t> </a:t>
            </a:r>
            <a:r>
              <a:rPr lang="en-US" dirty="0" err="1" smtClean="0">
                <a:latin typeface="Arial" charset="0"/>
                <a:ea typeface="Arial" charset="0"/>
                <a:cs typeface="Arial" charset="0"/>
              </a:rPr>
              <a:t>memória</a:t>
            </a:r>
            <a:endParaRPr lang="en-US" dirty="0" smtClean="0">
              <a:latin typeface="Arial" charset="0"/>
              <a:ea typeface="Arial" charset="0"/>
              <a:cs typeface="Arial" charset="0"/>
            </a:endParaRPr>
          </a:p>
          <a:p>
            <a:pPr marL="387005" lvl="2" indent="-215532" defTabSz="171473">
              <a:buClr>
                <a:schemeClr val="tx1"/>
              </a:buClr>
              <a:buSzPct val="85000"/>
              <a:buFont typeface="Wingdings" pitchFamily="2" charset="2"/>
              <a:buChar char="§"/>
              <a:tabLst>
                <a:tab pos="260782" algn="l"/>
              </a:tabLst>
              <a:defRPr/>
            </a:pPr>
            <a:r>
              <a:rPr lang="en-US" dirty="0" smtClean="0">
                <a:latin typeface="Courier New" pitchFamily="49" charset="0"/>
                <a:ea typeface="ＭＳ Ｐゴシック" charset="0"/>
                <a:cs typeface="Courier New" pitchFamily="49" charset="0"/>
              </a:rPr>
              <a:t>alter table | partition  …  </a:t>
            </a:r>
            <a:r>
              <a:rPr lang="en-US" b="1" dirty="0" smtClean="0">
                <a:latin typeface="Courier New" pitchFamily="49" charset="0"/>
                <a:ea typeface="ＭＳ Ｐゴシック" charset="0"/>
                <a:cs typeface="Courier New" pitchFamily="49" charset="0"/>
              </a:rPr>
              <a:t>inmemory</a:t>
            </a:r>
            <a:r>
              <a:rPr lang="en-US" dirty="0" smtClean="0">
                <a:latin typeface="Courier New" pitchFamily="49" charset="0"/>
                <a:ea typeface="ＭＳ Ｐゴシック" charset="0"/>
                <a:cs typeface="Courier New" pitchFamily="49" charset="0"/>
              </a:rPr>
              <a:t>;</a:t>
            </a:r>
          </a:p>
          <a:p>
            <a:pPr marL="260782" lvl="2" indent="-260782" defTabSz="171473">
              <a:buClr>
                <a:schemeClr val="accent1"/>
              </a:buClr>
              <a:buSzPct val="85000"/>
              <a:buFont typeface="Wingdings" pitchFamily="2" charset="2"/>
              <a:buChar char="§"/>
              <a:defRPr/>
            </a:pPr>
            <a:endParaRPr lang="en-US" dirty="0" smtClean="0">
              <a:latin typeface="Arial" charset="0"/>
              <a:ea typeface="Arial" charset="0"/>
              <a:cs typeface="Arial" charset="0"/>
            </a:endParaRPr>
          </a:p>
          <a:p>
            <a:pPr marL="260782" lvl="1" indent="-260782" defTabSz="171473">
              <a:buClr>
                <a:schemeClr val="accent1"/>
              </a:buClr>
              <a:buSzPct val="85000"/>
              <a:buFont typeface="+mj-lt"/>
              <a:buAutoNum type="arabicPeriod"/>
              <a:defRPr/>
            </a:pPr>
            <a:r>
              <a:rPr lang="en-US" dirty="0" smtClean="0">
                <a:latin typeface="Arial" charset="0"/>
                <a:ea typeface="Arial" charset="0"/>
                <a:cs typeface="Arial" charset="0"/>
              </a:rPr>
              <a:t>Drop indices </a:t>
            </a:r>
            <a:r>
              <a:rPr lang="en-US" dirty="0" err="1" smtClean="0">
                <a:latin typeface="Arial" charset="0"/>
                <a:ea typeface="Arial" charset="0"/>
                <a:cs typeface="Arial" charset="0"/>
              </a:rPr>
              <a:t>analíticos</a:t>
            </a:r>
            <a:r>
              <a:rPr lang="en-US" dirty="0" smtClean="0">
                <a:latin typeface="Arial" charset="0"/>
                <a:ea typeface="Arial" charset="0"/>
                <a:cs typeface="Arial" charset="0"/>
              </a:rPr>
              <a:t> </a:t>
            </a:r>
            <a:r>
              <a:rPr lang="en-US" dirty="0" err="1" smtClean="0">
                <a:latin typeface="Arial" charset="0"/>
                <a:ea typeface="Arial" charset="0"/>
                <a:cs typeface="Arial" charset="0"/>
              </a:rPr>
              <a:t>para</a:t>
            </a:r>
            <a:r>
              <a:rPr lang="en-US" dirty="0" smtClean="0">
                <a:latin typeface="Arial" charset="0"/>
                <a:ea typeface="Arial" charset="0"/>
                <a:cs typeface="Arial" charset="0"/>
              </a:rPr>
              <a:t> </a:t>
            </a:r>
            <a:r>
              <a:rPr lang="en-US" dirty="0" err="1" smtClean="0">
                <a:latin typeface="Arial" charset="0"/>
                <a:ea typeface="Arial" charset="0"/>
                <a:cs typeface="Arial" charset="0"/>
              </a:rPr>
              <a:t>melhorar</a:t>
            </a:r>
            <a:r>
              <a:rPr lang="en-US" dirty="0" smtClean="0">
                <a:latin typeface="Arial" charset="0"/>
                <a:ea typeface="Arial" charset="0"/>
                <a:cs typeface="Arial" charset="0"/>
              </a:rPr>
              <a:t> o OLTP</a:t>
            </a:r>
          </a:p>
        </p:txBody>
      </p:sp>
      <p:sp>
        <p:nvSpPr>
          <p:cNvPr id="12" name="Title 9"/>
          <p:cNvSpPr txBox="1">
            <a:spLocks/>
          </p:cNvSpPr>
          <p:nvPr/>
        </p:nvSpPr>
        <p:spPr>
          <a:xfrm>
            <a:off x="507472" y="304913"/>
            <a:ext cx="8229586" cy="770462"/>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a:t>
            </a:r>
            <a:r>
              <a:rPr kumimoji="0" lang="en-US" sz="28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a:t>
            </a: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Memory Database</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3" name="Text Placeholder 4"/>
          <p:cNvSpPr txBox="1">
            <a:spLocks/>
          </p:cNvSpPr>
          <p:nvPr/>
        </p:nvSpPr>
        <p:spPr>
          <a:xfrm>
            <a:off x="507472" y="655636"/>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err="1" smtClean="0">
                <a:solidFill>
                  <a:srgbClr val="FF0000"/>
                </a:solidFill>
              </a:rPr>
              <a:t>Fácil</a:t>
            </a:r>
            <a:r>
              <a:rPr lang="en-US" dirty="0" smtClean="0">
                <a:solidFill>
                  <a:srgbClr val="FF0000"/>
                </a:solidFill>
              </a:rPr>
              <a:t>, </a:t>
            </a:r>
            <a:r>
              <a:rPr lang="en-US" dirty="0" err="1" smtClean="0">
                <a:solidFill>
                  <a:srgbClr val="FF0000"/>
                </a:solidFill>
              </a:rPr>
              <a:t>rápido</a:t>
            </a:r>
            <a:r>
              <a:rPr lang="en-US" dirty="0" smtClean="0">
                <a:solidFill>
                  <a:srgbClr val="FF0000"/>
                </a:solidFill>
              </a:rPr>
              <a:t> e </a:t>
            </a:r>
            <a:r>
              <a:rPr lang="en-US" dirty="0" err="1" smtClean="0">
                <a:solidFill>
                  <a:srgbClr val="FF0000"/>
                </a:solidFill>
              </a:rPr>
              <a:t>sem</a:t>
            </a:r>
            <a:r>
              <a:rPr lang="en-US" dirty="0" smtClean="0">
                <a:solidFill>
                  <a:srgbClr val="FF0000"/>
                </a:solidFill>
              </a:rPr>
              <a:t> </a:t>
            </a:r>
            <a:r>
              <a:rPr lang="en-US" dirty="0" err="1" smtClean="0">
                <a:solidFill>
                  <a:srgbClr val="FF0000"/>
                </a:solidFill>
              </a:rPr>
              <a:t>alteração</a:t>
            </a:r>
            <a:r>
              <a:rPr lang="en-US" dirty="0" smtClean="0">
                <a:solidFill>
                  <a:srgbClr val="FF0000"/>
                </a:solidFill>
              </a:rPr>
              <a:t> da </a:t>
            </a:r>
            <a:r>
              <a:rPr lang="en-US" dirty="0" err="1" smtClean="0">
                <a:solidFill>
                  <a:srgbClr val="FF0000"/>
                </a:solidFill>
              </a:rPr>
              <a:t>aplicação</a:t>
            </a:r>
            <a:endParaRPr lang="en-US"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6" y="2068993"/>
            <a:ext cx="8346073" cy="1028700"/>
          </a:xfrm>
        </p:spPr>
        <p:txBody>
          <a:bodyPr/>
          <a:lstStyle/>
          <a:p>
            <a:r>
              <a:rPr lang="en-US" dirty="0" smtClean="0"/>
              <a:t>ILM</a:t>
            </a:r>
            <a:endParaRPr lang="en-US" dirty="0"/>
          </a:p>
        </p:txBody>
      </p:sp>
      <p:sp>
        <p:nvSpPr>
          <p:cNvPr id="5" name="Text Placeholder 4"/>
          <p:cNvSpPr>
            <a:spLocks noGrp="1"/>
          </p:cNvSpPr>
          <p:nvPr>
            <p:ph type="body" idx="1"/>
          </p:nvPr>
        </p:nvSpPr>
        <p:spPr>
          <a:xfrm>
            <a:off x="398966" y="3147699"/>
            <a:ext cx="8346073" cy="685800"/>
          </a:xfrm>
        </p:spPr>
        <p:txBody>
          <a:bodyPr/>
          <a:lstStyle/>
          <a:p>
            <a:r>
              <a:rPr lang="en-US" dirty="0" smtClean="0">
                <a:solidFill>
                  <a:schemeClr val="bg1">
                    <a:lumMod val="50000"/>
                  </a:schemeClr>
                </a:solidFill>
              </a:rPr>
              <a:t>Information Lifecycle Management</a:t>
            </a:r>
            <a:endParaRPr lang="en-US" dirty="0">
              <a:solidFill>
                <a:schemeClr val="bg1">
                  <a:lumMod val="50000"/>
                </a:schemeClr>
              </a:solidFill>
            </a:endParaRPr>
          </a:p>
        </p:txBody>
      </p:sp>
    </p:spTree>
    <p:extLst>
      <p:ext uri="{BB962C8B-B14F-4D97-AF65-F5344CB8AC3E}">
        <p14:creationId xmlns="" xmlns:p14="http://schemas.microsoft.com/office/powerpoint/2010/main" val="745602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Padrões</a:t>
            </a:r>
            <a:r>
              <a:rPr lang="en-US" dirty="0" smtClean="0"/>
              <a:t> de </a:t>
            </a:r>
            <a:r>
              <a:rPr lang="en-US" dirty="0" err="1" smtClean="0"/>
              <a:t>acesso</a:t>
            </a:r>
            <a:r>
              <a:rPr lang="en-US" dirty="0" smtClean="0"/>
              <a:t> </a:t>
            </a:r>
            <a:r>
              <a:rPr lang="en-US" dirty="0" err="1" smtClean="0"/>
              <a:t>aos</a:t>
            </a:r>
            <a:r>
              <a:rPr lang="en-US" dirty="0" smtClean="0"/>
              <a:t> dados</a:t>
            </a:r>
            <a:endParaRPr lang="en-US" dirty="0"/>
          </a:p>
        </p:txBody>
      </p:sp>
      <p:sp>
        <p:nvSpPr>
          <p:cNvPr id="4" name="Text Placeholder 3"/>
          <p:cNvSpPr>
            <a:spLocks noGrp="1"/>
          </p:cNvSpPr>
          <p:nvPr>
            <p:ph type="body" sz="quarter" idx="13"/>
          </p:nvPr>
        </p:nvSpPr>
        <p:spPr/>
        <p:txBody>
          <a:bodyPr/>
          <a:lstStyle/>
          <a:p>
            <a:r>
              <a:rPr lang="en-US" dirty="0" err="1" smtClean="0"/>
              <a:t>Armazenamento</a:t>
            </a:r>
            <a:endParaRPr lang="en-US" dirty="0"/>
          </a:p>
        </p:txBody>
      </p:sp>
      <p:grpSp>
        <p:nvGrpSpPr>
          <p:cNvPr id="3" name="Group 56"/>
          <p:cNvGrpSpPr/>
          <p:nvPr/>
        </p:nvGrpSpPr>
        <p:grpSpPr>
          <a:xfrm>
            <a:off x="0" y="4600575"/>
            <a:ext cx="9144000" cy="168275"/>
            <a:chOff x="0" y="4629150"/>
            <a:chExt cx="9144000" cy="168275"/>
          </a:xfrm>
        </p:grpSpPr>
        <p:pic>
          <p:nvPicPr>
            <p:cNvPr id="58" name="Picture 25" descr="Red B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59"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59"/>
          <p:cNvGrpSpPr/>
          <p:nvPr/>
        </p:nvGrpSpPr>
        <p:grpSpPr>
          <a:xfrm>
            <a:off x="597807" y="4913790"/>
            <a:ext cx="4584912" cy="219168"/>
            <a:chOff x="597807" y="4913790"/>
            <a:chExt cx="4584912" cy="219168"/>
          </a:xfrm>
        </p:grpSpPr>
        <p:sp>
          <p:nvSpPr>
            <p:cNvPr id="6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2013, Oracle and/or its affiliates. All rights reserved.</a:t>
              </a:r>
              <a:endParaRPr lang="en-US" sz="600" dirty="0" smtClean="0">
                <a:solidFill>
                  <a:schemeClr val="tx1"/>
                </a:solidFill>
              </a:endParaRPr>
            </a:p>
          </p:txBody>
        </p:sp>
        <p:cxnSp>
          <p:nvCxnSpPr>
            <p:cNvPr id="67" name="Straight Connector 66"/>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76" name="Text Box 14"/>
            <p:cNvSpPr txBox="1">
              <a:spLocks noChangeArrowheads="1"/>
            </p:cNvSpPr>
            <p:nvPr/>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kern="1200" dirty="0" smtClean="0">
                  <a:solidFill>
                    <a:schemeClr val="tx1"/>
                  </a:solidFill>
                  <a:latin typeface="Arial" charset="0"/>
                  <a:ea typeface="ＭＳ Ｐゴシック" pitchFamily="16" charset="-128"/>
                  <a:cs typeface="+mn-cs"/>
                </a:rPr>
                <a:t>Confidential –</a:t>
              </a:r>
              <a:r>
                <a:rPr lang="en-US" sz="600" kern="1200" baseline="0" dirty="0" smtClean="0">
                  <a:solidFill>
                    <a:schemeClr val="tx1"/>
                  </a:solidFill>
                  <a:latin typeface="Arial" charset="0"/>
                  <a:ea typeface="ＭＳ Ｐゴシック" pitchFamily="16" charset="-128"/>
                  <a:cs typeface="+mn-cs"/>
                </a:rPr>
                <a:t> </a:t>
              </a:r>
              <a:r>
                <a:rPr lang="en-US" sz="600" kern="1200" dirty="0" smtClean="0">
                  <a:solidFill>
                    <a:schemeClr val="tx1"/>
                  </a:solidFill>
                  <a:latin typeface="Arial" charset="0"/>
                  <a:ea typeface="ＭＳ Ｐゴシック" pitchFamily="16" charset="-128"/>
                  <a:cs typeface="+mn-cs"/>
                </a:rPr>
                <a:t>Oracle Restricted</a:t>
              </a:r>
              <a:endParaRPr lang="en-US" sz="600" dirty="0" smtClean="0">
                <a:solidFill>
                  <a:schemeClr val="tx1"/>
                </a:solidFill>
              </a:endParaRPr>
            </a:p>
          </p:txBody>
        </p:sp>
        <p:cxnSp>
          <p:nvCxnSpPr>
            <p:cNvPr id="77" name="Straight Connector 76"/>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79" name="Rectangle 7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05" name="Picture 5"/>
          <p:cNvPicPr>
            <a:picLocks noChangeAspect="1" noChangeArrowheads="1"/>
          </p:cNvPicPr>
          <p:nvPr/>
        </p:nvPicPr>
        <p:blipFill>
          <a:blip r:embed="rId4" cstate="print"/>
          <a:srcRect/>
          <a:stretch>
            <a:fillRect/>
          </a:stretch>
        </p:blipFill>
        <p:spPr bwMode="auto">
          <a:xfrm>
            <a:off x="590550" y="1609725"/>
            <a:ext cx="7713663" cy="2247900"/>
          </a:xfrm>
          <a:prstGeom prst="rect">
            <a:avLst/>
          </a:prstGeom>
          <a:noFill/>
          <a:ln w="9525">
            <a:noFill/>
            <a:miter lim="800000"/>
            <a:headEnd/>
            <a:tailEnd/>
          </a:ln>
        </p:spPr>
      </p:pic>
    </p:spTree>
    <p:extLst>
      <p:ext uri="{BB962C8B-B14F-4D97-AF65-F5344CB8AC3E}">
        <p14:creationId xmlns:p14="http://schemas.microsoft.com/office/powerpoint/2010/main" xmlns="" val="2332239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Arquitetura</a:t>
            </a:r>
            <a:r>
              <a:rPr lang="en-US" dirty="0" smtClean="0"/>
              <a:t> </a:t>
            </a:r>
            <a:r>
              <a:rPr lang="en-US" dirty="0" err="1" smtClean="0"/>
              <a:t>Atual</a:t>
            </a:r>
            <a:endParaRPr lang="en-US" dirty="0">
              <a:solidFill>
                <a:srgbClr val="0000FF"/>
              </a:solidFill>
            </a:endParaRPr>
          </a:p>
        </p:txBody>
      </p:sp>
      <p:sp>
        <p:nvSpPr>
          <p:cNvPr id="5" name="Text Placeholder 4"/>
          <p:cNvSpPr>
            <a:spLocks noGrp="1"/>
          </p:cNvSpPr>
          <p:nvPr>
            <p:ph type="body" sz="quarter" idx="13"/>
          </p:nvPr>
        </p:nvSpPr>
        <p:spPr/>
        <p:txBody>
          <a:bodyPr/>
          <a:lstStyle/>
          <a:p>
            <a:r>
              <a:rPr lang="en-US" dirty="0" err="1" smtClean="0"/>
              <a:t>Memória</a:t>
            </a:r>
            <a:r>
              <a:rPr lang="en-US" dirty="0" smtClean="0"/>
              <a:t> e </a:t>
            </a:r>
            <a:r>
              <a:rPr lang="en-US" dirty="0" err="1" smtClean="0"/>
              <a:t>processos</a:t>
            </a:r>
            <a:r>
              <a:rPr lang="en-US" dirty="0" smtClean="0"/>
              <a:t> </a:t>
            </a:r>
            <a:r>
              <a:rPr lang="en-US" dirty="0" err="1" smtClean="0"/>
              <a:t>dedicados</a:t>
            </a:r>
            <a:r>
              <a:rPr lang="en-US" dirty="0" smtClean="0"/>
              <a:t> </a:t>
            </a:r>
            <a:r>
              <a:rPr lang="en-US" dirty="0" err="1" smtClean="0"/>
              <a:t>para</a:t>
            </a:r>
            <a:r>
              <a:rPr lang="en-US" dirty="0" smtClean="0"/>
              <a:t> </a:t>
            </a:r>
            <a:r>
              <a:rPr lang="en-US" dirty="0" err="1" smtClean="0"/>
              <a:t>cada</a:t>
            </a:r>
            <a:r>
              <a:rPr lang="en-US" dirty="0" smtClean="0"/>
              <a:t> </a:t>
            </a:r>
            <a:r>
              <a:rPr lang="en-US" dirty="0" err="1" smtClean="0"/>
              <a:t>banco</a:t>
            </a:r>
            <a:r>
              <a:rPr lang="en-US" dirty="0" smtClean="0"/>
              <a:t> de dados</a:t>
            </a:r>
            <a:endParaRPr lang="en-US" dirty="0"/>
          </a:p>
        </p:txBody>
      </p:sp>
      <p:sp>
        <p:nvSpPr>
          <p:cNvPr id="187" name="Rectangle 38"/>
          <p:cNvSpPr>
            <a:spLocks noChangeArrowheads="1"/>
          </p:cNvSpPr>
          <p:nvPr/>
        </p:nvSpPr>
        <p:spPr bwMode="gray">
          <a:xfrm>
            <a:off x="142602" y="1600142"/>
            <a:ext cx="2913120" cy="414621"/>
          </a:xfrm>
          <a:prstGeom prst="rect">
            <a:avLst/>
          </a:prstGeom>
          <a:gradFill flip="none" rotWithShape="1">
            <a:gsLst>
              <a:gs pos="0">
                <a:schemeClr val="tx1">
                  <a:lumMod val="65000"/>
                  <a:lumOff val="35000"/>
                </a:schemeClr>
              </a:gs>
              <a:gs pos="100000">
                <a:schemeClr val="tx1"/>
              </a:gs>
            </a:gsLst>
            <a:lin ang="5400000" scaled="1"/>
            <a:tileRect/>
          </a:gradFill>
          <a:ln w="50800">
            <a:noFill/>
          </a:ln>
        </p:spPr>
        <p:txBody>
          <a:bodyPr wrap="none" lIns="45681" tIns="22839" rIns="45681" bIns="22839" anchor="ctr"/>
          <a:lstStyle/>
          <a:p>
            <a:pPr algn="ctr" defTabSz="456880" fontAlgn="base">
              <a:spcBef>
                <a:spcPct val="0"/>
              </a:spcBef>
              <a:spcAft>
                <a:spcPct val="0"/>
              </a:spcAft>
            </a:pPr>
            <a:r>
              <a:rPr lang="en-US" sz="1600" b="1" dirty="0" smtClean="0">
                <a:solidFill>
                  <a:schemeClr val="bg1"/>
                </a:solidFill>
                <a:ea typeface="MS PGothic" pitchFamily="34" charset="-128"/>
                <a:cs typeface="Arial" pitchFamily="34" charset="0"/>
              </a:rPr>
              <a:t>ERP</a:t>
            </a:r>
            <a:endParaRPr lang="en-US" sz="1600" b="1" dirty="0">
              <a:solidFill>
                <a:schemeClr val="bg1"/>
              </a:solidFill>
              <a:ea typeface="MS PGothic" pitchFamily="34" charset="-128"/>
              <a:cs typeface="Arial" pitchFamily="34" charset="0"/>
            </a:endParaRPr>
          </a:p>
        </p:txBody>
      </p:sp>
      <p:sp>
        <p:nvSpPr>
          <p:cNvPr id="188" name="Rectangle 38"/>
          <p:cNvSpPr>
            <a:spLocks noChangeArrowheads="1"/>
          </p:cNvSpPr>
          <p:nvPr/>
        </p:nvSpPr>
        <p:spPr bwMode="gray">
          <a:xfrm>
            <a:off x="142602" y="2044272"/>
            <a:ext cx="2913120" cy="1660415"/>
          </a:xfrm>
          <a:prstGeom prst="rect">
            <a:avLst/>
          </a:prstGeom>
          <a:gradFill flip="none" rotWithShape="1">
            <a:gsLst>
              <a:gs pos="0">
                <a:schemeClr val="bg1">
                  <a:alpha val="50000"/>
                </a:schemeClr>
              </a:gs>
              <a:gs pos="100000">
                <a:schemeClr val="bg1">
                  <a:lumMod val="75000"/>
                </a:schemeClr>
              </a:gs>
            </a:gsLst>
            <a:lin ang="16200000" scaled="0"/>
            <a:tileRect/>
          </a:gradFill>
          <a:ln>
            <a:noFill/>
          </a:ln>
        </p:spPr>
        <p:txBody>
          <a:bodyPr wrap="square" lIns="0" rIns="0" anchor="ctr"/>
          <a:lstStyle/>
          <a:p>
            <a:pPr algn="ctr"/>
            <a:endParaRPr lang="en-US" sz="1600" b="1" kern="0" dirty="0">
              <a:solidFill>
                <a:srgbClr val="FFFFFF"/>
              </a:solidFill>
              <a:ea typeface="ヒラギノ角ゴ Pro W3"/>
              <a:cs typeface="ヒラギノ角ゴ Pro W3"/>
            </a:endParaRPr>
          </a:p>
        </p:txBody>
      </p:sp>
      <p:sp>
        <p:nvSpPr>
          <p:cNvPr id="189" name="TextBox 188"/>
          <p:cNvSpPr txBox="1"/>
          <p:nvPr/>
        </p:nvSpPr>
        <p:spPr>
          <a:xfrm>
            <a:off x="2151164" y="2173731"/>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Database </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Files</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190" name="TextBox 189"/>
          <p:cNvSpPr txBox="1"/>
          <p:nvPr/>
        </p:nvSpPr>
        <p:spPr>
          <a:xfrm>
            <a:off x="225027" y="2179638"/>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Memory</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Utilized</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191" name="TextBox 190"/>
          <p:cNvSpPr txBox="1"/>
          <p:nvPr/>
        </p:nvSpPr>
        <p:spPr>
          <a:xfrm>
            <a:off x="1162706" y="2179638"/>
            <a:ext cx="927942"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rPr>
              <a:t>Background</a:t>
            </a:r>
          </a:p>
          <a:p>
            <a:pPr marL="0" marR="0" lvl="0" indent="0" defTabSz="914400" eaLnBrk="0" fontAlgn="base" latinLnBrk="0" hangingPunct="0">
              <a:lnSpc>
                <a:spcPts val="1300"/>
              </a:lnSpc>
              <a:spcBef>
                <a:spcPct val="0"/>
              </a:spcBef>
              <a:spcAft>
                <a:spcPts val="0"/>
              </a:spcAft>
              <a:buClrTx/>
              <a:buSzTx/>
              <a:buFontTx/>
              <a:buNone/>
              <a:tabLst/>
              <a:defRPr/>
            </a:pPr>
            <a:r>
              <a:rPr lang="en-US" sz="1200" dirty="0" smtClean="0">
                <a:solidFill>
                  <a:srgbClr val="000000"/>
                </a:solidFill>
              </a:rPr>
              <a:t>Processes</a:t>
            </a:r>
            <a:endParaRPr kumimoji="0" lang="en-US" sz="1200" b="1" i="0" u="none" strike="noStrike" kern="0" cap="none" spc="0" normalizeH="0" noProof="0" dirty="0">
              <a:ln>
                <a:noFill/>
              </a:ln>
              <a:solidFill>
                <a:srgbClr val="000000"/>
              </a:solidFill>
              <a:effectLst/>
              <a:uLnTx/>
              <a:uFillTx/>
            </a:endParaRPr>
          </a:p>
        </p:txBody>
      </p:sp>
      <p:grpSp>
        <p:nvGrpSpPr>
          <p:cNvPr id="2" name="Group 191"/>
          <p:cNvGrpSpPr/>
          <p:nvPr/>
        </p:nvGrpSpPr>
        <p:grpSpPr>
          <a:xfrm>
            <a:off x="352186" y="2727777"/>
            <a:ext cx="625958" cy="621849"/>
            <a:chOff x="6992323" y="2121786"/>
            <a:chExt cx="960398" cy="954094"/>
          </a:xfrm>
        </p:grpSpPr>
        <p:sp>
          <p:nvSpPr>
            <p:cNvPr id="193" name="Arc 192"/>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4" name="Oval 193"/>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194"/>
          <p:cNvGrpSpPr/>
          <p:nvPr/>
        </p:nvGrpSpPr>
        <p:grpSpPr>
          <a:xfrm>
            <a:off x="310684" y="2680137"/>
            <a:ext cx="683558" cy="753221"/>
            <a:chOff x="1991152" y="2715415"/>
            <a:chExt cx="851559" cy="938343"/>
          </a:xfrm>
        </p:grpSpPr>
        <p:grpSp>
          <p:nvGrpSpPr>
            <p:cNvPr id="4" name="Group 195"/>
            <p:cNvGrpSpPr/>
            <p:nvPr/>
          </p:nvGrpSpPr>
          <p:grpSpPr>
            <a:xfrm>
              <a:off x="2136660" y="2853633"/>
              <a:ext cx="554574" cy="222667"/>
              <a:chOff x="2081790" y="2886931"/>
              <a:chExt cx="628270" cy="252258"/>
            </a:xfrm>
          </p:grpSpPr>
          <p:sp>
            <p:nvSpPr>
              <p:cNvPr id="198"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199"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00"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01"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02"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03"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04"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197" name="Picture 196" descr="Dial-Base.png"/>
            <p:cNvPicPr>
              <a:picLocks noChangeAspect="1"/>
            </p:cNvPicPr>
            <p:nvPr/>
          </p:nvPicPr>
          <p:blipFill>
            <a:blip r:embed="rId3" cstate="print">
              <a:alphaModFix/>
              <a:extLst>
                <a:ext uri="{28A0092B-C50C-407E-A947-70E740481C1C}">
                  <a14:useLocalDpi xmlns="" xmlns:a14="http://schemas.microsoft.com/office/drawing/2010/main" val="0"/>
                </a:ext>
              </a:extLst>
            </a:blip>
            <a:stretch>
              <a:fillRect/>
            </a:stretch>
          </p:blipFill>
          <p:spPr>
            <a:xfrm>
              <a:off x="1991152" y="2715415"/>
              <a:ext cx="851559" cy="938343"/>
            </a:xfrm>
            <a:prstGeom prst="rect">
              <a:avLst/>
            </a:prstGeom>
          </p:spPr>
        </p:pic>
      </p:grpSp>
      <p:sp>
        <p:nvSpPr>
          <p:cNvPr id="205" name="TextBox 204"/>
          <p:cNvSpPr txBox="1"/>
          <p:nvPr/>
        </p:nvSpPr>
        <p:spPr>
          <a:xfrm>
            <a:off x="243426" y="3044004"/>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sp>
        <p:nvSpPr>
          <p:cNvPr id="206" name="Oval 205"/>
          <p:cNvSpPr/>
          <p:nvPr/>
        </p:nvSpPr>
        <p:spPr>
          <a:xfrm>
            <a:off x="86468"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p:nvSpPr>
        <p:spPr>
          <a:xfrm>
            <a:off x="1027113"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p:cNvSpPr/>
          <p:nvPr/>
        </p:nvSpPr>
        <p:spPr>
          <a:xfrm>
            <a:off x="2005283"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9" name="Picture 208" descr="Grey_Database.png"/>
          <p:cNvPicPr>
            <a:picLocks/>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283704" y="2773454"/>
            <a:ext cx="585002" cy="625664"/>
          </a:xfrm>
          <a:prstGeom prst="rect">
            <a:avLst/>
          </a:prstGeom>
        </p:spPr>
      </p:pic>
      <p:pic>
        <p:nvPicPr>
          <p:cNvPr id="210" name="Picture 209" descr="RedGear5.png"/>
          <p:cNvPicPr>
            <a:picLocks noChangeAspect="1"/>
          </p:cNvPicPr>
          <p:nvPr/>
        </p:nvPicPr>
        <p:blipFill>
          <a:blip r:embed="rId6" cstate="print">
            <a:grayscl/>
            <a:extLst>
              <a:ext uri="{BEBA8EAE-BF5A-486C-A8C5-ECC9F3942E4B}">
                <a14:imgProps xmlns="" xmlns:a14="http://schemas.microsoft.com/office/drawing/2010/main">
                  <a14:imgLayer r:embed="rId7">
                    <a14:imgEffect>
                      <a14:saturation sat="66000"/>
                    </a14:imgEffect>
                  </a14:imgLayer>
                </a14:imgProps>
              </a:ext>
              <a:ext uri="{28A0092B-C50C-407E-A947-70E740481C1C}">
                <a14:useLocalDpi xmlns="" xmlns:a14="http://schemas.microsoft.com/office/drawing/2010/main" val="0"/>
              </a:ext>
            </a:extLst>
          </a:blip>
          <a:stretch>
            <a:fillRect/>
          </a:stretch>
        </p:blipFill>
        <p:spPr>
          <a:xfrm>
            <a:off x="1238744" y="2738939"/>
            <a:ext cx="231150" cy="231150"/>
          </a:xfrm>
          <a:prstGeom prst="rect">
            <a:avLst/>
          </a:prstGeom>
        </p:spPr>
      </p:pic>
      <p:pic>
        <p:nvPicPr>
          <p:cNvPr id="211" name="Picture 210" descr="Red Gear 1.png"/>
          <p:cNvPicPr>
            <a:picLocks noChangeAspect="1"/>
          </p:cNvPicPr>
          <p:nvPr/>
        </p:nvPicPr>
        <p:blipFill>
          <a:blip r:embed="rId8" cstate="print">
            <a:grayscl/>
            <a:extLst>
              <a:ext uri="{BEBA8EAE-BF5A-486C-A8C5-ECC9F3942E4B}">
                <a14:imgProps xmlns="" xmlns:a14="http://schemas.microsoft.com/office/drawing/2010/main">
                  <a14:imgLayer r:embed="rId9">
                    <a14:imgEffect>
                      <a14:saturation sat="66000"/>
                    </a14:imgEffect>
                  </a14:imgLayer>
                </a14:imgProps>
              </a:ext>
              <a:ext uri="{28A0092B-C50C-407E-A947-70E740481C1C}">
                <a14:useLocalDpi xmlns="" xmlns:a14="http://schemas.microsoft.com/office/drawing/2010/main" val="0"/>
              </a:ext>
            </a:extLst>
          </a:blip>
          <a:stretch>
            <a:fillRect/>
          </a:stretch>
        </p:blipFill>
        <p:spPr>
          <a:xfrm>
            <a:off x="1623273" y="2730193"/>
            <a:ext cx="370882" cy="370880"/>
          </a:xfrm>
          <a:prstGeom prst="rect">
            <a:avLst/>
          </a:prstGeom>
        </p:spPr>
      </p:pic>
      <p:pic>
        <p:nvPicPr>
          <p:cNvPr id="212" name="Picture 211" descr="RedGear3.png"/>
          <p:cNvPicPr>
            <a:picLocks noChangeAspect="1"/>
          </p:cNvPicPr>
          <p:nvPr/>
        </p:nvPicPr>
        <p:blipFill>
          <a:blip r:embed="rId10" cstate="print">
            <a:grayscl/>
            <a:extLst>
              <a:ext uri="{BEBA8EAE-BF5A-486C-A8C5-ECC9F3942E4B}">
                <a14:imgProps xmlns="" xmlns:a14="http://schemas.microsoft.com/office/drawing/2010/main">
                  <a14:imgLayer r:embed="rId11">
                    <a14:imgEffect>
                      <a14:saturation sat="66000"/>
                    </a14:imgEffect>
                  </a14:imgLayer>
                </a14:imgProps>
              </a:ext>
              <a:ext uri="{28A0092B-C50C-407E-A947-70E740481C1C}">
                <a14:useLocalDpi xmlns="" xmlns:a14="http://schemas.microsoft.com/office/drawing/2010/main" val="0"/>
              </a:ext>
            </a:extLst>
          </a:blip>
          <a:stretch>
            <a:fillRect/>
          </a:stretch>
        </p:blipFill>
        <p:spPr>
          <a:xfrm>
            <a:off x="1510496" y="3015453"/>
            <a:ext cx="517730" cy="517730"/>
          </a:xfrm>
          <a:prstGeom prst="rect">
            <a:avLst/>
          </a:prstGeom>
        </p:spPr>
      </p:pic>
      <p:pic>
        <p:nvPicPr>
          <p:cNvPr id="213" name="Picture 212" descr="RedGear5.png"/>
          <p:cNvPicPr>
            <a:picLocks noChangeAspect="1"/>
          </p:cNvPicPr>
          <p:nvPr/>
        </p:nvPicPr>
        <p:blipFill>
          <a:blip r:embed="rId12" cstate="print">
            <a:grayscl/>
            <a:extLst>
              <a:ext uri="{BEBA8EAE-BF5A-486C-A8C5-ECC9F3942E4B}">
                <a14:imgProps xmlns="" xmlns:a14="http://schemas.microsoft.com/office/drawing/2010/main">
                  <a14:imgLayer r:embed="rId13">
                    <a14:imgEffect>
                      <a14:saturation sat="66000"/>
                    </a14:imgEffect>
                  </a14:imgLayer>
                </a14:imgProps>
              </a:ext>
              <a:ext uri="{28A0092B-C50C-407E-A947-70E740481C1C}">
                <a14:useLocalDpi xmlns="" xmlns:a14="http://schemas.microsoft.com/office/drawing/2010/main" val="0"/>
              </a:ext>
            </a:extLst>
          </a:blip>
          <a:stretch>
            <a:fillRect/>
          </a:stretch>
        </p:blipFill>
        <p:spPr>
          <a:xfrm>
            <a:off x="1287975" y="3107045"/>
            <a:ext cx="308944" cy="308944"/>
          </a:xfrm>
          <a:prstGeom prst="rect">
            <a:avLst/>
          </a:prstGeom>
        </p:spPr>
      </p:pic>
      <p:pic>
        <p:nvPicPr>
          <p:cNvPr id="214" name="Picture 213" descr="Red Gear 1.png"/>
          <p:cNvPicPr>
            <a:picLocks noChangeAspect="1"/>
          </p:cNvPicPr>
          <p:nvPr/>
        </p:nvPicPr>
        <p:blipFill>
          <a:blip r:embed="rId14" cstate="print">
            <a:grayscl/>
            <a:extLst>
              <a:ext uri="{BEBA8EAE-BF5A-486C-A8C5-ECC9F3942E4B}">
                <a14:imgProps xmlns="" xmlns:a14="http://schemas.microsoft.com/office/drawing/2010/main">
                  <a14:imgLayer r:embed="rId9">
                    <a14:imgEffect>
                      <a14:saturation sat="66000"/>
                    </a14:imgEffect>
                  </a14:imgLayer>
                </a14:imgProps>
              </a:ext>
              <a:ext uri="{28A0092B-C50C-407E-A947-70E740481C1C}">
                <a14:useLocalDpi xmlns="" xmlns:a14="http://schemas.microsoft.com/office/drawing/2010/main" val="0"/>
              </a:ext>
            </a:extLst>
          </a:blip>
          <a:stretch>
            <a:fillRect/>
          </a:stretch>
        </p:blipFill>
        <p:spPr>
          <a:xfrm>
            <a:off x="1357746" y="2841774"/>
            <a:ext cx="347552" cy="347550"/>
          </a:xfrm>
          <a:prstGeom prst="rect">
            <a:avLst/>
          </a:prstGeom>
        </p:spPr>
      </p:pic>
      <p:pic>
        <p:nvPicPr>
          <p:cNvPr id="215" name="Picture 214" descr="RedGear3.png"/>
          <p:cNvPicPr>
            <a:picLocks noChangeAspect="1"/>
          </p:cNvPicPr>
          <p:nvPr/>
        </p:nvPicPr>
        <p:blipFill>
          <a:blip r:embed="rId15" cstate="print">
            <a:grayscl/>
            <a:extLst>
              <a:ext uri="{BEBA8EAE-BF5A-486C-A8C5-ECC9F3942E4B}">
                <a14:imgProps xmlns="" xmlns:a14="http://schemas.microsoft.com/office/drawing/2010/main">
                  <a14:imgLayer r:embed="rId11">
                    <a14:imgEffect>
                      <a14:saturation sat="66000"/>
                    </a14:imgEffect>
                  </a14:imgLayer>
                </a14:imgProps>
              </a:ext>
              <a:ext uri="{28A0092B-C50C-407E-A947-70E740481C1C}">
                <a14:useLocalDpi xmlns="" xmlns:a14="http://schemas.microsoft.com/office/drawing/2010/main" val="0"/>
              </a:ext>
            </a:extLst>
          </a:blip>
          <a:stretch>
            <a:fillRect/>
          </a:stretch>
        </p:blipFill>
        <p:spPr>
          <a:xfrm>
            <a:off x="1370411" y="2521643"/>
            <a:ext cx="386378" cy="386378"/>
          </a:xfrm>
          <a:prstGeom prst="rect">
            <a:avLst/>
          </a:prstGeom>
        </p:spPr>
      </p:pic>
      <p:pic>
        <p:nvPicPr>
          <p:cNvPr id="216" name="Picture 215" descr="RedGear5.png"/>
          <p:cNvPicPr>
            <a:picLocks noChangeAspect="1"/>
          </p:cNvPicPr>
          <p:nvPr/>
        </p:nvPicPr>
        <p:blipFill>
          <a:blip r:embed="rId6" cstate="print">
            <a:grayscl/>
            <a:extLst>
              <a:ext uri="{BEBA8EAE-BF5A-486C-A8C5-ECC9F3942E4B}">
                <a14:imgProps xmlns="" xmlns:a14="http://schemas.microsoft.com/office/drawing/2010/main">
                  <a14:imgLayer r:embed="rId16">
                    <a14:imgEffect>
                      <a14:saturation sat="66000"/>
                    </a14:imgEffect>
                  </a14:imgLayer>
                </a14:imgProps>
              </a:ext>
              <a:ext uri="{28A0092B-C50C-407E-A947-70E740481C1C}">
                <a14:useLocalDpi xmlns="" xmlns:a14="http://schemas.microsoft.com/office/drawing/2010/main" val="0"/>
              </a:ext>
            </a:extLst>
          </a:blip>
          <a:stretch>
            <a:fillRect/>
          </a:stretch>
        </p:blipFill>
        <p:spPr>
          <a:xfrm>
            <a:off x="1172593" y="2917682"/>
            <a:ext cx="231150" cy="231150"/>
          </a:xfrm>
          <a:prstGeom prst="rect">
            <a:avLst/>
          </a:prstGeom>
        </p:spPr>
      </p:pic>
      <p:sp>
        <p:nvSpPr>
          <p:cNvPr id="217" name="Rectangle 38"/>
          <p:cNvSpPr>
            <a:spLocks noChangeArrowheads="1"/>
          </p:cNvSpPr>
          <p:nvPr/>
        </p:nvSpPr>
        <p:spPr bwMode="gray">
          <a:xfrm>
            <a:off x="3085273" y="1600142"/>
            <a:ext cx="2913120" cy="414621"/>
          </a:xfrm>
          <a:prstGeom prst="rect">
            <a:avLst/>
          </a:prstGeom>
          <a:gradFill flip="none" rotWithShape="1">
            <a:gsLst>
              <a:gs pos="0">
                <a:schemeClr val="tx1">
                  <a:lumMod val="65000"/>
                  <a:lumOff val="35000"/>
                </a:schemeClr>
              </a:gs>
              <a:gs pos="100000">
                <a:schemeClr val="tx1"/>
              </a:gs>
            </a:gsLst>
            <a:lin ang="5400000" scaled="1"/>
            <a:tileRect/>
          </a:gradFill>
          <a:ln w="50800">
            <a:noFill/>
          </a:ln>
        </p:spPr>
        <p:txBody>
          <a:bodyPr wrap="none" lIns="45681" tIns="22839" rIns="45681" bIns="22839" anchor="ctr"/>
          <a:lstStyle/>
          <a:p>
            <a:pPr algn="ctr" defTabSz="456880" fontAlgn="base">
              <a:spcBef>
                <a:spcPct val="0"/>
              </a:spcBef>
              <a:spcAft>
                <a:spcPct val="0"/>
              </a:spcAft>
            </a:pPr>
            <a:r>
              <a:rPr lang="en-US" sz="1600" b="1" dirty="0" smtClean="0">
                <a:solidFill>
                  <a:schemeClr val="bg1"/>
                </a:solidFill>
                <a:ea typeface="MS PGothic" pitchFamily="34" charset="-128"/>
                <a:cs typeface="Arial" pitchFamily="34" charset="0"/>
              </a:rPr>
              <a:t>CRM</a:t>
            </a:r>
            <a:endParaRPr lang="en-US" sz="1600" b="1" dirty="0">
              <a:solidFill>
                <a:schemeClr val="bg1"/>
              </a:solidFill>
              <a:ea typeface="MS PGothic" pitchFamily="34" charset="-128"/>
              <a:cs typeface="Arial" pitchFamily="34" charset="0"/>
            </a:endParaRPr>
          </a:p>
        </p:txBody>
      </p:sp>
      <p:sp>
        <p:nvSpPr>
          <p:cNvPr id="218" name="Rectangle 38"/>
          <p:cNvSpPr>
            <a:spLocks noChangeArrowheads="1"/>
          </p:cNvSpPr>
          <p:nvPr/>
        </p:nvSpPr>
        <p:spPr bwMode="gray">
          <a:xfrm>
            <a:off x="3085273" y="2044272"/>
            <a:ext cx="2913120" cy="1660415"/>
          </a:xfrm>
          <a:prstGeom prst="rect">
            <a:avLst/>
          </a:prstGeom>
          <a:gradFill flip="none" rotWithShape="1">
            <a:gsLst>
              <a:gs pos="0">
                <a:schemeClr val="bg1">
                  <a:alpha val="50000"/>
                </a:schemeClr>
              </a:gs>
              <a:gs pos="100000">
                <a:schemeClr val="bg1">
                  <a:lumMod val="75000"/>
                </a:schemeClr>
              </a:gs>
            </a:gsLst>
            <a:lin ang="16200000" scaled="0"/>
            <a:tileRect/>
          </a:gradFill>
          <a:ln>
            <a:noFill/>
          </a:ln>
        </p:spPr>
        <p:txBody>
          <a:bodyPr wrap="square" lIns="0" rIns="0" anchor="ctr"/>
          <a:lstStyle/>
          <a:p>
            <a:pPr algn="ctr"/>
            <a:endParaRPr lang="en-US" sz="1600" b="1" kern="0" dirty="0">
              <a:solidFill>
                <a:srgbClr val="FFFFFF"/>
              </a:solidFill>
              <a:ea typeface="ヒラギノ角ゴ Pro W3"/>
              <a:cs typeface="ヒラギノ角ゴ Pro W3"/>
            </a:endParaRPr>
          </a:p>
        </p:txBody>
      </p:sp>
      <p:sp>
        <p:nvSpPr>
          <p:cNvPr id="219" name="TextBox 218"/>
          <p:cNvSpPr txBox="1"/>
          <p:nvPr/>
        </p:nvSpPr>
        <p:spPr>
          <a:xfrm>
            <a:off x="5093835" y="2173731"/>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Database </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Files</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221" name="TextBox 220"/>
          <p:cNvSpPr txBox="1"/>
          <p:nvPr/>
        </p:nvSpPr>
        <p:spPr>
          <a:xfrm>
            <a:off x="4105377" y="2179638"/>
            <a:ext cx="927942"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rPr>
              <a:t>Background</a:t>
            </a:r>
          </a:p>
          <a:p>
            <a:pPr marL="0" marR="0" lvl="0" indent="0" defTabSz="914400" eaLnBrk="0" fontAlgn="base" latinLnBrk="0" hangingPunct="0">
              <a:lnSpc>
                <a:spcPts val="1300"/>
              </a:lnSpc>
              <a:spcBef>
                <a:spcPct val="0"/>
              </a:spcBef>
              <a:spcAft>
                <a:spcPts val="0"/>
              </a:spcAft>
              <a:buClrTx/>
              <a:buSzTx/>
              <a:buFontTx/>
              <a:buNone/>
              <a:tabLst/>
              <a:defRPr/>
            </a:pPr>
            <a:r>
              <a:rPr lang="en-US" sz="1200" dirty="0" smtClean="0">
                <a:solidFill>
                  <a:srgbClr val="000000"/>
                </a:solidFill>
              </a:rPr>
              <a:t>Processes</a:t>
            </a:r>
            <a:endParaRPr kumimoji="0" lang="en-US" sz="1200" b="1" i="0" u="none" strike="noStrike" kern="0" cap="none" spc="0" normalizeH="0" noProof="0" dirty="0">
              <a:ln>
                <a:noFill/>
              </a:ln>
              <a:solidFill>
                <a:srgbClr val="000000"/>
              </a:solidFill>
              <a:effectLst/>
              <a:uLnTx/>
              <a:uFillTx/>
            </a:endParaRPr>
          </a:p>
        </p:txBody>
      </p:sp>
      <p:grpSp>
        <p:nvGrpSpPr>
          <p:cNvPr id="6" name="Group 221"/>
          <p:cNvGrpSpPr/>
          <p:nvPr/>
        </p:nvGrpSpPr>
        <p:grpSpPr>
          <a:xfrm rot="21388824">
            <a:off x="3294858" y="2727777"/>
            <a:ext cx="625958" cy="621849"/>
            <a:chOff x="6992324" y="2121786"/>
            <a:chExt cx="960398" cy="954094"/>
          </a:xfrm>
        </p:grpSpPr>
        <p:sp>
          <p:nvSpPr>
            <p:cNvPr id="223" name="Arc 222"/>
            <p:cNvSpPr/>
            <p:nvPr/>
          </p:nvSpPr>
          <p:spPr>
            <a:xfrm rot="13507380" flipH="1">
              <a:off x="6996144" y="2118635"/>
              <a:ext cx="952758" cy="960398"/>
            </a:xfrm>
            <a:prstGeom prst="arc">
              <a:avLst>
                <a:gd name="adj1" fmla="val 13565188"/>
                <a:gd name="adj2" fmla="val 19192409"/>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4" name="Oval 223"/>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
          <p:cNvGrpSpPr/>
          <p:nvPr/>
        </p:nvGrpSpPr>
        <p:grpSpPr>
          <a:xfrm>
            <a:off x="3167698" y="2179638"/>
            <a:ext cx="877164" cy="1253719"/>
            <a:chOff x="3167698" y="2179638"/>
            <a:chExt cx="877164" cy="1253719"/>
          </a:xfrm>
        </p:grpSpPr>
        <p:sp>
          <p:nvSpPr>
            <p:cNvPr id="220" name="TextBox 219"/>
            <p:cNvSpPr txBox="1"/>
            <p:nvPr/>
          </p:nvSpPr>
          <p:spPr>
            <a:xfrm>
              <a:off x="3167698" y="2179638"/>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Memory</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Utilized</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grpSp>
          <p:nvGrpSpPr>
            <p:cNvPr id="8" name="Group 224"/>
            <p:cNvGrpSpPr/>
            <p:nvPr/>
          </p:nvGrpSpPr>
          <p:grpSpPr>
            <a:xfrm>
              <a:off x="3253355" y="2680136"/>
              <a:ext cx="683558" cy="753221"/>
              <a:chOff x="1991152" y="2715414"/>
              <a:chExt cx="851559" cy="938343"/>
            </a:xfrm>
          </p:grpSpPr>
          <p:grpSp>
            <p:nvGrpSpPr>
              <p:cNvPr id="9" name="Group 225"/>
              <p:cNvGrpSpPr/>
              <p:nvPr/>
            </p:nvGrpSpPr>
            <p:grpSpPr>
              <a:xfrm>
                <a:off x="2136660" y="2853633"/>
                <a:ext cx="554574" cy="222667"/>
                <a:chOff x="2081790" y="2886931"/>
                <a:chExt cx="628270" cy="252258"/>
              </a:xfrm>
            </p:grpSpPr>
            <p:sp>
              <p:nvSpPr>
                <p:cNvPr id="228"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29"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0"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1"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2"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3"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34"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227" name="Picture 226" descr="Dial-Base.png"/>
              <p:cNvPicPr>
                <a:picLocks noChangeAspect="1"/>
              </p:cNvPicPr>
              <p:nvPr/>
            </p:nvPicPr>
            <p:blipFill>
              <a:blip r:embed="rId3" cstate="print">
                <a:alphaModFix/>
                <a:extLst>
                  <a:ext uri="{28A0092B-C50C-407E-A947-70E740481C1C}">
                    <a14:useLocalDpi xmlns="" xmlns:a14="http://schemas.microsoft.com/office/drawing/2010/main" val="0"/>
                  </a:ext>
                </a:extLst>
              </a:blip>
              <a:stretch>
                <a:fillRect/>
              </a:stretch>
            </p:blipFill>
            <p:spPr>
              <a:xfrm>
                <a:off x="1991152" y="2715414"/>
                <a:ext cx="851559" cy="938343"/>
              </a:xfrm>
              <a:prstGeom prst="rect">
                <a:avLst/>
              </a:prstGeom>
            </p:spPr>
          </p:pic>
        </p:grpSp>
        <p:sp>
          <p:nvSpPr>
            <p:cNvPr id="235" name="TextBox 234"/>
            <p:cNvSpPr txBox="1"/>
            <p:nvPr/>
          </p:nvSpPr>
          <p:spPr>
            <a:xfrm>
              <a:off x="3186097" y="3044004"/>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grpSp>
      <p:sp>
        <p:nvSpPr>
          <p:cNvPr id="236" name="Oval 235"/>
          <p:cNvSpPr/>
          <p:nvPr/>
        </p:nvSpPr>
        <p:spPr>
          <a:xfrm>
            <a:off x="3029139"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Oval 236"/>
          <p:cNvSpPr/>
          <p:nvPr/>
        </p:nvSpPr>
        <p:spPr>
          <a:xfrm>
            <a:off x="3969784"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p:cNvSpPr/>
          <p:nvPr/>
        </p:nvSpPr>
        <p:spPr>
          <a:xfrm>
            <a:off x="4947954"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9" name="Picture 238" descr="Grey_Database.png"/>
          <p:cNvPicPr>
            <a:picLocks/>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5226375" y="2773454"/>
            <a:ext cx="585002" cy="625664"/>
          </a:xfrm>
          <a:prstGeom prst="rect">
            <a:avLst/>
          </a:prstGeom>
        </p:spPr>
      </p:pic>
      <p:pic>
        <p:nvPicPr>
          <p:cNvPr id="240" name="Picture 239" descr="RedGear5.png"/>
          <p:cNvPicPr>
            <a:picLocks noChangeAspect="1"/>
          </p:cNvPicPr>
          <p:nvPr/>
        </p:nvPicPr>
        <p:blipFill>
          <a:blip r:embed="rId6" cstate="print">
            <a:grayscl/>
            <a:extLst>
              <a:ext uri="{BEBA8EAE-BF5A-486C-A8C5-ECC9F3942E4B}">
                <a14:imgProps xmlns="" xmlns:a14="http://schemas.microsoft.com/office/drawing/2010/main">
                  <a14:imgLayer r:embed="rId7">
                    <a14:imgEffect>
                      <a14:saturation sat="66000"/>
                    </a14:imgEffect>
                  </a14:imgLayer>
                </a14:imgProps>
              </a:ext>
              <a:ext uri="{28A0092B-C50C-407E-A947-70E740481C1C}">
                <a14:useLocalDpi xmlns="" xmlns:a14="http://schemas.microsoft.com/office/drawing/2010/main" val="0"/>
              </a:ext>
            </a:extLst>
          </a:blip>
          <a:stretch>
            <a:fillRect/>
          </a:stretch>
        </p:blipFill>
        <p:spPr>
          <a:xfrm>
            <a:off x="4181415" y="2738939"/>
            <a:ext cx="231150" cy="231150"/>
          </a:xfrm>
          <a:prstGeom prst="rect">
            <a:avLst/>
          </a:prstGeom>
        </p:spPr>
      </p:pic>
      <p:pic>
        <p:nvPicPr>
          <p:cNvPr id="241" name="Picture 240" descr="Red Gear 1.png"/>
          <p:cNvPicPr>
            <a:picLocks noChangeAspect="1"/>
          </p:cNvPicPr>
          <p:nvPr/>
        </p:nvPicPr>
        <p:blipFill>
          <a:blip r:embed="rId8" cstate="print">
            <a:grayscl/>
            <a:extLst>
              <a:ext uri="{BEBA8EAE-BF5A-486C-A8C5-ECC9F3942E4B}">
                <a14:imgProps xmlns="" xmlns:a14="http://schemas.microsoft.com/office/drawing/2010/main">
                  <a14:imgLayer r:embed="rId9">
                    <a14:imgEffect>
                      <a14:saturation sat="66000"/>
                    </a14:imgEffect>
                  </a14:imgLayer>
                </a14:imgProps>
              </a:ext>
              <a:ext uri="{28A0092B-C50C-407E-A947-70E740481C1C}">
                <a14:useLocalDpi xmlns="" xmlns:a14="http://schemas.microsoft.com/office/drawing/2010/main" val="0"/>
              </a:ext>
            </a:extLst>
          </a:blip>
          <a:stretch>
            <a:fillRect/>
          </a:stretch>
        </p:blipFill>
        <p:spPr>
          <a:xfrm>
            <a:off x="4565944" y="2730193"/>
            <a:ext cx="370882" cy="370880"/>
          </a:xfrm>
          <a:prstGeom prst="rect">
            <a:avLst/>
          </a:prstGeom>
        </p:spPr>
      </p:pic>
      <p:pic>
        <p:nvPicPr>
          <p:cNvPr id="242" name="Picture 241" descr="RedGear3.png"/>
          <p:cNvPicPr>
            <a:picLocks noChangeAspect="1"/>
          </p:cNvPicPr>
          <p:nvPr/>
        </p:nvPicPr>
        <p:blipFill>
          <a:blip r:embed="rId10" cstate="print">
            <a:grayscl/>
            <a:extLst>
              <a:ext uri="{BEBA8EAE-BF5A-486C-A8C5-ECC9F3942E4B}">
                <a14:imgProps xmlns="" xmlns:a14="http://schemas.microsoft.com/office/drawing/2010/main">
                  <a14:imgLayer r:embed="rId11">
                    <a14:imgEffect>
                      <a14:saturation sat="66000"/>
                    </a14:imgEffect>
                  </a14:imgLayer>
                </a14:imgProps>
              </a:ext>
              <a:ext uri="{28A0092B-C50C-407E-A947-70E740481C1C}">
                <a14:useLocalDpi xmlns="" xmlns:a14="http://schemas.microsoft.com/office/drawing/2010/main" val="0"/>
              </a:ext>
            </a:extLst>
          </a:blip>
          <a:stretch>
            <a:fillRect/>
          </a:stretch>
        </p:blipFill>
        <p:spPr>
          <a:xfrm>
            <a:off x="4453167" y="3015453"/>
            <a:ext cx="517730" cy="517730"/>
          </a:xfrm>
          <a:prstGeom prst="rect">
            <a:avLst/>
          </a:prstGeom>
        </p:spPr>
      </p:pic>
      <p:pic>
        <p:nvPicPr>
          <p:cNvPr id="243" name="Picture 242" descr="RedGear5.png"/>
          <p:cNvPicPr>
            <a:picLocks noChangeAspect="1"/>
          </p:cNvPicPr>
          <p:nvPr/>
        </p:nvPicPr>
        <p:blipFill>
          <a:blip r:embed="rId12" cstate="print">
            <a:grayscl/>
            <a:extLst>
              <a:ext uri="{BEBA8EAE-BF5A-486C-A8C5-ECC9F3942E4B}">
                <a14:imgProps xmlns="" xmlns:a14="http://schemas.microsoft.com/office/drawing/2010/main">
                  <a14:imgLayer r:embed="rId13">
                    <a14:imgEffect>
                      <a14:saturation sat="66000"/>
                    </a14:imgEffect>
                  </a14:imgLayer>
                </a14:imgProps>
              </a:ext>
              <a:ext uri="{28A0092B-C50C-407E-A947-70E740481C1C}">
                <a14:useLocalDpi xmlns="" xmlns:a14="http://schemas.microsoft.com/office/drawing/2010/main" val="0"/>
              </a:ext>
            </a:extLst>
          </a:blip>
          <a:stretch>
            <a:fillRect/>
          </a:stretch>
        </p:blipFill>
        <p:spPr>
          <a:xfrm>
            <a:off x="4230646" y="3107045"/>
            <a:ext cx="308944" cy="308944"/>
          </a:xfrm>
          <a:prstGeom prst="rect">
            <a:avLst/>
          </a:prstGeom>
        </p:spPr>
      </p:pic>
      <p:pic>
        <p:nvPicPr>
          <p:cNvPr id="244" name="Picture 243" descr="Red Gear 1.png"/>
          <p:cNvPicPr>
            <a:picLocks noChangeAspect="1"/>
          </p:cNvPicPr>
          <p:nvPr/>
        </p:nvPicPr>
        <p:blipFill>
          <a:blip r:embed="rId14" cstate="print">
            <a:grayscl/>
            <a:extLst>
              <a:ext uri="{BEBA8EAE-BF5A-486C-A8C5-ECC9F3942E4B}">
                <a14:imgProps xmlns="" xmlns:a14="http://schemas.microsoft.com/office/drawing/2010/main">
                  <a14:imgLayer r:embed="rId9">
                    <a14:imgEffect>
                      <a14:saturation sat="66000"/>
                    </a14:imgEffect>
                  </a14:imgLayer>
                </a14:imgProps>
              </a:ext>
              <a:ext uri="{28A0092B-C50C-407E-A947-70E740481C1C}">
                <a14:useLocalDpi xmlns="" xmlns:a14="http://schemas.microsoft.com/office/drawing/2010/main" val="0"/>
              </a:ext>
            </a:extLst>
          </a:blip>
          <a:stretch>
            <a:fillRect/>
          </a:stretch>
        </p:blipFill>
        <p:spPr>
          <a:xfrm>
            <a:off x="4300417" y="2841774"/>
            <a:ext cx="347552" cy="347550"/>
          </a:xfrm>
          <a:prstGeom prst="rect">
            <a:avLst/>
          </a:prstGeom>
        </p:spPr>
      </p:pic>
      <p:pic>
        <p:nvPicPr>
          <p:cNvPr id="245" name="Picture 244" descr="RedGear3.png"/>
          <p:cNvPicPr>
            <a:picLocks noChangeAspect="1"/>
          </p:cNvPicPr>
          <p:nvPr/>
        </p:nvPicPr>
        <p:blipFill>
          <a:blip r:embed="rId15" cstate="print">
            <a:grayscl/>
            <a:extLst>
              <a:ext uri="{BEBA8EAE-BF5A-486C-A8C5-ECC9F3942E4B}">
                <a14:imgProps xmlns="" xmlns:a14="http://schemas.microsoft.com/office/drawing/2010/main">
                  <a14:imgLayer r:embed="rId11">
                    <a14:imgEffect>
                      <a14:saturation sat="66000"/>
                    </a14:imgEffect>
                  </a14:imgLayer>
                </a14:imgProps>
              </a:ext>
              <a:ext uri="{28A0092B-C50C-407E-A947-70E740481C1C}">
                <a14:useLocalDpi xmlns="" xmlns:a14="http://schemas.microsoft.com/office/drawing/2010/main" val="0"/>
              </a:ext>
            </a:extLst>
          </a:blip>
          <a:stretch>
            <a:fillRect/>
          </a:stretch>
        </p:blipFill>
        <p:spPr>
          <a:xfrm>
            <a:off x="4313082" y="2521643"/>
            <a:ext cx="386378" cy="386378"/>
          </a:xfrm>
          <a:prstGeom prst="rect">
            <a:avLst/>
          </a:prstGeom>
        </p:spPr>
      </p:pic>
      <p:pic>
        <p:nvPicPr>
          <p:cNvPr id="246" name="Picture 245" descr="RedGear5.png"/>
          <p:cNvPicPr>
            <a:picLocks noChangeAspect="1"/>
          </p:cNvPicPr>
          <p:nvPr/>
        </p:nvPicPr>
        <p:blipFill>
          <a:blip r:embed="rId6" cstate="print">
            <a:grayscl/>
            <a:extLst>
              <a:ext uri="{BEBA8EAE-BF5A-486C-A8C5-ECC9F3942E4B}">
                <a14:imgProps xmlns="" xmlns:a14="http://schemas.microsoft.com/office/drawing/2010/main">
                  <a14:imgLayer r:embed="rId16">
                    <a14:imgEffect>
                      <a14:saturation sat="66000"/>
                    </a14:imgEffect>
                  </a14:imgLayer>
                </a14:imgProps>
              </a:ext>
              <a:ext uri="{28A0092B-C50C-407E-A947-70E740481C1C}">
                <a14:useLocalDpi xmlns="" xmlns:a14="http://schemas.microsoft.com/office/drawing/2010/main" val="0"/>
              </a:ext>
            </a:extLst>
          </a:blip>
          <a:stretch>
            <a:fillRect/>
          </a:stretch>
        </p:blipFill>
        <p:spPr>
          <a:xfrm>
            <a:off x="4115264" y="2917682"/>
            <a:ext cx="231150" cy="231150"/>
          </a:xfrm>
          <a:prstGeom prst="rect">
            <a:avLst/>
          </a:prstGeom>
        </p:spPr>
      </p:pic>
      <p:sp>
        <p:nvSpPr>
          <p:cNvPr id="247" name="Rectangle 38"/>
          <p:cNvSpPr>
            <a:spLocks noChangeArrowheads="1"/>
          </p:cNvSpPr>
          <p:nvPr/>
        </p:nvSpPr>
        <p:spPr bwMode="gray">
          <a:xfrm>
            <a:off x="6029945" y="1600142"/>
            <a:ext cx="2913120" cy="414621"/>
          </a:xfrm>
          <a:prstGeom prst="rect">
            <a:avLst/>
          </a:prstGeom>
          <a:gradFill flip="none" rotWithShape="1">
            <a:gsLst>
              <a:gs pos="0">
                <a:schemeClr val="tx1">
                  <a:lumMod val="65000"/>
                  <a:lumOff val="35000"/>
                </a:schemeClr>
              </a:gs>
              <a:gs pos="100000">
                <a:schemeClr val="tx1"/>
              </a:gs>
            </a:gsLst>
            <a:lin ang="5400000" scaled="1"/>
            <a:tileRect/>
          </a:gradFill>
          <a:ln w="50800">
            <a:noFill/>
          </a:ln>
        </p:spPr>
        <p:txBody>
          <a:bodyPr wrap="none" lIns="45681" tIns="22839" rIns="45681" bIns="22839" anchor="ctr"/>
          <a:lstStyle/>
          <a:p>
            <a:pPr algn="ctr" defTabSz="456880" fontAlgn="base">
              <a:spcBef>
                <a:spcPct val="0"/>
              </a:spcBef>
              <a:spcAft>
                <a:spcPct val="0"/>
              </a:spcAft>
            </a:pPr>
            <a:r>
              <a:rPr lang="en-US" sz="1600" b="1" dirty="0" smtClean="0">
                <a:solidFill>
                  <a:schemeClr val="bg1"/>
                </a:solidFill>
                <a:ea typeface="MS PGothic" pitchFamily="34" charset="-128"/>
                <a:cs typeface="Arial" pitchFamily="34" charset="0"/>
              </a:rPr>
              <a:t>DW</a:t>
            </a:r>
            <a:endParaRPr lang="en-US" sz="1600" b="1" dirty="0">
              <a:solidFill>
                <a:schemeClr val="bg1"/>
              </a:solidFill>
              <a:ea typeface="MS PGothic" pitchFamily="34" charset="-128"/>
              <a:cs typeface="Arial" pitchFamily="34" charset="0"/>
            </a:endParaRPr>
          </a:p>
        </p:txBody>
      </p:sp>
      <p:sp>
        <p:nvSpPr>
          <p:cNvPr id="248" name="Rectangle 38"/>
          <p:cNvSpPr>
            <a:spLocks noChangeArrowheads="1"/>
          </p:cNvSpPr>
          <p:nvPr/>
        </p:nvSpPr>
        <p:spPr bwMode="gray">
          <a:xfrm>
            <a:off x="6029945" y="2044272"/>
            <a:ext cx="2913120" cy="1660415"/>
          </a:xfrm>
          <a:prstGeom prst="rect">
            <a:avLst/>
          </a:prstGeom>
          <a:gradFill flip="none" rotWithShape="1">
            <a:gsLst>
              <a:gs pos="0">
                <a:schemeClr val="bg1">
                  <a:alpha val="50000"/>
                </a:schemeClr>
              </a:gs>
              <a:gs pos="100000">
                <a:schemeClr val="bg1">
                  <a:lumMod val="75000"/>
                </a:schemeClr>
              </a:gs>
            </a:gsLst>
            <a:lin ang="16200000" scaled="0"/>
            <a:tileRect/>
          </a:gradFill>
          <a:ln>
            <a:noFill/>
          </a:ln>
        </p:spPr>
        <p:txBody>
          <a:bodyPr wrap="square" lIns="0" rIns="0" anchor="ctr"/>
          <a:lstStyle/>
          <a:p>
            <a:pPr algn="ctr"/>
            <a:endParaRPr lang="en-US" sz="1600" b="1" kern="0" dirty="0">
              <a:solidFill>
                <a:srgbClr val="FFFFFF"/>
              </a:solidFill>
              <a:ea typeface="ヒラギノ角ゴ Pro W3"/>
              <a:cs typeface="ヒラギノ角ゴ Pro W3"/>
            </a:endParaRPr>
          </a:p>
        </p:txBody>
      </p:sp>
      <p:sp>
        <p:nvSpPr>
          <p:cNvPr id="249" name="TextBox 248"/>
          <p:cNvSpPr txBox="1"/>
          <p:nvPr/>
        </p:nvSpPr>
        <p:spPr>
          <a:xfrm>
            <a:off x="8038507" y="2173731"/>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Database </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Files</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251" name="TextBox 250"/>
          <p:cNvSpPr txBox="1"/>
          <p:nvPr/>
        </p:nvSpPr>
        <p:spPr>
          <a:xfrm>
            <a:off x="7050049" y="2179638"/>
            <a:ext cx="927942"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rPr>
              <a:t>Background</a:t>
            </a:r>
          </a:p>
          <a:p>
            <a:pPr marL="0" marR="0" lvl="0" indent="0" defTabSz="914400" eaLnBrk="0" fontAlgn="base" latinLnBrk="0" hangingPunct="0">
              <a:lnSpc>
                <a:spcPts val="1300"/>
              </a:lnSpc>
              <a:spcBef>
                <a:spcPct val="0"/>
              </a:spcBef>
              <a:spcAft>
                <a:spcPts val="0"/>
              </a:spcAft>
              <a:buClrTx/>
              <a:buSzTx/>
              <a:buFontTx/>
              <a:buNone/>
              <a:tabLst/>
              <a:defRPr/>
            </a:pPr>
            <a:r>
              <a:rPr lang="en-US" sz="1200" dirty="0" smtClean="0">
                <a:solidFill>
                  <a:srgbClr val="000000"/>
                </a:solidFill>
              </a:rPr>
              <a:t>Processes</a:t>
            </a:r>
            <a:endParaRPr kumimoji="0" lang="en-US" sz="1200" b="1" i="0" u="none" strike="noStrike" kern="0" cap="none" spc="0" normalizeH="0" noProof="0" dirty="0">
              <a:ln>
                <a:noFill/>
              </a:ln>
              <a:solidFill>
                <a:srgbClr val="000000"/>
              </a:solidFill>
              <a:effectLst/>
              <a:uLnTx/>
              <a:uFillTx/>
            </a:endParaRPr>
          </a:p>
        </p:txBody>
      </p:sp>
      <p:sp>
        <p:nvSpPr>
          <p:cNvPr id="266" name="Oval 265"/>
          <p:cNvSpPr/>
          <p:nvPr/>
        </p:nvSpPr>
        <p:spPr>
          <a:xfrm>
            <a:off x="5973811"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Oval 266"/>
          <p:cNvSpPr/>
          <p:nvPr/>
        </p:nvSpPr>
        <p:spPr>
          <a:xfrm>
            <a:off x="6914456"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p:cNvSpPr/>
          <p:nvPr/>
        </p:nvSpPr>
        <p:spPr>
          <a:xfrm>
            <a:off x="7892626"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9" name="Picture 268" descr="Grey_Database.png"/>
          <p:cNvPicPr>
            <a:picLocks/>
          </p:cNvPicPr>
          <p:nvPr/>
        </p:nvPicPr>
        <p:blipFill>
          <a:blip r:embed="rId4" cstate="print">
            <a:extLst>
              <a:ext uri="{BEBA8EAE-BF5A-486C-A8C5-ECC9F3942E4B}">
                <a14:imgProps xmlns="" xmlns:a14="http://schemas.microsoft.com/office/drawing/2010/main">
                  <a14:imgLayer r:embed="rId5">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8171047" y="2773454"/>
            <a:ext cx="585002" cy="625664"/>
          </a:xfrm>
          <a:prstGeom prst="rect">
            <a:avLst/>
          </a:prstGeom>
        </p:spPr>
      </p:pic>
      <p:pic>
        <p:nvPicPr>
          <p:cNvPr id="270" name="Picture 269" descr="RedGear5.png"/>
          <p:cNvPicPr>
            <a:picLocks noChangeAspect="1"/>
          </p:cNvPicPr>
          <p:nvPr/>
        </p:nvPicPr>
        <p:blipFill>
          <a:blip r:embed="rId6" cstate="print">
            <a:grayscl/>
            <a:extLst>
              <a:ext uri="{BEBA8EAE-BF5A-486C-A8C5-ECC9F3942E4B}">
                <a14:imgProps xmlns="" xmlns:a14="http://schemas.microsoft.com/office/drawing/2010/main">
                  <a14:imgLayer r:embed="rId7">
                    <a14:imgEffect>
                      <a14:saturation sat="66000"/>
                    </a14:imgEffect>
                  </a14:imgLayer>
                </a14:imgProps>
              </a:ext>
              <a:ext uri="{28A0092B-C50C-407E-A947-70E740481C1C}">
                <a14:useLocalDpi xmlns="" xmlns:a14="http://schemas.microsoft.com/office/drawing/2010/main" val="0"/>
              </a:ext>
            </a:extLst>
          </a:blip>
          <a:stretch>
            <a:fillRect/>
          </a:stretch>
        </p:blipFill>
        <p:spPr>
          <a:xfrm>
            <a:off x="7126087" y="2738939"/>
            <a:ext cx="231150" cy="231150"/>
          </a:xfrm>
          <a:prstGeom prst="rect">
            <a:avLst/>
          </a:prstGeom>
        </p:spPr>
      </p:pic>
      <p:pic>
        <p:nvPicPr>
          <p:cNvPr id="271" name="Picture 270" descr="Red Gear 1.png"/>
          <p:cNvPicPr>
            <a:picLocks noChangeAspect="1"/>
          </p:cNvPicPr>
          <p:nvPr/>
        </p:nvPicPr>
        <p:blipFill>
          <a:blip r:embed="rId8" cstate="print">
            <a:grayscl/>
            <a:extLst>
              <a:ext uri="{BEBA8EAE-BF5A-486C-A8C5-ECC9F3942E4B}">
                <a14:imgProps xmlns="" xmlns:a14="http://schemas.microsoft.com/office/drawing/2010/main">
                  <a14:imgLayer r:embed="rId9">
                    <a14:imgEffect>
                      <a14:saturation sat="66000"/>
                    </a14:imgEffect>
                  </a14:imgLayer>
                </a14:imgProps>
              </a:ext>
              <a:ext uri="{28A0092B-C50C-407E-A947-70E740481C1C}">
                <a14:useLocalDpi xmlns="" xmlns:a14="http://schemas.microsoft.com/office/drawing/2010/main" val="0"/>
              </a:ext>
            </a:extLst>
          </a:blip>
          <a:stretch>
            <a:fillRect/>
          </a:stretch>
        </p:blipFill>
        <p:spPr>
          <a:xfrm>
            <a:off x="7510616" y="2730193"/>
            <a:ext cx="370882" cy="370880"/>
          </a:xfrm>
          <a:prstGeom prst="rect">
            <a:avLst/>
          </a:prstGeom>
        </p:spPr>
      </p:pic>
      <p:pic>
        <p:nvPicPr>
          <p:cNvPr id="272" name="Picture 271" descr="RedGear3.png"/>
          <p:cNvPicPr>
            <a:picLocks noChangeAspect="1"/>
          </p:cNvPicPr>
          <p:nvPr/>
        </p:nvPicPr>
        <p:blipFill>
          <a:blip r:embed="rId10" cstate="print">
            <a:grayscl/>
            <a:extLst>
              <a:ext uri="{BEBA8EAE-BF5A-486C-A8C5-ECC9F3942E4B}">
                <a14:imgProps xmlns="" xmlns:a14="http://schemas.microsoft.com/office/drawing/2010/main">
                  <a14:imgLayer r:embed="rId11">
                    <a14:imgEffect>
                      <a14:saturation sat="66000"/>
                    </a14:imgEffect>
                  </a14:imgLayer>
                </a14:imgProps>
              </a:ext>
              <a:ext uri="{28A0092B-C50C-407E-A947-70E740481C1C}">
                <a14:useLocalDpi xmlns="" xmlns:a14="http://schemas.microsoft.com/office/drawing/2010/main" val="0"/>
              </a:ext>
            </a:extLst>
          </a:blip>
          <a:stretch>
            <a:fillRect/>
          </a:stretch>
        </p:blipFill>
        <p:spPr>
          <a:xfrm>
            <a:off x="7397839" y="3015453"/>
            <a:ext cx="517730" cy="517730"/>
          </a:xfrm>
          <a:prstGeom prst="rect">
            <a:avLst/>
          </a:prstGeom>
        </p:spPr>
      </p:pic>
      <p:pic>
        <p:nvPicPr>
          <p:cNvPr id="273" name="Picture 272" descr="RedGear5.png"/>
          <p:cNvPicPr>
            <a:picLocks noChangeAspect="1"/>
          </p:cNvPicPr>
          <p:nvPr/>
        </p:nvPicPr>
        <p:blipFill>
          <a:blip r:embed="rId12" cstate="print">
            <a:grayscl/>
            <a:extLst>
              <a:ext uri="{BEBA8EAE-BF5A-486C-A8C5-ECC9F3942E4B}">
                <a14:imgProps xmlns="" xmlns:a14="http://schemas.microsoft.com/office/drawing/2010/main">
                  <a14:imgLayer r:embed="rId13">
                    <a14:imgEffect>
                      <a14:saturation sat="66000"/>
                    </a14:imgEffect>
                  </a14:imgLayer>
                </a14:imgProps>
              </a:ext>
              <a:ext uri="{28A0092B-C50C-407E-A947-70E740481C1C}">
                <a14:useLocalDpi xmlns="" xmlns:a14="http://schemas.microsoft.com/office/drawing/2010/main" val="0"/>
              </a:ext>
            </a:extLst>
          </a:blip>
          <a:stretch>
            <a:fillRect/>
          </a:stretch>
        </p:blipFill>
        <p:spPr>
          <a:xfrm>
            <a:off x="7175318" y="3107045"/>
            <a:ext cx="308944" cy="308944"/>
          </a:xfrm>
          <a:prstGeom prst="rect">
            <a:avLst/>
          </a:prstGeom>
        </p:spPr>
      </p:pic>
      <p:pic>
        <p:nvPicPr>
          <p:cNvPr id="274" name="Picture 273" descr="Red Gear 1.png"/>
          <p:cNvPicPr>
            <a:picLocks noChangeAspect="1"/>
          </p:cNvPicPr>
          <p:nvPr/>
        </p:nvPicPr>
        <p:blipFill>
          <a:blip r:embed="rId14" cstate="print">
            <a:grayscl/>
            <a:extLst>
              <a:ext uri="{BEBA8EAE-BF5A-486C-A8C5-ECC9F3942E4B}">
                <a14:imgProps xmlns="" xmlns:a14="http://schemas.microsoft.com/office/drawing/2010/main">
                  <a14:imgLayer r:embed="rId9">
                    <a14:imgEffect>
                      <a14:saturation sat="66000"/>
                    </a14:imgEffect>
                  </a14:imgLayer>
                </a14:imgProps>
              </a:ext>
              <a:ext uri="{28A0092B-C50C-407E-A947-70E740481C1C}">
                <a14:useLocalDpi xmlns="" xmlns:a14="http://schemas.microsoft.com/office/drawing/2010/main" val="0"/>
              </a:ext>
            </a:extLst>
          </a:blip>
          <a:stretch>
            <a:fillRect/>
          </a:stretch>
        </p:blipFill>
        <p:spPr>
          <a:xfrm>
            <a:off x="7245089" y="2841774"/>
            <a:ext cx="347552" cy="347550"/>
          </a:xfrm>
          <a:prstGeom prst="rect">
            <a:avLst/>
          </a:prstGeom>
        </p:spPr>
      </p:pic>
      <p:pic>
        <p:nvPicPr>
          <p:cNvPr id="275" name="Picture 274" descr="RedGear3.png"/>
          <p:cNvPicPr>
            <a:picLocks noChangeAspect="1"/>
          </p:cNvPicPr>
          <p:nvPr/>
        </p:nvPicPr>
        <p:blipFill>
          <a:blip r:embed="rId15" cstate="print">
            <a:grayscl/>
            <a:extLst>
              <a:ext uri="{BEBA8EAE-BF5A-486C-A8C5-ECC9F3942E4B}">
                <a14:imgProps xmlns="" xmlns:a14="http://schemas.microsoft.com/office/drawing/2010/main">
                  <a14:imgLayer r:embed="rId11">
                    <a14:imgEffect>
                      <a14:saturation sat="66000"/>
                    </a14:imgEffect>
                  </a14:imgLayer>
                </a14:imgProps>
              </a:ext>
              <a:ext uri="{28A0092B-C50C-407E-A947-70E740481C1C}">
                <a14:useLocalDpi xmlns="" xmlns:a14="http://schemas.microsoft.com/office/drawing/2010/main" val="0"/>
              </a:ext>
            </a:extLst>
          </a:blip>
          <a:stretch>
            <a:fillRect/>
          </a:stretch>
        </p:blipFill>
        <p:spPr>
          <a:xfrm>
            <a:off x="7257754" y="2521643"/>
            <a:ext cx="386378" cy="386378"/>
          </a:xfrm>
          <a:prstGeom prst="rect">
            <a:avLst/>
          </a:prstGeom>
        </p:spPr>
      </p:pic>
      <p:pic>
        <p:nvPicPr>
          <p:cNvPr id="276" name="Picture 275" descr="RedGear5.png"/>
          <p:cNvPicPr>
            <a:picLocks noChangeAspect="1"/>
          </p:cNvPicPr>
          <p:nvPr/>
        </p:nvPicPr>
        <p:blipFill>
          <a:blip r:embed="rId6" cstate="print">
            <a:grayscl/>
            <a:extLst>
              <a:ext uri="{BEBA8EAE-BF5A-486C-A8C5-ECC9F3942E4B}">
                <a14:imgProps xmlns="" xmlns:a14="http://schemas.microsoft.com/office/drawing/2010/main">
                  <a14:imgLayer r:embed="rId16">
                    <a14:imgEffect>
                      <a14:saturation sat="66000"/>
                    </a14:imgEffect>
                  </a14:imgLayer>
                </a14:imgProps>
              </a:ext>
              <a:ext uri="{28A0092B-C50C-407E-A947-70E740481C1C}">
                <a14:useLocalDpi xmlns="" xmlns:a14="http://schemas.microsoft.com/office/drawing/2010/main" val="0"/>
              </a:ext>
            </a:extLst>
          </a:blip>
          <a:stretch>
            <a:fillRect/>
          </a:stretch>
        </p:blipFill>
        <p:spPr>
          <a:xfrm>
            <a:off x="7059936" y="2917682"/>
            <a:ext cx="231150" cy="231150"/>
          </a:xfrm>
          <a:prstGeom prst="rect">
            <a:avLst/>
          </a:prstGeom>
        </p:spPr>
      </p:pic>
      <p:grpSp>
        <p:nvGrpSpPr>
          <p:cNvPr id="11" name="Group 121"/>
          <p:cNvGrpSpPr/>
          <p:nvPr/>
        </p:nvGrpSpPr>
        <p:grpSpPr>
          <a:xfrm rot="2700000">
            <a:off x="6229671" y="2734821"/>
            <a:ext cx="625958" cy="621849"/>
            <a:chOff x="6992326" y="2121786"/>
            <a:chExt cx="960398" cy="954094"/>
          </a:xfrm>
        </p:grpSpPr>
        <p:sp>
          <p:nvSpPr>
            <p:cNvPr id="123" name="Arc 122"/>
            <p:cNvSpPr/>
            <p:nvPr/>
          </p:nvSpPr>
          <p:spPr>
            <a:xfrm rot="16200000" flipH="1">
              <a:off x="6996146" y="2118639"/>
              <a:ext cx="952758" cy="960398"/>
            </a:xfrm>
            <a:prstGeom prst="arc">
              <a:avLst>
                <a:gd name="adj1" fmla="val 16127119"/>
                <a:gd name="adj2" fmla="val 21590166"/>
              </a:avLst>
            </a:prstGeom>
            <a:gradFill flip="none" rotWithShape="1">
              <a:gsLst>
                <a:gs pos="0">
                  <a:schemeClr val="accent1">
                    <a:lumMod val="50000"/>
                  </a:schemeClr>
                </a:gs>
                <a:gs pos="100000">
                  <a:schemeClr val="accent1">
                    <a:lumMod val="7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4" name="Oval 123"/>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24"/>
          <p:cNvGrpSpPr/>
          <p:nvPr/>
        </p:nvGrpSpPr>
        <p:grpSpPr>
          <a:xfrm rot="16200000">
            <a:off x="6229671" y="2734819"/>
            <a:ext cx="625958" cy="621849"/>
            <a:chOff x="6992325" y="2121786"/>
            <a:chExt cx="960398" cy="954094"/>
          </a:xfrm>
        </p:grpSpPr>
        <p:sp>
          <p:nvSpPr>
            <p:cNvPr id="126" name="Arc 125"/>
            <p:cNvSpPr/>
            <p:nvPr/>
          </p:nvSpPr>
          <p:spPr>
            <a:xfrm rot="16200000" flipH="1">
              <a:off x="6996145" y="2118637"/>
              <a:ext cx="952758" cy="960398"/>
            </a:xfrm>
            <a:prstGeom prst="arc">
              <a:avLst>
                <a:gd name="adj1" fmla="val 10839672"/>
                <a:gd name="adj2" fmla="val 21590166"/>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7" name="Oval 126"/>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5"/>
          <p:cNvGrpSpPr/>
          <p:nvPr/>
        </p:nvGrpSpPr>
        <p:grpSpPr>
          <a:xfrm>
            <a:off x="6112370" y="2179638"/>
            <a:ext cx="877164" cy="1253720"/>
            <a:chOff x="6112370" y="2179638"/>
            <a:chExt cx="877164" cy="1253720"/>
          </a:xfrm>
        </p:grpSpPr>
        <p:sp>
          <p:nvSpPr>
            <p:cNvPr id="250" name="TextBox 249"/>
            <p:cNvSpPr txBox="1"/>
            <p:nvPr/>
          </p:nvSpPr>
          <p:spPr>
            <a:xfrm>
              <a:off x="6112370" y="2179638"/>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Memory</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Utilized</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grpSp>
          <p:nvGrpSpPr>
            <p:cNvPr id="14" name="Group 254"/>
            <p:cNvGrpSpPr/>
            <p:nvPr/>
          </p:nvGrpSpPr>
          <p:grpSpPr>
            <a:xfrm>
              <a:off x="6198027" y="2680137"/>
              <a:ext cx="683558" cy="753221"/>
              <a:chOff x="1991152" y="2715415"/>
              <a:chExt cx="851559" cy="938343"/>
            </a:xfrm>
          </p:grpSpPr>
          <p:grpSp>
            <p:nvGrpSpPr>
              <p:cNvPr id="15" name="Group 255"/>
              <p:cNvGrpSpPr/>
              <p:nvPr/>
            </p:nvGrpSpPr>
            <p:grpSpPr>
              <a:xfrm>
                <a:off x="2136660" y="2853633"/>
                <a:ext cx="554574" cy="222667"/>
                <a:chOff x="2081790" y="2886931"/>
                <a:chExt cx="628270" cy="252258"/>
              </a:xfrm>
            </p:grpSpPr>
            <p:sp>
              <p:nvSpPr>
                <p:cNvPr id="258"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59"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0"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1"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2"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3"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64"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257" name="Picture 256" descr="Dial-Base.png"/>
              <p:cNvPicPr>
                <a:picLocks noChangeAspect="1"/>
              </p:cNvPicPr>
              <p:nvPr/>
            </p:nvPicPr>
            <p:blipFill>
              <a:blip r:embed="rId3" cstate="print">
                <a:alphaModFix/>
                <a:extLst>
                  <a:ext uri="{28A0092B-C50C-407E-A947-70E740481C1C}">
                    <a14:useLocalDpi xmlns="" xmlns:a14="http://schemas.microsoft.com/office/drawing/2010/main" val="0"/>
                  </a:ext>
                </a:extLst>
              </a:blip>
              <a:stretch>
                <a:fillRect/>
              </a:stretch>
            </p:blipFill>
            <p:spPr>
              <a:xfrm>
                <a:off x="1991152" y="2715415"/>
                <a:ext cx="851559" cy="938343"/>
              </a:xfrm>
              <a:prstGeom prst="rect">
                <a:avLst/>
              </a:prstGeom>
            </p:spPr>
          </p:pic>
        </p:grpSp>
        <p:sp>
          <p:nvSpPr>
            <p:cNvPr id="265" name="TextBox 264"/>
            <p:cNvSpPr txBox="1"/>
            <p:nvPr/>
          </p:nvSpPr>
          <p:spPr>
            <a:xfrm>
              <a:off x="6130769" y="3044004"/>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grpSp>
    </p:spTree>
    <p:extLst>
      <p:ext uri="{BB962C8B-B14F-4D97-AF65-F5344CB8AC3E}">
        <p14:creationId xmlns="" xmlns:p14="http://schemas.microsoft.com/office/powerpoint/2010/main" val="35471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
                                        <p:tgtEl>
                                          <p:spTgt spid="6"/>
                                        </p:tgtEl>
                                      </p:cBhvr>
                                    </p:animEffect>
                                  </p:childTnLst>
                                </p:cTn>
                              </p:par>
                              <p:par>
                                <p:cTn id="12" presetID="8" presetClass="emph" presetSubtype="0" fill="hold" nodeType="withEffect">
                                  <p:stCondLst>
                                    <p:cond delay="0"/>
                                  </p:stCondLst>
                                  <p:childTnLst>
                                    <p:animRot by="5400000">
                                      <p:cBhvr>
                                        <p:cTn id="13" dur="300" fill="hold"/>
                                        <p:tgtEl>
                                          <p:spTgt spid="6"/>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236"/>
                                        </p:tgtEl>
                                        <p:attrNameLst>
                                          <p:attrName>style.visibility</p:attrName>
                                        </p:attrNameLst>
                                      </p:cBhvr>
                                      <p:to>
                                        <p:strVal val="visible"/>
                                      </p:to>
                                    </p:set>
                                    <p:animEffect transition="in" filter="fade">
                                      <p:cBhvr>
                                        <p:cTn id="16" dur="100"/>
                                        <p:tgtEl>
                                          <p:spTgt spid="236"/>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1"/>
                                        </p:tgtEl>
                                        <p:attrNameLst>
                                          <p:attrName>style.visibility</p:attrName>
                                        </p:attrNameLst>
                                      </p:cBhvr>
                                      <p:to>
                                        <p:strVal val="visible"/>
                                      </p:to>
                                    </p:set>
                                    <p:animEffect transition="in" filter="fade">
                                      <p:cBhvr>
                                        <p:cTn id="20" dur="200"/>
                                        <p:tgtEl>
                                          <p:spTgt spid="221"/>
                                        </p:tgtEl>
                                      </p:cBhvr>
                                    </p:animEffect>
                                  </p:childTnLst>
                                </p:cTn>
                              </p:par>
                            </p:childTnLst>
                          </p:cTn>
                        </p:par>
                        <p:par>
                          <p:cTn id="21" fill="hold">
                            <p:stCondLst>
                              <p:cond delay="800"/>
                            </p:stCondLst>
                            <p:childTnLst>
                              <p:par>
                                <p:cTn id="22" presetID="10" presetClass="entr" presetSubtype="0" fill="hold" nodeType="after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200"/>
                                        <p:tgtEl>
                                          <p:spTgt spid="240"/>
                                        </p:tgtEl>
                                      </p:cBhvr>
                                    </p:animEffect>
                                  </p:childTnLst>
                                </p:cTn>
                              </p:par>
                              <p:par>
                                <p:cTn id="25" presetID="8" presetClass="emph" presetSubtype="0" fill="hold" nodeType="withEffect">
                                  <p:stCondLst>
                                    <p:cond delay="0"/>
                                  </p:stCondLst>
                                  <p:childTnLst>
                                    <p:animRot by="21600000">
                                      <p:cBhvr>
                                        <p:cTn id="26" dur="800" fill="hold"/>
                                        <p:tgtEl>
                                          <p:spTgt spid="240"/>
                                        </p:tgtEl>
                                        <p:attrNameLst>
                                          <p:attrName>r</p:attrName>
                                        </p:attrNameLst>
                                      </p:cBhvr>
                                    </p:animRot>
                                  </p:childTnLst>
                                </p:cTn>
                              </p:par>
                              <p:par>
                                <p:cTn id="27" presetID="10" presetClass="entr" presetSubtype="0" fill="hold" nodeType="withEffect">
                                  <p:stCondLst>
                                    <p:cond delay="0"/>
                                  </p:stCondLst>
                                  <p:childTnLst>
                                    <p:set>
                                      <p:cBhvr>
                                        <p:cTn id="28" dur="1" fill="hold">
                                          <p:stCondLst>
                                            <p:cond delay="0"/>
                                          </p:stCondLst>
                                        </p:cTn>
                                        <p:tgtEl>
                                          <p:spTgt spid="241"/>
                                        </p:tgtEl>
                                        <p:attrNameLst>
                                          <p:attrName>style.visibility</p:attrName>
                                        </p:attrNameLst>
                                      </p:cBhvr>
                                      <p:to>
                                        <p:strVal val="visible"/>
                                      </p:to>
                                    </p:set>
                                    <p:animEffect transition="in" filter="fade">
                                      <p:cBhvr>
                                        <p:cTn id="29" dur="200"/>
                                        <p:tgtEl>
                                          <p:spTgt spid="241"/>
                                        </p:tgtEl>
                                      </p:cBhvr>
                                    </p:animEffect>
                                  </p:childTnLst>
                                </p:cTn>
                              </p:par>
                              <p:par>
                                <p:cTn id="30" presetID="8" presetClass="emph" presetSubtype="0" fill="hold" nodeType="withEffect">
                                  <p:stCondLst>
                                    <p:cond delay="0"/>
                                  </p:stCondLst>
                                  <p:childTnLst>
                                    <p:animRot by="21600000">
                                      <p:cBhvr>
                                        <p:cTn id="31" dur="800" fill="hold"/>
                                        <p:tgtEl>
                                          <p:spTgt spid="241"/>
                                        </p:tgtEl>
                                        <p:attrNameLst>
                                          <p:attrName>r</p:attrName>
                                        </p:attrNameLst>
                                      </p:cBhvr>
                                    </p:animRot>
                                  </p:childTnLst>
                                </p:cTn>
                              </p:par>
                              <p:par>
                                <p:cTn id="32" presetID="10" presetClass="entr" presetSubtype="0" fill="hold" nodeType="withEffect">
                                  <p:stCondLst>
                                    <p:cond delay="0"/>
                                  </p:stCondLst>
                                  <p:childTnLst>
                                    <p:set>
                                      <p:cBhvr>
                                        <p:cTn id="33" dur="1" fill="hold">
                                          <p:stCondLst>
                                            <p:cond delay="0"/>
                                          </p:stCondLst>
                                        </p:cTn>
                                        <p:tgtEl>
                                          <p:spTgt spid="242"/>
                                        </p:tgtEl>
                                        <p:attrNameLst>
                                          <p:attrName>style.visibility</p:attrName>
                                        </p:attrNameLst>
                                      </p:cBhvr>
                                      <p:to>
                                        <p:strVal val="visible"/>
                                      </p:to>
                                    </p:set>
                                    <p:animEffect transition="in" filter="fade">
                                      <p:cBhvr>
                                        <p:cTn id="34" dur="200"/>
                                        <p:tgtEl>
                                          <p:spTgt spid="242"/>
                                        </p:tgtEl>
                                      </p:cBhvr>
                                    </p:animEffect>
                                  </p:childTnLst>
                                </p:cTn>
                              </p:par>
                              <p:par>
                                <p:cTn id="35" presetID="8" presetClass="emph" presetSubtype="0" fill="hold" nodeType="withEffect">
                                  <p:stCondLst>
                                    <p:cond delay="0"/>
                                  </p:stCondLst>
                                  <p:childTnLst>
                                    <p:animRot by="21600000">
                                      <p:cBhvr>
                                        <p:cTn id="36" dur="800" fill="hold"/>
                                        <p:tgtEl>
                                          <p:spTgt spid="242"/>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243"/>
                                        </p:tgtEl>
                                        <p:attrNameLst>
                                          <p:attrName>style.visibility</p:attrName>
                                        </p:attrNameLst>
                                      </p:cBhvr>
                                      <p:to>
                                        <p:strVal val="visible"/>
                                      </p:to>
                                    </p:set>
                                    <p:animEffect transition="in" filter="fade">
                                      <p:cBhvr>
                                        <p:cTn id="39" dur="200"/>
                                        <p:tgtEl>
                                          <p:spTgt spid="243"/>
                                        </p:tgtEl>
                                      </p:cBhvr>
                                    </p:animEffect>
                                  </p:childTnLst>
                                </p:cTn>
                              </p:par>
                              <p:par>
                                <p:cTn id="40" presetID="8" presetClass="emph" presetSubtype="0" fill="hold" nodeType="withEffect">
                                  <p:stCondLst>
                                    <p:cond delay="0"/>
                                  </p:stCondLst>
                                  <p:childTnLst>
                                    <p:animRot by="21600000">
                                      <p:cBhvr>
                                        <p:cTn id="41" dur="800" fill="hold"/>
                                        <p:tgtEl>
                                          <p:spTgt spid="243"/>
                                        </p:tgtEl>
                                        <p:attrNameLst>
                                          <p:attrName>r</p:attrName>
                                        </p:attrNameLst>
                                      </p:cBhvr>
                                    </p:animRot>
                                  </p:childTnLst>
                                </p:cTn>
                              </p:par>
                              <p:par>
                                <p:cTn id="42" presetID="10" presetClass="entr" presetSubtype="0" fill="hold" nodeType="withEffect">
                                  <p:stCondLst>
                                    <p:cond delay="0"/>
                                  </p:stCondLst>
                                  <p:childTnLst>
                                    <p:set>
                                      <p:cBhvr>
                                        <p:cTn id="43" dur="1" fill="hold">
                                          <p:stCondLst>
                                            <p:cond delay="0"/>
                                          </p:stCondLst>
                                        </p:cTn>
                                        <p:tgtEl>
                                          <p:spTgt spid="244"/>
                                        </p:tgtEl>
                                        <p:attrNameLst>
                                          <p:attrName>style.visibility</p:attrName>
                                        </p:attrNameLst>
                                      </p:cBhvr>
                                      <p:to>
                                        <p:strVal val="visible"/>
                                      </p:to>
                                    </p:set>
                                    <p:animEffect transition="in" filter="fade">
                                      <p:cBhvr>
                                        <p:cTn id="44" dur="200"/>
                                        <p:tgtEl>
                                          <p:spTgt spid="244"/>
                                        </p:tgtEl>
                                      </p:cBhvr>
                                    </p:animEffect>
                                  </p:childTnLst>
                                </p:cTn>
                              </p:par>
                              <p:par>
                                <p:cTn id="45" presetID="8" presetClass="emph" presetSubtype="0" fill="hold" nodeType="withEffect">
                                  <p:stCondLst>
                                    <p:cond delay="0"/>
                                  </p:stCondLst>
                                  <p:childTnLst>
                                    <p:animRot by="21600000">
                                      <p:cBhvr>
                                        <p:cTn id="46" dur="800" fill="hold"/>
                                        <p:tgtEl>
                                          <p:spTgt spid="244"/>
                                        </p:tgtEl>
                                        <p:attrNameLst>
                                          <p:attrName>r</p:attrName>
                                        </p:attrNameLst>
                                      </p:cBhvr>
                                    </p:animRot>
                                  </p:childTnLst>
                                </p:cTn>
                              </p:par>
                              <p:par>
                                <p:cTn id="47" presetID="10" presetClass="entr" presetSubtype="0" fill="hold" nodeType="withEffect">
                                  <p:stCondLst>
                                    <p:cond delay="0"/>
                                  </p:stCondLst>
                                  <p:childTnLst>
                                    <p:set>
                                      <p:cBhvr>
                                        <p:cTn id="48" dur="1" fill="hold">
                                          <p:stCondLst>
                                            <p:cond delay="0"/>
                                          </p:stCondLst>
                                        </p:cTn>
                                        <p:tgtEl>
                                          <p:spTgt spid="245"/>
                                        </p:tgtEl>
                                        <p:attrNameLst>
                                          <p:attrName>style.visibility</p:attrName>
                                        </p:attrNameLst>
                                      </p:cBhvr>
                                      <p:to>
                                        <p:strVal val="visible"/>
                                      </p:to>
                                    </p:set>
                                    <p:animEffect transition="in" filter="fade">
                                      <p:cBhvr>
                                        <p:cTn id="49" dur="200"/>
                                        <p:tgtEl>
                                          <p:spTgt spid="245"/>
                                        </p:tgtEl>
                                      </p:cBhvr>
                                    </p:animEffect>
                                  </p:childTnLst>
                                </p:cTn>
                              </p:par>
                              <p:par>
                                <p:cTn id="50" presetID="8" presetClass="emph" presetSubtype="0" fill="hold" nodeType="withEffect">
                                  <p:stCondLst>
                                    <p:cond delay="0"/>
                                  </p:stCondLst>
                                  <p:childTnLst>
                                    <p:animRot by="21600000">
                                      <p:cBhvr>
                                        <p:cTn id="51" dur="800" fill="hold"/>
                                        <p:tgtEl>
                                          <p:spTgt spid="245"/>
                                        </p:tgtEl>
                                        <p:attrNameLst>
                                          <p:attrName>r</p:attrName>
                                        </p:attrNameLst>
                                      </p:cBhvr>
                                    </p:animRot>
                                  </p:childTnLst>
                                </p:cTn>
                              </p:par>
                              <p:par>
                                <p:cTn id="52" presetID="10" presetClass="entr" presetSubtype="0" fill="hold" nodeType="withEffect">
                                  <p:stCondLst>
                                    <p:cond delay="0"/>
                                  </p:stCondLst>
                                  <p:childTnLst>
                                    <p:set>
                                      <p:cBhvr>
                                        <p:cTn id="53" dur="1" fill="hold">
                                          <p:stCondLst>
                                            <p:cond delay="0"/>
                                          </p:stCondLst>
                                        </p:cTn>
                                        <p:tgtEl>
                                          <p:spTgt spid="246"/>
                                        </p:tgtEl>
                                        <p:attrNameLst>
                                          <p:attrName>style.visibility</p:attrName>
                                        </p:attrNameLst>
                                      </p:cBhvr>
                                      <p:to>
                                        <p:strVal val="visible"/>
                                      </p:to>
                                    </p:set>
                                    <p:animEffect transition="in" filter="fade">
                                      <p:cBhvr>
                                        <p:cTn id="54" dur="200"/>
                                        <p:tgtEl>
                                          <p:spTgt spid="246"/>
                                        </p:tgtEl>
                                      </p:cBhvr>
                                    </p:animEffect>
                                  </p:childTnLst>
                                </p:cTn>
                              </p:par>
                              <p:par>
                                <p:cTn id="55" presetID="8" presetClass="emph" presetSubtype="0" fill="hold" nodeType="withEffect">
                                  <p:stCondLst>
                                    <p:cond delay="0"/>
                                  </p:stCondLst>
                                  <p:childTnLst>
                                    <p:animRot by="21600000">
                                      <p:cBhvr>
                                        <p:cTn id="56" dur="800" fill="hold"/>
                                        <p:tgtEl>
                                          <p:spTgt spid="246"/>
                                        </p:tgtEl>
                                        <p:attrNameLst>
                                          <p:attrName>r</p:attrName>
                                        </p:attrNameLst>
                                      </p:cBhvr>
                                    </p:animRot>
                                  </p:childTnLst>
                                </p:cTn>
                              </p:par>
                              <p:par>
                                <p:cTn id="57" presetID="10" presetClass="entr" presetSubtype="0" fill="hold" grpId="0" nodeType="withEffect">
                                  <p:stCondLst>
                                    <p:cond delay="0"/>
                                  </p:stCondLst>
                                  <p:childTnLst>
                                    <p:set>
                                      <p:cBhvr>
                                        <p:cTn id="58" dur="1" fill="hold">
                                          <p:stCondLst>
                                            <p:cond delay="0"/>
                                          </p:stCondLst>
                                        </p:cTn>
                                        <p:tgtEl>
                                          <p:spTgt spid="237"/>
                                        </p:tgtEl>
                                        <p:attrNameLst>
                                          <p:attrName>style.visibility</p:attrName>
                                        </p:attrNameLst>
                                      </p:cBhvr>
                                      <p:to>
                                        <p:strVal val="visible"/>
                                      </p:to>
                                    </p:set>
                                    <p:animEffect transition="in" filter="fade">
                                      <p:cBhvr>
                                        <p:cTn id="59" dur="200"/>
                                        <p:tgtEl>
                                          <p:spTgt spid="237"/>
                                        </p:tgtEl>
                                      </p:cBhvr>
                                    </p:animEffect>
                                  </p:childTnLst>
                                </p:cTn>
                              </p:par>
                            </p:childTnLst>
                          </p:cTn>
                        </p:par>
                        <p:par>
                          <p:cTn id="60" fill="hold">
                            <p:stCondLst>
                              <p:cond delay="1600"/>
                            </p:stCondLst>
                            <p:childTnLst>
                              <p:par>
                                <p:cTn id="61" presetID="10" presetClass="entr" presetSubtype="0" fill="hold" grpId="0" nodeType="afterEffect">
                                  <p:stCondLst>
                                    <p:cond delay="0"/>
                                  </p:stCondLst>
                                  <p:childTnLst>
                                    <p:set>
                                      <p:cBhvr>
                                        <p:cTn id="62" dur="1" fill="hold">
                                          <p:stCondLst>
                                            <p:cond delay="0"/>
                                          </p:stCondLst>
                                        </p:cTn>
                                        <p:tgtEl>
                                          <p:spTgt spid="219"/>
                                        </p:tgtEl>
                                        <p:attrNameLst>
                                          <p:attrName>style.visibility</p:attrName>
                                        </p:attrNameLst>
                                      </p:cBhvr>
                                      <p:to>
                                        <p:strVal val="visible"/>
                                      </p:to>
                                    </p:set>
                                    <p:animEffect transition="in" filter="fade">
                                      <p:cBhvr>
                                        <p:cTn id="63" dur="200"/>
                                        <p:tgtEl>
                                          <p:spTgt spid="219"/>
                                        </p:tgtEl>
                                      </p:cBhvr>
                                    </p:animEffect>
                                  </p:childTnLst>
                                </p:cTn>
                              </p:par>
                            </p:childTnLst>
                          </p:cTn>
                        </p:par>
                        <p:par>
                          <p:cTn id="64" fill="hold">
                            <p:stCondLst>
                              <p:cond delay="1800"/>
                            </p:stCondLst>
                            <p:childTnLst>
                              <p:par>
                                <p:cTn id="65" presetID="16" presetClass="entr" presetSubtype="37" fill="hold" nodeType="afterEffect">
                                  <p:stCondLst>
                                    <p:cond delay="100"/>
                                  </p:stCondLst>
                                  <p:childTnLst>
                                    <p:set>
                                      <p:cBhvr>
                                        <p:cTn id="66" dur="1" fill="hold">
                                          <p:stCondLst>
                                            <p:cond delay="0"/>
                                          </p:stCondLst>
                                        </p:cTn>
                                        <p:tgtEl>
                                          <p:spTgt spid="239"/>
                                        </p:tgtEl>
                                        <p:attrNameLst>
                                          <p:attrName>style.visibility</p:attrName>
                                        </p:attrNameLst>
                                      </p:cBhvr>
                                      <p:to>
                                        <p:strVal val="visible"/>
                                      </p:to>
                                    </p:set>
                                    <p:animEffect transition="in" filter="barn(outVertical)">
                                      <p:cBhvr>
                                        <p:cTn id="67" dur="300"/>
                                        <p:tgtEl>
                                          <p:spTgt spid="239"/>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238"/>
                                        </p:tgtEl>
                                        <p:attrNameLst>
                                          <p:attrName>style.visibility</p:attrName>
                                        </p:attrNameLst>
                                      </p:cBhvr>
                                      <p:to>
                                        <p:strVal val="visible"/>
                                      </p:to>
                                    </p:set>
                                    <p:animEffect transition="in" filter="fade">
                                      <p:cBhvr>
                                        <p:cTn id="70" dur="200"/>
                                        <p:tgtEl>
                                          <p:spTgt spid="238"/>
                                        </p:tgtEl>
                                      </p:cBhvr>
                                    </p:animEffect>
                                  </p:childTnLst>
                                </p:cTn>
                              </p:par>
                            </p:childTnLst>
                          </p:cTn>
                        </p:par>
                        <p:par>
                          <p:cTn id="71" fill="hold">
                            <p:stCondLst>
                              <p:cond delay="2200"/>
                            </p:stCondLst>
                            <p:childTnLst>
                              <p:par>
                                <p:cTn id="72" presetID="10" presetClass="entr" presetSubtype="0" fill="hold" nodeType="afterEffect">
                                  <p:stCondLst>
                                    <p:cond delay="50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300"/>
                                        <p:tgtEl>
                                          <p:spTgt spid="13"/>
                                        </p:tgtEl>
                                      </p:cBhvr>
                                    </p:animEffec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par>
                                <p:cTn id="79" presetID="8" presetClass="emph" presetSubtype="0" fill="hold" nodeType="withEffect">
                                  <p:stCondLst>
                                    <p:cond delay="0"/>
                                  </p:stCondLst>
                                  <p:childTnLst>
                                    <p:animRot by="5400000">
                                      <p:cBhvr>
                                        <p:cTn id="80" dur="300" fill="hold"/>
                                        <p:tgtEl>
                                          <p:spTgt spid="12"/>
                                        </p:tgtEl>
                                        <p:attrNameLst>
                                          <p:attrName>r</p:attrName>
                                        </p:attrNameLst>
                                      </p:cBhvr>
                                    </p:animRot>
                                  </p:childTnLst>
                                </p:cTn>
                              </p:par>
                            </p:childTnLst>
                          </p:cTn>
                        </p:par>
                        <p:par>
                          <p:cTn id="81" fill="hold">
                            <p:stCondLst>
                              <p:cond delay="3500"/>
                            </p:stCondLst>
                            <p:childTnLst>
                              <p:par>
                                <p:cTn id="82" presetID="10" presetClass="entr" presetSubtype="0"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300"/>
                                        <p:tgtEl>
                                          <p:spTgt spid="11"/>
                                        </p:tgtEl>
                                      </p:cBhvr>
                                    </p:animEffect>
                                  </p:childTnLst>
                                </p:cTn>
                              </p:par>
                              <p:par>
                                <p:cTn id="85" presetID="8" presetClass="emph" presetSubtype="0" fill="hold" nodeType="withEffect">
                                  <p:stCondLst>
                                    <p:cond delay="0"/>
                                  </p:stCondLst>
                                  <p:childTnLst>
                                    <p:animRot by="5400000">
                                      <p:cBhvr>
                                        <p:cTn id="86" dur="300" fill="hold"/>
                                        <p:tgtEl>
                                          <p:spTgt spid="11"/>
                                        </p:tgtEl>
                                        <p:attrNameLst>
                                          <p:attrName>r</p:attrName>
                                        </p:attrNameLst>
                                      </p:cBhvr>
                                    </p:animRot>
                                  </p:childTnLst>
                                </p:cTn>
                              </p:par>
                              <p:par>
                                <p:cTn id="87" presetID="10" presetClass="entr" presetSubtype="0" fill="hold" grpId="0" nodeType="withEffect">
                                  <p:stCondLst>
                                    <p:cond delay="0"/>
                                  </p:stCondLst>
                                  <p:childTnLst>
                                    <p:set>
                                      <p:cBhvr>
                                        <p:cTn id="88" dur="1" fill="hold">
                                          <p:stCondLst>
                                            <p:cond delay="0"/>
                                          </p:stCondLst>
                                        </p:cTn>
                                        <p:tgtEl>
                                          <p:spTgt spid="266"/>
                                        </p:tgtEl>
                                        <p:attrNameLst>
                                          <p:attrName>style.visibility</p:attrName>
                                        </p:attrNameLst>
                                      </p:cBhvr>
                                      <p:to>
                                        <p:strVal val="visible"/>
                                      </p:to>
                                    </p:set>
                                    <p:animEffect transition="in" filter="fade">
                                      <p:cBhvr>
                                        <p:cTn id="89" dur="100"/>
                                        <p:tgtEl>
                                          <p:spTgt spid="266"/>
                                        </p:tgtEl>
                                      </p:cBhvr>
                                    </p:animEffect>
                                  </p:childTnLst>
                                </p:cTn>
                              </p:par>
                            </p:childTnLst>
                          </p:cTn>
                        </p:par>
                        <p:par>
                          <p:cTn id="90" fill="hold">
                            <p:stCondLst>
                              <p:cond delay="3800"/>
                            </p:stCondLst>
                            <p:childTnLst>
                              <p:par>
                                <p:cTn id="91" presetID="10" presetClass="entr" presetSubtype="0" fill="hold" grpId="0" nodeType="afterEffect">
                                  <p:stCondLst>
                                    <p:cond delay="0"/>
                                  </p:stCondLst>
                                  <p:childTnLst>
                                    <p:set>
                                      <p:cBhvr>
                                        <p:cTn id="92" dur="1" fill="hold">
                                          <p:stCondLst>
                                            <p:cond delay="0"/>
                                          </p:stCondLst>
                                        </p:cTn>
                                        <p:tgtEl>
                                          <p:spTgt spid="251"/>
                                        </p:tgtEl>
                                        <p:attrNameLst>
                                          <p:attrName>style.visibility</p:attrName>
                                        </p:attrNameLst>
                                      </p:cBhvr>
                                      <p:to>
                                        <p:strVal val="visible"/>
                                      </p:to>
                                    </p:set>
                                    <p:animEffect transition="in" filter="fade">
                                      <p:cBhvr>
                                        <p:cTn id="93" dur="200"/>
                                        <p:tgtEl>
                                          <p:spTgt spid="251"/>
                                        </p:tgtEl>
                                      </p:cBhvr>
                                    </p:animEffect>
                                  </p:childTnLst>
                                </p:cTn>
                              </p:par>
                            </p:childTnLst>
                          </p:cTn>
                        </p:par>
                        <p:par>
                          <p:cTn id="94" fill="hold">
                            <p:stCondLst>
                              <p:cond delay="4000"/>
                            </p:stCondLst>
                            <p:childTnLst>
                              <p:par>
                                <p:cTn id="95" presetID="10" presetClass="entr" presetSubtype="0"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fade">
                                      <p:cBhvr>
                                        <p:cTn id="97" dur="200"/>
                                        <p:tgtEl>
                                          <p:spTgt spid="270"/>
                                        </p:tgtEl>
                                      </p:cBhvr>
                                    </p:animEffect>
                                  </p:childTnLst>
                                </p:cTn>
                              </p:par>
                              <p:par>
                                <p:cTn id="98" presetID="8" presetClass="emph" presetSubtype="0" fill="hold" nodeType="withEffect">
                                  <p:stCondLst>
                                    <p:cond delay="0"/>
                                  </p:stCondLst>
                                  <p:childTnLst>
                                    <p:animRot by="21600000">
                                      <p:cBhvr>
                                        <p:cTn id="99" dur="800" fill="hold"/>
                                        <p:tgtEl>
                                          <p:spTgt spid="270"/>
                                        </p:tgtEl>
                                        <p:attrNameLst>
                                          <p:attrName>r</p:attrName>
                                        </p:attrNameLst>
                                      </p:cBhvr>
                                    </p:animRot>
                                  </p:childTnLst>
                                </p:cTn>
                              </p:par>
                              <p:par>
                                <p:cTn id="100" presetID="10" presetClass="entr" presetSubtype="0" fill="hold" nodeType="withEffect">
                                  <p:stCondLst>
                                    <p:cond delay="0"/>
                                  </p:stCondLst>
                                  <p:childTnLst>
                                    <p:set>
                                      <p:cBhvr>
                                        <p:cTn id="101" dur="1" fill="hold">
                                          <p:stCondLst>
                                            <p:cond delay="0"/>
                                          </p:stCondLst>
                                        </p:cTn>
                                        <p:tgtEl>
                                          <p:spTgt spid="271"/>
                                        </p:tgtEl>
                                        <p:attrNameLst>
                                          <p:attrName>style.visibility</p:attrName>
                                        </p:attrNameLst>
                                      </p:cBhvr>
                                      <p:to>
                                        <p:strVal val="visible"/>
                                      </p:to>
                                    </p:set>
                                    <p:animEffect transition="in" filter="fade">
                                      <p:cBhvr>
                                        <p:cTn id="102" dur="200"/>
                                        <p:tgtEl>
                                          <p:spTgt spid="271"/>
                                        </p:tgtEl>
                                      </p:cBhvr>
                                    </p:animEffect>
                                  </p:childTnLst>
                                </p:cTn>
                              </p:par>
                              <p:par>
                                <p:cTn id="103" presetID="8" presetClass="emph" presetSubtype="0" fill="hold" nodeType="withEffect">
                                  <p:stCondLst>
                                    <p:cond delay="0"/>
                                  </p:stCondLst>
                                  <p:childTnLst>
                                    <p:animRot by="21600000">
                                      <p:cBhvr>
                                        <p:cTn id="104" dur="800" fill="hold"/>
                                        <p:tgtEl>
                                          <p:spTgt spid="271"/>
                                        </p:tgtEl>
                                        <p:attrNameLst>
                                          <p:attrName>r</p:attrName>
                                        </p:attrNameLst>
                                      </p:cBhvr>
                                    </p:animRot>
                                  </p:childTnLst>
                                </p:cTn>
                              </p:par>
                              <p:par>
                                <p:cTn id="105" presetID="10" presetClass="entr" presetSubtype="0" fill="hold" nodeType="withEffect">
                                  <p:stCondLst>
                                    <p:cond delay="0"/>
                                  </p:stCondLst>
                                  <p:childTnLst>
                                    <p:set>
                                      <p:cBhvr>
                                        <p:cTn id="106" dur="1" fill="hold">
                                          <p:stCondLst>
                                            <p:cond delay="0"/>
                                          </p:stCondLst>
                                        </p:cTn>
                                        <p:tgtEl>
                                          <p:spTgt spid="272"/>
                                        </p:tgtEl>
                                        <p:attrNameLst>
                                          <p:attrName>style.visibility</p:attrName>
                                        </p:attrNameLst>
                                      </p:cBhvr>
                                      <p:to>
                                        <p:strVal val="visible"/>
                                      </p:to>
                                    </p:set>
                                    <p:animEffect transition="in" filter="fade">
                                      <p:cBhvr>
                                        <p:cTn id="107" dur="200"/>
                                        <p:tgtEl>
                                          <p:spTgt spid="272"/>
                                        </p:tgtEl>
                                      </p:cBhvr>
                                    </p:animEffect>
                                  </p:childTnLst>
                                </p:cTn>
                              </p:par>
                              <p:par>
                                <p:cTn id="108" presetID="8" presetClass="emph" presetSubtype="0" fill="hold" nodeType="withEffect">
                                  <p:stCondLst>
                                    <p:cond delay="0"/>
                                  </p:stCondLst>
                                  <p:childTnLst>
                                    <p:animRot by="21600000">
                                      <p:cBhvr>
                                        <p:cTn id="109" dur="800" fill="hold"/>
                                        <p:tgtEl>
                                          <p:spTgt spid="272"/>
                                        </p:tgtEl>
                                        <p:attrNameLst>
                                          <p:attrName>r</p:attrName>
                                        </p:attrNameLst>
                                      </p:cBhvr>
                                    </p:animRot>
                                  </p:childTnLst>
                                </p:cTn>
                              </p:par>
                              <p:par>
                                <p:cTn id="110" presetID="10" presetClass="entr" presetSubtype="0" fill="hold" nodeType="withEffect">
                                  <p:stCondLst>
                                    <p:cond delay="0"/>
                                  </p:stCondLst>
                                  <p:childTnLst>
                                    <p:set>
                                      <p:cBhvr>
                                        <p:cTn id="111" dur="1" fill="hold">
                                          <p:stCondLst>
                                            <p:cond delay="0"/>
                                          </p:stCondLst>
                                        </p:cTn>
                                        <p:tgtEl>
                                          <p:spTgt spid="273"/>
                                        </p:tgtEl>
                                        <p:attrNameLst>
                                          <p:attrName>style.visibility</p:attrName>
                                        </p:attrNameLst>
                                      </p:cBhvr>
                                      <p:to>
                                        <p:strVal val="visible"/>
                                      </p:to>
                                    </p:set>
                                    <p:animEffect transition="in" filter="fade">
                                      <p:cBhvr>
                                        <p:cTn id="112" dur="200"/>
                                        <p:tgtEl>
                                          <p:spTgt spid="273"/>
                                        </p:tgtEl>
                                      </p:cBhvr>
                                    </p:animEffect>
                                  </p:childTnLst>
                                </p:cTn>
                              </p:par>
                              <p:par>
                                <p:cTn id="113" presetID="8" presetClass="emph" presetSubtype="0" fill="hold" nodeType="withEffect">
                                  <p:stCondLst>
                                    <p:cond delay="0"/>
                                  </p:stCondLst>
                                  <p:childTnLst>
                                    <p:animRot by="21600000">
                                      <p:cBhvr>
                                        <p:cTn id="114" dur="800" fill="hold"/>
                                        <p:tgtEl>
                                          <p:spTgt spid="273"/>
                                        </p:tgtEl>
                                        <p:attrNameLst>
                                          <p:attrName>r</p:attrName>
                                        </p:attrNameLst>
                                      </p:cBhvr>
                                    </p:animRot>
                                  </p:childTnLst>
                                </p:cTn>
                              </p:par>
                              <p:par>
                                <p:cTn id="115" presetID="10" presetClass="entr" presetSubtype="0" fill="hold" nodeType="withEffect">
                                  <p:stCondLst>
                                    <p:cond delay="0"/>
                                  </p:stCondLst>
                                  <p:childTnLst>
                                    <p:set>
                                      <p:cBhvr>
                                        <p:cTn id="116" dur="1" fill="hold">
                                          <p:stCondLst>
                                            <p:cond delay="0"/>
                                          </p:stCondLst>
                                        </p:cTn>
                                        <p:tgtEl>
                                          <p:spTgt spid="274"/>
                                        </p:tgtEl>
                                        <p:attrNameLst>
                                          <p:attrName>style.visibility</p:attrName>
                                        </p:attrNameLst>
                                      </p:cBhvr>
                                      <p:to>
                                        <p:strVal val="visible"/>
                                      </p:to>
                                    </p:set>
                                    <p:animEffect transition="in" filter="fade">
                                      <p:cBhvr>
                                        <p:cTn id="117" dur="200"/>
                                        <p:tgtEl>
                                          <p:spTgt spid="274"/>
                                        </p:tgtEl>
                                      </p:cBhvr>
                                    </p:animEffect>
                                  </p:childTnLst>
                                </p:cTn>
                              </p:par>
                              <p:par>
                                <p:cTn id="118" presetID="8" presetClass="emph" presetSubtype="0" fill="hold" nodeType="withEffect">
                                  <p:stCondLst>
                                    <p:cond delay="0"/>
                                  </p:stCondLst>
                                  <p:childTnLst>
                                    <p:animRot by="21600000">
                                      <p:cBhvr>
                                        <p:cTn id="119" dur="800" fill="hold"/>
                                        <p:tgtEl>
                                          <p:spTgt spid="274"/>
                                        </p:tgtEl>
                                        <p:attrNameLst>
                                          <p:attrName>r</p:attrName>
                                        </p:attrNameLst>
                                      </p:cBhvr>
                                    </p:animRot>
                                  </p:childTnLst>
                                </p:cTn>
                              </p:par>
                              <p:par>
                                <p:cTn id="120" presetID="10" presetClass="entr" presetSubtype="0" fill="hold" nodeType="withEffect">
                                  <p:stCondLst>
                                    <p:cond delay="0"/>
                                  </p:stCondLst>
                                  <p:childTnLst>
                                    <p:set>
                                      <p:cBhvr>
                                        <p:cTn id="121" dur="1" fill="hold">
                                          <p:stCondLst>
                                            <p:cond delay="0"/>
                                          </p:stCondLst>
                                        </p:cTn>
                                        <p:tgtEl>
                                          <p:spTgt spid="275"/>
                                        </p:tgtEl>
                                        <p:attrNameLst>
                                          <p:attrName>style.visibility</p:attrName>
                                        </p:attrNameLst>
                                      </p:cBhvr>
                                      <p:to>
                                        <p:strVal val="visible"/>
                                      </p:to>
                                    </p:set>
                                    <p:animEffect transition="in" filter="fade">
                                      <p:cBhvr>
                                        <p:cTn id="122" dur="200"/>
                                        <p:tgtEl>
                                          <p:spTgt spid="275"/>
                                        </p:tgtEl>
                                      </p:cBhvr>
                                    </p:animEffect>
                                  </p:childTnLst>
                                </p:cTn>
                              </p:par>
                              <p:par>
                                <p:cTn id="123" presetID="8" presetClass="emph" presetSubtype="0" fill="hold" nodeType="withEffect">
                                  <p:stCondLst>
                                    <p:cond delay="0"/>
                                  </p:stCondLst>
                                  <p:childTnLst>
                                    <p:animRot by="21600000">
                                      <p:cBhvr>
                                        <p:cTn id="124" dur="800" fill="hold"/>
                                        <p:tgtEl>
                                          <p:spTgt spid="275"/>
                                        </p:tgtEl>
                                        <p:attrNameLst>
                                          <p:attrName>r</p:attrName>
                                        </p:attrNameLst>
                                      </p:cBhvr>
                                    </p:animRot>
                                  </p:childTnLst>
                                </p:cTn>
                              </p:par>
                              <p:par>
                                <p:cTn id="125" presetID="10" presetClass="entr" presetSubtype="0" fill="hold" nodeType="withEffect">
                                  <p:stCondLst>
                                    <p:cond delay="0"/>
                                  </p:stCondLst>
                                  <p:childTnLst>
                                    <p:set>
                                      <p:cBhvr>
                                        <p:cTn id="126" dur="1" fill="hold">
                                          <p:stCondLst>
                                            <p:cond delay="0"/>
                                          </p:stCondLst>
                                        </p:cTn>
                                        <p:tgtEl>
                                          <p:spTgt spid="276"/>
                                        </p:tgtEl>
                                        <p:attrNameLst>
                                          <p:attrName>style.visibility</p:attrName>
                                        </p:attrNameLst>
                                      </p:cBhvr>
                                      <p:to>
                                        <p:strVal val="visible"/>
                                      </p:to>
                                    </p:set>
                                    <p:animEffect transition="in" filter="fade">
                                      <p:cBhvr>
                                        <p:cTn id="127" dur="200"/>
                                        <p:tgtEl>
                                          <p:spTgt spid="276"/>
                                        </p:tgtEl>
                                      </p:cBhvr>
                                    </p:animEffect>
                                  </p:childTnLst>
                                </p:cTn>
                              </p:par>
                              <p:par>
                                <p:cTn id="128" presetID="8" presetClass="emph" presetSubtype="0" fill="hold" nodeType="withEffect">
                                  <p:stCondLst>
                                    <p:cond delay="0"/>
                                  </p:stCondLst>
                                  <p:childTnLst>
                                    <p:animRot by="21600000">
                                      <p:cBhvr>
                                        <p:cTn id="129" dur="800" fill="hold"/>
                                        <p:tgtEl>
                                          <p:spTgt spid="276"/>
                                        </p:tgtEl>
                                        <p:attrNameLst>
                                          <p:attrName>r</p:attrName>
                                        </p:attrNameLst>
                                      </p:cBhvr>
                                    </p:animRot>
                                  </p:childTnLst>
                                </p:cTn>
                              </p:par>
                              <p:par>
                                <p:cTn id="130" presetID="10" presetClass="entr" presetSubtype="0" fill="hold" grpId="0" nodeType="withEffect">
                                  <p:stCondLst>
                                    <p:cond delay="0"/>
                                  </p:stCondLst>
                                  <p:childTnLst>
                                    <p:set>
                                      <p:cBhvr>
                                        <p:cTn id="131" dur="1" fill="hold">
                                          <p:stCondLst>
                                            <p:cond delay="0"/>
                                          </p:stCondLst>
                                        </p:cTn>
                                        <p:tgtEl>
                                          <p:spTgt spid="267"/>
                                        </p:tgtEl>
                                        <p:attrNameLst>
                                          <p:attrName>style.visibility</p:attrName>
                                        </p:attrNameLst>
                                      </p:cBhvr>
                                      <p:to>
                                        <p:strVal val="visible"/>
                                      </p:to>
                                    </p:set>
                                    <p:animEffect transition="in" filter="fade">
                                      <p:cBhvr>
                                        <p:cTn id="132" dur="200"/>
                                        <p:tgtEl>
                                          <p:spTgt spid="267"/>
                                        </p:tgtEl>
                                      </p:cBhvr>
                                    </p:animEffect>
                                  </p:childTnLst>
                                </p:cTn>
                              </p:par>
                            </p:childTnLst>
                          </p:cTn>
                        </p:par>
                        <p:par>
                          <p:cTn id="133" fill="hold">
                            <p:stCondLst>
                              <p:cond delay="4800"/>
                            </p:stCondLst>
                            <p:childTnLst>
                              <p:par>
                                <p:cTn id="134" presetID="10" presetClass="entr" presetSubtype="0" fill="hold" grpId="0" nodeType="afterEffect">
                                  <p:stCondLst>
                                    <p:cond delay="0"/>
                                  </p:stCondLst>
                                  <p:childTnLst>
                                    <p:set>
                                      <p:cBhvr>
                                        <p:cTn id="135" dur="1" fill="hold">
                                          <p:stCondLst>
                                            <p:cond delay="0"/>
                                          </p:stCondLst>
                                        </p:cTn>
                                        <p:tgtEl>
                                          <p:spTgt spid="249"/>
                                        </p:tgtEl>
                                        <p:attrNameLst>
                                          <p:attrName>style.visibility</p:attrName>
                                        </p:attrNameLst>
                                      </p:cBhvr>
                                      <p:to>
                                        <p:strVal val="visible"/>
                                      </p:to>
                                    </p:set>
                                    <p:animEffect transition="in" filter="fade">
                                      <p:cBhvr>
                                        <p:cTn id="136" dur="200"/>
                                        <p:tgtEl>
                                          <p:spTgt spid="249"/>
                                        </p:tgtEl>
                                      </p:cBhvr>
                                    </p:animEffect>
                                  </p:childTnLst>
                                </p:cTn>
                              </p:par>
                            </p:childTnLst>
                          </p:cTn>
                        </p:par>
                        <p:par>
                          <p:cTn id="137" fill="hold">
                            <p:stCondLst>
                              <p:cond delay="5000"/>
                            </p:stCondLst>
                            <p:childTnLst>
                              <p:par>
                                <p:cTn id="138" presetID="16" presetClass="entr" presetSubtype="37" fill="hold" nodeType="afterEffect">
                                  <p:stCondLst>
                                    <p:cond delay="100"/>
                                  </p:stCondLst>
                                  <p:childTnLst>
                                    <p:set>
                                      <p:cBhvr>
                                        <p:cTn id="139" dur="1" fill="hold">
                                          <p:stCondLst>
                                            <p:cond delay="0"/>
                                          </p:stCondLst>
                                        </p:cTn>
                                        <p:tgtEl>
                                          <p:spTgt spid="269"/>
                                        </p:tgtEl>
                                        <p:attrNameLst>
                                          <p:attrName>style.visibility</p:attrName>
                                        </p:attrNameLst>
                                      </p:cBhvr>
                                      <p:to>
                                        <p:strVal val="visible"/>
                                      </p:to>
                                    </p:set>
                                    <p:animEffect transition="in" filter="barn(outVertical)">
                                      <p:cBhvr>
                                        <p:cTn id="140" dur="300"/>
                                        <p:tgtEl>
                                          <p:spTgt spid="269"/>
                                        </p:tgtEl>
                                      </p:cBhvr>
                                    </p:animEffect>
                                  </p:childTnLst>
                                </p:cTn>
                              </p:par>
                              <p:par>
                                <p:cTn id="141" presetID="10" presetClass="entr" presetSubtype="0" fill="hold" grpId="0" nodeType="withEffect">
                                  <p:stCondLst>
                                    <p:cond delay="100"/>
                                  </p:stCondLst>
                                  <p:childTnLst>
                                    <p:set>
                                      <p:cBhvr>
                                        <p:cTn id="142" dur="1" fill="hold">
                                          <p:stCondLst>
                                            <p:cond delay="0"/>
                                          </p:stCondLst>
                                        </p:cTn>
                                        <p:tgtEl>
                                          <p:spTgt spid="268"/>
                                        </p:tgtEl>
                                        <p:attrNameLst>
                                          <p:attrName>style.visibility</p:attrName>
                                        </p:attrNameLst>
                                      </p:cBhvr>
                                      <p:to>
                                        <p:strVal val="visible"/>
                                      </p:to>
                                    </p:set>
                                    <p:animEffect transition="in" filter="fade">
                                      <p:cBhvr>
                                        <p:cTn id="143" dur="2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1" grpId="0"/>
      <p:bldP spid="236" grpId="0" animBg="1"/>
      <p:bldP spid="237" grpId="0" animBg="1"/>
      <p:bldP spid="238" grpId="0" animBg="1"/>
      <p:bldP spid="249" grpId="0"/>
      <p:bldP spid="251" grpId="0"/>
      <p:bldP spid="266" grpId="0" animBg="1"/>
      <p:bldP spid="267" grpId="0" animBg="1"/>
      <p:bldP spid="2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Otimização</a:t>
            </a:r>
            <a:r>
              <a:rPr lang="en-US" dirty="0" smtClean="0"/>
              <a:t> </a:t>
            </a:r>
            <a:r>
              <a:rPr lang="en-US" dirty="0" err="1" smtClean="0"/>
              <a:t>Automática</a:t>
            </a:r>
            <a:r>
              <a:rPr lang="en-US" dirty="0" smtClean="0"/>
              <a:t> de Dados</a:t>
            </a:r>
            <a:endParaRPr lang="en-US" dirty="0"/>
          </a:p>
        </p:txBody>
      </p:sp>
      <p:sp>
        <p:nvSpPr>
          <p:cNvPr id="4" name="Text Placeholder 3"/>
          <p:cNvSpPr>
            <a:spLocks noGrp="1"/>
          </p:cNvSpPr>
          <p:nvPr>
            <p:ph type="body" sz="quarter" idx="13"/>
          </p:nvPr>
        </p:nvSpPr>
        <p:spPr/>
        <p:txBody>
          <a:bodyPr/>
          <a:lstStyle/>
          <a:p>
            <a:r>
              <a:rPr lang="en-US" dirty="0" err="1" smtClean="0"/>
              <a:t>Compressão</a:t>
            </a:r>
            <a:r>
              <a:rPr lang="en-US" dirty="0" smtClean="0"/>
              <a:t> e </a:t>
            </a:r>
            <a:r>
              <a:rPr lang="en-US" dirty="0" err="1" smtClean="0"/>
              <a:t>Organização</a:t>
            </a:r>
            <a:endParaRPr lang="en-US" dirty="0"/>
          </a:p>
        </p:txBody>
      </p:sp>
      <p:grpSp>
        <p:nvGrpSpPr>
          <p:cNvPr id="6" name="Group 56"/>
          <p:cNvGrpSpPr/>
          <p:nvPr/>
        </p:nvGrpSpPr>
        <p:grpSpPr>
          <a:xfrm>
            <a:off x="0" y="4600575"/>
            <a:ext cx="9144000" cy="168275"/>
            <a:chOff x="0" y="4629150"/>
            <a:chExt cx="9144000" cy="168275"/>
          </a:xfrm>
        </p:grpSpPr>
        <p:pic>
          <p:nvPicPr>
            <p:cNvPr id="58" name="Picture 25" descr="Red B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59"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7" name="Group 59"/>
          <p:cNvGrpSpPr/>
          <p:nvPr/>
        </p:nvGrpSpPr>
        <p:grpSpPr>
          <a:xfrm>
            <a:off x="597807" y="4913790"/>
            <a:ext cx="4584912" cy="219168"/>
            <a:chOff x="597807" y="4913790"/>
            <a:chExt cx="4584912" cy="219168"/>
          </a:xfrm>
        </p:grpSpPr>
        <p:sp>
          <p:nvSpPr>
            <p:cNvPr id="6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2013, Oracle and/or its affiliates. All rights reserved.</a:t>
              </a:r>
              <a:endParaRPr lang="en-US" sz="600" dirty="0" smtClean="0">
                <a:solidFill>
                  <a:schemeClr val="tx1"/>
                </a:solidFill>
              </a:endParaRPr>
            </a:p>
          </p:txBody>
        </p:sp>
        <p:cxnSp>
          <p:nvCxnSpPr>
            <p:cNvPr id="67" name="Straight Connector 66"/>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76" name="Text Box 14"/>
            <p:cNvSpPr txBox="1">
              <a:spLocks noChangeArrowheads="1"/>
            </p:cNvSpPr>
            <p:nvPr/>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kern="1200" dirty="0" smtClean="0">
                  <a:solidFill>
                    <a:schemeClr val="tx1"/>
                  </a:solidFill>
                  <a:latin typeface="Arial" charset="0"/>
                  <a:ea typeface="ＭＳ Ｐゴシック" pitchFamily="16" charset="-128"/>
                  <a:cs typeface="+mn-cs"/>
                </a:rPr>
                <a:t>Confidential –</a:t>
              </a:r>
              <a:r>
                <a:rPr lang="en-US" sz="600" kern="1200" baseline="0" dirty="0" smtClean="0">
                  <a:solidFill>
                    <a:schemeClr val="tx1"/>
                  </a:solidFill>
                  <a:latin typeface="Arial" charset="0"/>
                  <a:ea typeface="ＭＳ Ｐゴシック" pitchFamily="16" charset="-128"/>
                  <a:cs typeface="+mn-cs"/>
                </a:rPr>
                <a:t> </a:t>
              </a:r>
              <a:r>
                <a:rPr lang="en-US" sz="600" kern="1200" dirty="0" smtClean="0">
                  <a:solidFill>
                    <a:schemeClr val="tx1"/>
                  </a:solidFill>
                  <a:latin typeface="Arial" charset="0"/>
                  <a:ea typeface="ＭＳ Ｐゴシック" pitchFamily="16" charset="-128"/>
                  <a:cs typeface="+mn-cs"/>
                </a:rPr>
                <a:t>Oracle Restricted</a:t>
              </a:r>
              <a:endParaRPr lang="en-US" sz="600" dirty="0" smtClean="0">
                <a:solidFill>
                  <a:schemeClr val="tx1"/>
                </a:solidFill>
              </a:endParaRPr>
            </a:p>
          </p:txBody>
        </p:sp>
        <p:cxnSp>
          <p:nvCxnSpPr>
            <p:cNvPr id="77" name="Straight Connector 76"/>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78" name="Rectangle 7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30</a:t>
            </a:fld>
            <a:endParaRPr lang="en-US" sz="600" dirty="0">
              <a:solidFill>
                <a:schemeClr val="tx1"/>
              </a:solidFill>
            </a:endParaRPr>
          </a:p>
        </p:txBody>
      </p:sp>
      <p:sp>
        <p:nvSpPr>
          <p:cNvPr id="79" name="Rectangle 7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193" name="Picture 1"/>
          <p:cNvPicPr>
            <a:picLocks noChangeAspect="1" noChangeArrowheads="1"/>
          </p:cNvPicPr>
          <p:nvPr/>
        </p:nvPicPr>
        <p:blipFill>
          <a:blip r:embed="rId4" cstate="print"/>
          <a:srcRect/>
          <a:stretch>
            <a:fillRect/>
          </a:stretch>
        </p:blipFill>
        <p:spPr bwMode="auto">
          <a:xfrm>
            <a:off x="741450" y="1876426"/>
            <a:ext cx="7672259" cy="2638424"/>
          </a:xfrm>
          <a:prstGeom prst="rect">
            <a:avLst/>
          </a:prstGeom>
          <a:noFill/>
          <a:ln w="9525">
            <a:noFill/>
            <a:miter lim="800000"/>
            <a:headEnd/>
            <a:tailEnd/>
          </a:ln>
        </p:spPr>
      </p:pic>
    </p:spTree>
    <p:extLst>
      <p:ext uri="{BB962C8B-B14F-4D97-AF65-F5344CB8AC3E}">
        <p14:creationId xmlns:p14="http://schemas.microsoft.com/office/powerpoint/2010/main" xmlns="" val="2332239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6" y="2068993"/>
            <a:ext cx="8346073" cy="1028700"/>
          </a:xfrm>
        </p:spPr>
        <p:txBody>
          <a:bodyPr/>
          <a:lstStyle/>
          <a:p>
            <a:r>
              <a:rPr lang="en-US" dirty="0" smtClean="0"/>
              <a:t>Flex ASM</a:t>
            </a:r>
            <a:endParaRPr lang="en-US" dirty="0"/>
          </a:p>
        </p:txBody>
      </p:sp>
      <p:sp>
        <p:nvSpPr>
          <p:cNvPr id="5" name="Text Placeholder 4"/>
          <p:cNvSpPr>
            <a:spLocks noGrp="1"/>
          </p:cNvSpPr>
          <p:nvPr>
            <p:ph type="body" idx="1"/>
          </p:nvPr>
        </p:nvSpPr>
        <p:spPr>
          <a:xfrm>
            <a:off x="398966" y="3147699"/>
            <a:ext cx="8346073" cy="685800"/>
          </a:xfrm>
        </p:spPr>
        <p:txBody>
          <a:bodyPr/>
          <a:lstStyle/>
          <a:p>
            <a:r>
              <a:rPr lang="en-US" dirty="0" err="1" smtClean="0">
                <a:solidFill>
                  <a:schemeClr val="bg1">
                    <a:lumMod val="50000"/>
                  </a:schemeClr>
                </a:solidFill>
              </a:rPr>
              <a:t>Compartilhamento</a:t>
            </a:r>
            <a:r>
              <a:rPr lang="en-US" dirty="0" smtClean="0">
                <a:solidFill>
                  <a:schemeClr val="bg1">
                    <a:lumMod val="50000"/>
                  </a:schemeClr>
                </a:solidFill>
              </a:rPr>
              <a:t> de </a:t>
            </a:r>
            <a:r>
              <a:rPr lang="en-US" dirty="0" err="1" smtClean="0">
                <a:solidFill>
                  <a:schemeClr val="bg1">
                    <a:lumMod val="50000"/>
                  </a:schemeClr>
                </a:solidFill>
              </a:rPr>
              <a:t>instâncias</a:t>
            </a:r>
            <a:r>
              <a:rPr lang="en-US" dirty="0" smtClean="0">
                <a:solidFill>
                  <a:schemeClr val="bg1">
                    <a:lumMod val="50000"/>
                  </a:schemeClr>
                </a:solidFill>
              </a:rPr>
              <a:t> ASM</a:t>
            </a:r>
            <a:endParaRPr lang="en-US" dirty="0">
              <a:solidFill>
                <a:schemeClr val="bg1">
                  <a:lumMod val="50000"/>
                </a:schemeClr>
              </a:solidFill>
            </a:endParaRPr>
          </a:p>
        </p:txBody>
      </p:sp>
    </p:spTree>
    <p:extLst>
      <p:ext uri="{BB962C8B-B14F-4D97-AF65-F5344CB8AC3E}">
        <p14:creationId xmlns="" xmlns:p14="http://schemas.microsoft.com/office/powerpoint/2010/main" val="745602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ASM</a:t>
            </a:r>
            <a:endParaRPr lang="en-US" dirty="0"/>
          </a:p>
        </p:txBody>
      </p:sp>
      <p:sp>
        <p:nvSpPr>
          <p:cNvPr id="4" name="Text Placeholder 3"/>
          <p:cNvSpPr>
            <a:spLocks noGrp="1"/>
          </p:cNvSpPr>
          <p:nvPr>
            <p:ph type="body" sz="quarter" idx="13"/>
          </p:nvPr>
        </p:nvSpPr>
        <p:spPr/>
        <p:txBody>
          <a:bodyPr/>
          <a:lstStyle/>
          <a:p>
            <a:r>
              <a:rPr lang="en-US" dirty="0" err="1" smtClean="0"/>
              <a:t>Configuração</a:t>
            </a:r>
            <a:r>
              <a:rPr lang="en-US" dirty="0" smtClean="0"/>
              <a:t> 12.1 Business as Usual (1:1)</a:t>
            </a:r>
            <a:endParaRPr lang="en-US" dirty="0"/>
          </a:p>
        </p:txBody>
      </p:sp>
      <p:grpSp>
        <p:nvGrpSpPr>
          <p:cNvPr id="3" name="Group 56"/>
          <p:cNvGrpSpPr/>
          <p:nvPr/>
        </p:nvGrpSpPr>
        <p:grpSpPr>
          <a:xfrm>
            <a:off x="0" y="4600575"/>
            <a:ext cx="9144000" cy="168275"/>
            <a:chOff x="0" y="4629150"/>
            <a:chExt cx="9144000" cy="168275"/>
          </a:xfrm>
        </p:grpSpPr>
        <p:pic>
          <p:nvPicPr>
            <p:cNvPr id="58" name="Picture 25" descr="Red B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59"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59"/>
          <p:cNvGrpSpPr/>
          <p:nvPr/>
        </p:nvGrpSpPr>
        <p:grpSpPr>
          <a:xfrm>
            <a:off x="597807" y="4913790"/>
            <a:ext cx="4584912" cy="219168"/>
            <a:chOff x="597807" y="4913790"/>
            <a:chExt cx="4584912" cy="219168"/>
          </a:xfrm>
        </p:grpSpPr>
        <p:sp>
          <p:nvSpPr>
            <p:cNvPr id="6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2013, Oracle and/or its affiliates. All rights reserved.</a:t>
              </a:r>
              <a:endParaRPr lang="en-US" sz="600" dirty="0" smtClean="0">
                <a:solidFill>
                  <a:schemeClr val="tx1"/>
                </a:solidFill>
              </a:endParaRPr>
            </a:p>
          </p:txBody>
        </p:sp>
        <p:cxnSp>
          <p:nvCxnSpPr>
            <p:cNvPr id="67" name="Straight Connector 66"/>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76" name="Text Box 14"/>
            <p:cNvSpPr txBox="1">
              <a:spLocks noChangeArrowheads="1"/>
            </p:cNvSpPr>
            <p:nvPr/>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kern="1200" dirty="0" smtClean="0">
                  <a:solidFill>
                    <a:schemeClr val="tx1"/>
                  </a:solidFill>
                  <a:latin typeface="Arial" charset="0"/>
                  <a:ea typeface="ＭＳ Ｐゴシック" pitchFamily="16" charset="-128"/>
                  <a:cs typeface="+mn-cs"/>
                </a:rPr>
                <a:t>Confidential –</a:t>
              </a:r>
              <a:r>
                <a:rPr lang="en-US" sz="600" kern="1200" baseline="0" dirty="0" smtClean="0">
                  <a:solidFill>
                    <a:schemeClr val="tx1"/>
                  </a:solidFill>
                  <a:latin typeface="Arial" charset="0"/>
                  <a:ea typeface="ＭＳ Ｐゴシック" pitchFamily="16" charset="-128"/>
                  <a:cs typeface="+mn-cs"/>
                </a:rPr>
                <a:t> </a:t>
              </a:r>
              <a:r>
                <a:rPr lang="en-US" sz="600" kern="1200" dirty="0" smtClean="0">
                  <a:solidFill>
                    <a:schemeClr val="tx1"/>
                  </a:solidFill>
                  <a:latin typeface="Arial" charset="0"/>
                  <a:ea typeface="ＭＳ Ｐゴシック" pitchFamily="16" charset="-128"/>
                  <a:cs typeface="+mn-cs"/>
                </a:rPr>
                <a:t>Oracle Restricted</a:t>
              </a:r>
              <a:endParaRPr lang="en-US" sz="600" dirty="0" smtClean="0">
                <a:solidFill>
                  <a:schemeClr val="tx1"/>
                </a:solidFill>
              </a:endParaRPr>
            </a:p>
          </p:txBody>
        </p:sp>
        <p:cxnSp>
          <p:nvCxnSpPr>
            <p:cNvPr id="77" name="Straight Connector 76"/>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78" name="Rectangle 7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32</a:t>
            </a:fld>
            <a:endParaRPr lang="en-US" sz="600" dirty="0">
              <a:solidFill>
                <a:schemeClr val="tx1"/>
              </a:solidFill>
            </a:endParaRPr>
          </a:p>
        </p:txBody>
      </p:sp>
      <p:sp>
        <p:nvSpPr>
          <p:cNvPr id="79" name="Rectangle 7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1426" name="Picture 2"/>
          <p:cNvPicPr>
            <a:picLocks noChangeAspect="1" noChangeArrowheads="1"/>
          </p:cNvPicPr>
          <p:nvPr/>
        </p:nvPicPr>
        <p:blipFill>
          <a:blip r:embed="rId4" cstate="print"/>
          <a:srcRect/>
          <a:stretch>
            <a:fillRect/>
          </a:stretch>
        </p:blipFill>
        <p:spPr bwMode="auto">
          <a:xfrm>
            <a:off x="758235" y="1546594"/>
            <a:ext cx="7372350" cy="2667000"/>
          </a:xfrm>
          <a:prstGeom prst="rect">
            <a:avLst/>
          </a:prstGeom>
          <a:noFill/>
          <a:ln w="9525">
            <a:noFill/>
            <a:miter lim="800000"/>
            <a:headEnd/>
            <a:tailEnd/>
          </a:ln>
        </p:spPr>
      </p:pic>
    </p:spTree>
    <p:extLst>
      <p:ext uri="{BB962C8B-B14F-4D97-AF65-F5344CB8AC3E}">
        <p14:creationId xmlns:p14="http://schemas.microsoft.com/office/powerpoint/2010/main" xmlns="" val="2332239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ASM</a:t>
            </a:r>
            <a:endParaRPr lang="en-US" dirty="0"/>
          </a:p>
        </p:txBody>
      </p:sp>
      <p:sp>
        <p:nvSpPr>
          <p:cNvPr id="4" name="Text Placeholder 3"/>
          <p:cNvSpPr>
            <a:spLocks noGrp="1"/>
          </p:cNvSpPr>
          <p:nvPr>
            <p:ph type="body" sz="quarter" idx="13"/>
          </p:nvPr>
        </p:nvSpPr>
        <p:spPr/>
        <p:txBody>
          <a:bodyPr/>
          <a:lstStyle/>
          <a:p>
            <a:r>
              <a:rPr lang="en-US" dirty="0" err="1" smtClean="0"/>
              <a:t>Compartilhamento</a:t>
            </a:r>
            <a:r>
              <a:rPr lang="en-US" dirty="0" smtClean="0"/>
              <a:t> de </a:t>
            </a:r>
            <a:r>
              <a:rPr lang="en-US" dirty="0" err="1" smtClean="0"/>
              <a:t>instâncias</a:t>
            </a:r>
            <a:r>
              <a:rPr lang="en-US" dirty="0" smtClean="0"/>
              <a:t> ASM</a:t>
            </a:r>
          </a:p>
        </p:txBody>
      </p:sp>
      <p:grpSp>
        <p:nvGrpSpPr>
          <p:cNvPr id="3" name="Group 56"/>
          <p:cNvGrpSpPr/>
          <p:nvPr/>
        </p:nvGrpSpPr>
        <p:grpSpPr>
          <a:xfrm>
            <a:off x="0" y="4600575"/>
            <a:ext cx="9144000" cy="168275"/>
            <a:chOff x="0" y="4629150"/>
            <a:chExt cx="9144000" cy="168275"/>
          </a:xfrm>
        </p:grpSpPr>
        <p:pic>
          <p:nvPicPr>
            <p:cNvPr id="58" name="Picture 25" descr="Red B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59"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59"/>
          <p:cNvGrpSpPr/>
          <p:nvPr/>
        </p:nvGrpSpPr>
        <p:grpSpPr>
          <a:xfrm>
            <a:off x="597807" y="4913790"/>
            <a:ext cx="4584912" cy="219168"/>
            <a:chOff x="597807" y="4913790"/>
            <a:chExt cx="4584912" cy="219168"/>
          </a:xfrm>
        </p:grpSpPr>
        <p:sp>
          <p:nvSpPr>
            <p:cNvPr id="6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2013, Oracle and/or its affiliates. All rights reserved.</a:t>
              </a:r>
              <a:endParaRPr lang="en-US" sz="600" dirty="0" smtClean="0">
                <a:solidFill>
                  <a:schemeClr val="tx1"/>
                </a:solidFill>
              </a:endParaRPr>
            </a:p>
          </p:txBody>
        </p:sp>
        <p:cxnSp>
          <p:nvCxnSpPr>
            <p:cNvPr id="67" name="Straight Connector 66"/>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76" name="Text Box 14"/>
            <p:cNvSpPr txBox="1">
              <a:spLocks noChangeArrowheads="1"/>
            </p:cNvSpPr>
            <p:nvPr/>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kern="1200" dirty="0" smtClean="0">
                  <a:solidFill>
                    <a:schemeClr val="tx1"/>
                  </a:solidFill>
                  <a:latin typeface="Arial" charset="0"/>
                  <a:ea typeface="ＭＳ Ｐゴシック" pitchFamily="16" charset="-128"/>
                  <a:cs typeface="+mn-cs"/>
                </a:rPr>
                <a:t>Confidential –</a:t>
              </a:r>
              <a:r>
                <a:rPr lang="en-US" sz="600" kern="1200" baseline="0" dirty="0" smtClean="0">
                  <a:solidFill>
                    <a:schemeClr val="tx1"/>
                  </a:solidFill>
                  <a:latin typeface="Arial" charset="0"/>
                  <a:ea typeface="ＭＳ Ｐゴシック" pitchFamily="16" charset="-128"/>
                  <a:cs typeface="+mn-cs"/>
                </a:rPr>
                <a:t> </a:t>
              </a:r>
              <a:r>
                <a:rPr lang="en-US" sz="600" kern="1200" dirty="0" smtClean="0">
                  <a:solidFill>
                    <a:schemeClr val="tx1"/>
                  </a:solidFill>
                  <a:latin typeface="Arial" charset="0"/>
                  <a:ea typeface="ＭＳ Ｐゴシック" pitchFamily="16" charset="-128"/>
                  <a:cs typeface="+mn-cs"/>
                </a:rPr>
                <a:t>Oracle Restricted</a:t>
              </a:r>
              <a:endParaRPr lang="en-US" sz="600" dirty="0" smtClean="0">
                <a:solidFill>
                  <a:schemeClr val="tx1"/>
                </a:solidFill>
              </a:endParaRPr>
            </a:p>
          </p:txBody>
        </p:sp>
        <p:cxnSp>
          <p:nvCxnSpPr>
            <p:cNvPr id="77" name="Straight Connector 76"/>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78" name="Rectangle 7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33</a:t>
            </a:fld>
            <a:endParaRPr lang="en-US" sz="600" dirty="0">
              <a:solidFill>
                <a:schemeClr val="tx1"/>
              </a:solidFill>
            </a:endParaRPr>
          </a:p>
        </p:txBody>
      </p:sp>
      <p:sp>
        <p:nvSpPr>
          <p:cNvPr id="79" name="Rectangle 7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2450" name="Picture 2"/>
          <p:cNvPicPr>
            <a:picLocks noChangeAspect="1" noChangeArrowheads="1"/>
          </p:cNvPicPr>
          <p:nvPr/>
        </p:nvPicPr>
        <p:blipFill>
          <a:blip r:embed="rId4" cstate="print"/>
          <a:srcRect/>
          <a:stretch>
            <a:fillRect/>
          </a:stretch>
        </p:blipFill>
        <p:spPr bwMode="auto">
          <a:xfrm>
            <a:off x="750149" y="1568967"/>
            <a:ext cx="7324725" cy="2686050"/>
          </a:xfrm>
          <a:prstGeom prst="rect">
            <a:avLst/>
          </a:prstGeom>
          <a:noFill/>
          <a:ln w="9525">
            <a:noFill/>
            <a:miter lim="800000"/>
            <a:headEnd/>
            <a:tailEnd/>
          </a:ln>
        </p:spPr>
      </p:pic>
    </p:spTree>
    <p:extLst>
      <p:ext uri="{BB962C8B-B14F-4D97-AF65-F5344CB8AC3E}">
        <p14:creationId xmlns:p14="http://schemas.microsoft.com/office/powerpoint/2010/main" xmlns="" val="2332239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6" y="2068993"/>
            <a:ext cx="8346073" cy="1028700"/>
          </a:xfrm>
        </p:spPr>
        <p:txBody>
          <a:bodyPr/>
          <a:lstStyle/>
          <a:p>
            <a:r>
              <a:rPr lang="en-US" dirty="0" err="1" smtClean="0"/>
              <a:t>Segurança</a:t>
            </a:r>
            <a:endParaRPr lang="en-US" dirty="0"/>
          </a:p>
        </p:txBody>
      </p:sp>
      <p:sp>
        <p:nvSpPr>
          <p:cNvPr id="5" name="Text Placeholder 4"/>
          <p:cNvSpPr>
            <a:spLocks noGrp="1"/>
          </p:cNvSpPr>
          <p:nvPr>
            <p:ph type="body" idx="1"/>
          </p:nvPr>
        </p:nvSpPr>
        <p:spPr>
          <a:xfrm>
            <a:off x="398966" y="3147699"/>
            <a:ext cx="8346073" cy="685800"/>
          </a:xfrm>
        </p:spPr>
        <p:txBody>
          <a:bodyPr/>
          <a:lstStyle/>
          <a:p>
            <a:r>
              <a:rPr lang="en-US" dirty="0" smtClean="0">
                <a:solidFill>
                  <a:schemeClr val="bg1">
                    <a:lumMod val="50000"/>
                  </a:schemeClr>
                </a:solidFill>
              </a:rPr>
              <a:t>Data Redaction</a:t>
            </a:r>
            <a:endParaRPr lang="en-US" dirty="0">
              <a:solidFill>
                <a:schemeClr val="bg1">
                  <a:lumMod val="50000"/>
                </a:schemeClr>
              </a:solidFill>
            </a:endParaRPr>
          </a:p>
        </p:txBody>
      </p:sp>
    </p:spTree>
    <p:extLst>
      <p:ext uri="{BB962C8B-B14F-4D97-AF65-F5344CB8AC3E}">
        <p14:creationId xmlns="" xmlns:p14="http://schemas.microsoft.com/office/powerpoint/2010/main" val="745602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1"/>
          <p:cNvGrpSpPr/>
          <p:nvPr/>
        </p:nvGrpSpPr>
        <p:grpSpPr>
          <a:xfrm>
            <a:off x="599076" y="1448795"/>
            <a:ext cx="2065343" cy="2717706"/>
            <a:chOff x="540098" y="1406265"/>
            <a:chExt cx="2065343" cy="2717706"/>
          </a:xfrm>
        </p:grpSpPr>
        <p:pic>
          <p:nvPicPr>
            <p:cNvPr id="35" name="Picture 34" descr="Big_Red_Database.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0098" y="1406265"/>
              <a:ext cx="2065343" cy="2717706"/>
            </a:xfrm>
            <a:prstGeom prst="rect">
              <a:avLst/>
            </a:prstGeom>
            <a:effectLst/>
          </p:spPr>
        </p:pic>
        <p:sp>
          <p:nvSpPr>
            <p:cNvPr id="36" name="TextBox 35"/>
            <p:cNvSpPr txBox="1"/>
            <p:nvPr/>
          </p:nvSpPr>
          <p:spPr>
            <a:xfrm>
              <a:off x="599048" y="1910080"/>
              <a:ext cx="1985396" cy="1737359"/>
            </a:xfrm>
            <a:prstGeom prst="rect">
              <a:avLst/>
            </a:prstGeom>
            <a:solidFill>
              <a:schemeClr val="accent1">
                <a:lumMod val="75000"/>
                <a:alpha val="68000"/>
              </a:schemeClr>
            </a:solidFill>
            <a:effectLst>
              <a:softEdge rad="63500"/>
            </a:effectLst>
          </p:spPr>
          <p:txBody>
            <a:bodyPr wrap="none" rtlCol="0">
              <a:noAutofit/>
            </a:bodyPr>
            <a:lstStyle/>
            <a:p>
              <a:pPr algn="ctr"/>
              <a:endParaRPr lang="en-US" sz="1600" b="1" dirty="0" smtClean="0">
                <a:solidFill>
                  <a:schemeClr val="bg1"/>
                </a:solidFill>
              </a:endParaRPr>
            </a:p>
          </p:txBody>
        </p:sp>
      </p:grpSp>
      <p:grpSp>
        <p:nvGrpSpPr>
          <p:cNvPr id="9" name="Group 18"/>
          <p:cNvGrpSpPr/>
          <p:nvPr/>
        </p:nvGrpSpPr>
        <p:grpSpPr>
          <a:xfrm>
            <a:off x="714924" y="3211180"/>
            <a:ext cx="1812296" cy="366013"/>
            <a:chOff x="655946" y="3168650"/>
            <a:chExt cx="1812296" cy="366013"/>
          </a:xfrm>
        </p:grpSpPr>
        <p:sp>
          <p:nvSpPr>
            <p:cNvPr id="6" name="Rectangle 5"/>
            <p:cNvSpPr/>
            <p:nvPr/>
          </p:nvSpPr>
          <p:spPr>
            <a:xfrm>
              <a:off x="655946" y="3168650"/>
              <a:ext cx="814097" cy="366013"/>
            </a:xfrm>
            <a:prstGeom prst="rect">
              <a:avLst/>
            </a:prstGeom>
            <a:solidFill>
              <a:schemeClr val="bg1">
                <a:lumMod val="95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20"/>
                </a:lnSpc>
              </a:pPr>
              <a:r>
                <a:rPr lang="en-US" sz="1050" dirty="0" smtClean="0">
                  <a:solidFill>
                    <a:schemeClr val="tx1"/>
                  </a:solidFill>
                </a:rPr>
                <a:t>Soc. Sec. #</a:t>
              </a:r>
            </a:p>
            <a:p>
              <a:pPr algn="ctr">
                <a:lnSpc>
                  <a:spcPts val="1220"/>
                </a:lnSpc>
              </a:pPr>
              <a:r>
                <a:rPr lang="en-US" sz="1000" dirty="0" smtClean="0">
                  <a:solidFill>
                    <a:schemeClr val="tx1"/>
                  </a:solidFill>
                </a:rPr>
                <a:t>115-69-3428</a:t>
              </a:r>
              <a:endParaRPr lang="en-US" sz="1000" dirty="0">
                <a:solidFill>
                  <a:schemeClr val="tx1"/>
                </a:solidFill>
              </a:endParaRPr>
            </a:p>
          </p:txBody>
        </p:sp>
        <p:sp>
          <p:nvSpPr>
            <p:cNvPr id="26" name="Rectangle 25"/>
            <p:cNvSpPr/>
            <p:nvPr/>
          </p:nvSpPr>
          <p:spPr>
            <a:xfrm>
              <a:off x="1472230" y="3168650"/>
              <a:ext cx="578342" cy="366013"/>
            </a:xfrm>
            <a:prstGeom prst="rect">
              <a:avLst/>
            </a:prstGeom>
            <a:solidFill>
              <a:schemeClr val="bg1">
                <a:lumMod val="95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ts val="1220"/>
                </a:lnSpc>
              </a:pPr>
              <a:r>
                <a:rPr lang="en-US" sz="1050" dirty="0" smtClean="0">
                  <a:solidFill>
                    <a:schemeClr val="tx1"/>
                  </a:solidFill>
                </a:rPr>
                <a:t>DOB</a:t>
              </a:r>
              <a:br>
                <a:rPr lang="en-US" sz="1050" dirty="0" smtClean="0">
                  <a:solidFill>
                    <a:schemeClr val="tx1"/>
                  </a:solidFill>
                </a:rPr>
              </a:br>
              <a:r>
                <a:rPr lang="en-US" sz="1000" dirty="0" smtClean="0">
                  <a:solidFill>
                    <a:schemeClr val="tx1"/>
                  </a:solidFill>
                </a:rPr>
                <a:t>11/06/71</a:t>
              </a:r>
              <a:endParaRPr lang="en-US" sz="1000" dirty="0">
                <a:solidFill>
                  <a:schemeClr val="tx1"/>
                </a:solidFill>
              </a:endParaRPr>
            </a:p>
          </p:txBody>
        </p:sp>
        <p:sp>
          <p:nvSpPr>
            <p:cNvPr id="27" name="Rectangle 26"/>
            <p:cNvSpPr/>
            <p:nvPr/>
          </p:nvSpPr>
          <p:spPr>
            <a:xfrm>
              <a:off x="2052702" y="3168650"/>
              <a:ext cx="415540" cy="366013"/>
            </a:xfrm>
            <a:prstGeom prst="rect">
              <a:avLst/>
            </a:prstGeom>
            <a:solidFill>
              <a:schemeClr val="bg1">
                <a:lumMod val="95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ts val="1220"/>
                </a:lnSpc>
              </a:pPr>
              <a:r>
                <a:rPr lang="en-US" sz="1050" dirty="0" smtClean="0">
                  <a:solidFill>
                    <a:schemeClr val="tx1"/>
                  </a:solidFill>
                </a:rPr>
                <a:t>PIN</a:t>
              </a:r>
              <a:br>
                <a:rPr lang="en-US" sz="1050" dirty="0" smtClean="0">
                  <a:solidFill>
                    <a:schemeClr val="tx1"/>
                  </a:solidFill>
                </a:rPr>
              </a:br>
              <a:r>
                <a:rPr lang="en-US" sz="1000" dirty="0" smtClean="0">
                  <a:solidFill>
                    <a:schemeClr val="tx1"/>
                  </a:solidFill>
                </a:rPr>
                <a:t>5623</a:t>
              </a:r>
              <a:endParaRPr lang="en-US" sz="1000" dirty="0">
                <a:solidFill>
                  <a:schemeClr val="tx1"/>
                </a:solidFill>
              </a:endParaRPr>
            </a:p>
          </p:txBody>
        </p:sp>
      </p:grpSp>
      <p:sp>
        <p:nvSpPr>
          <p:cNvPr id="55" name="Folded Corner 54"/>
          <p:cNvSpPr/>
          <p:nvPr/>
        </p:nvSpPr>
        <p:spPr>
          <a:xfrm rot="10800000">
            <a:off x="682278" y="2074530"/>
            <a:ext cx="582128" cy="808683"/>
          </a:xfrm>
          <a:prstGeom prst="foldedCorner">
            <a:avLst/>
          </a:prstGeom>
          <a:solidFill>
            <a:schemeClr val="bg1">
              <a:lumMod val="95000"/>
            </a:schemeClr>
          </a:solidFill>
          <a:ln w="6350" cmpd="sng">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6" name="Straight Connector 15"/>
          <p:cNvCxnSpPr/>
          <p:nvPr/>
        </p:nvCxnSpPr>
        <p:spPr>
          <a:xfrm>
            <a:off x="748736" y="2442187"/>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48736" y="2513942"/>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48736" y="2585697"/>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48736" y="2657452"/>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48736" y="2729207"/>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48736" y="2800961"/>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48736" y="2873623"/>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2" name="Freeform 11"/>
          <p:cNvSpPr>
            <a:spLocks noEditPoints="1"/>
          </p:cNvSpPr>
          <p:nvPr/>
        </p:nvSpPr>
        <p:spPr bwMode="auto">
          <a:xfrm>
            <a:off x="812749" y="2755045"/>
            <a:ext cx="323187" cy="331625"/>
          </a:xfrm>
          <a:custGeom>
            <a:avLst/>
            <a:gdLst>
              <a:gd name="T0" fmla="*/ 306 w 328"/>
              <a:gd name="T1" fmla="*/ 179 h 336"/>
              <a:gd name="T2" fmla="*/ 306 w 328"/>
              <a:gd name="T3" fmla="*/ 157 h 336"/>
              <a:gd name="T4" fmla="*/ 318 w 328"/>
              <a:gd name="T5" fmla="*/ 116 h 336"/>
              <a:gd name="T6" fmla="*/ 299 w 328"/>
              <a:gd name="T7" fmla="*/ 116 h 336"/>
              <a:gd name="T8" fmla="*/ 289 w 328"/>
              <a:gd name="T9" fmla="*/ 99 h 336"/>
              <a:gd name="T10" fmla="*/ 300 w 328"/>
              <a:gd name="T11" fmla="*/ 77 h 336"/>
              <a:gd name="T12" fmla="*/ 261 w 328"/>
              <a:gd name="T13" fmla="*/ 64 h 336"/>
              <a:gd name="T14" fmla="*/ 244 w 328"/>
              <a:gd name="T15" fmla="*/ 50 h 336"/>
              <a:gd name="T16" fmla="*/ 240 w 328"/>
              <a:gd name="T17" fmla="*/ 20 h 336"/>
              <a:gd name="T18" fmla="*/ 206 w 328"/>
              <a:gd name="T19" fmla="*/ 31 h 336"/>
              <a:gd name="T20" fmla="*/ 186 w 328"/>
              <a:gd name="T21" fmla="*/ 27 h 336"/>
              <a:gd name="T22" fmla="*/ 180 w 328"/>
              <a:gd name="T23" fmla="*/ 6 h 336"/>
              <a:gd name="T24" fmla="*/ 145 w 328"/>
              <a:gd name="T25" fmla="*/ 13 h 336"/>
              <a:gd name="T26" fmla="*/ 135 w 328"/>
              <a:gd name="T27" fmla="*/ 28 h 336"/>
              <a:gd name="T28" fmla="*/ 111 w 328"/>
              <a:gd name="T29" fmla="*/ 18 h 336"/>
              <a:gd name="T30" fmla="*/ 81 w 328"/>
              <a:gd name="T31" fmla="*/ 41 h 336"/>
              <a:gd name="T32" fmla="*/ 73 w 328"/>
              <a:gd name="T33" fmla="*/ 57 h 336"/>
              <a:gd name="T34" fmla="*/ 46 w 328"/>
              <a:gd name="T35" fmla="*/ 55 h 336"/>
              <a:gd name="T36" fmla="*/ 33 w 328"/>
              <a:gd name="T37" fmla="*/ 89 h 336"/>
              <a:gd name="T38" fmla="*/ 31 w 328"/>
              <a:gd name="T39" fmla="*/ 113 h 336"/>
              <a:gd name="T40" fmla="*/ 9 w 328"/>
              <a:gd name="T41" fmla="*/ 116 h 336"/>
              <a:gd name="T42" fmla="*/ 4 w 328"/>
              <a:gd name="T43" fmla="*/ 150 h 336"/>
              <a:gd name="T44" fmla="*/ 21 w 328"/>
              <a:gd name="T45" fmla="*/ 171 h 336"/>
              <a:gd name="T46" fmla="*/ 10 w 328"/>
              <a:gd name="T47" fmla="*/ 184 h 336"/>
              <a:gd name="T48" fmla="*/ 10 w 328"/>
              <a:gd name="T49" fmla="*/ 221 h 336"/>
              <a:gd name="T50" fmla="*/ 30 w 328"/>
              <a:gd name="T51" fmla="*/ 220 h 336"/>
              <a:gd name="T52" fmla="*/ 39 w 328"/>
              <a:gd name="T53" fmla="*/ 239 h 336"/>
              <a:gd name="T54" fmla="*/ 27 w 328"/>
              <a:gd name="T55" fmla="*/ 260 h 336"/>
              <a:gd name="T56" fmla="*/ 63 w 328"/>
              <a:gd name="T57" fmla="*/ 274 h 336"/>
              <a:gd name="T58" fmla="*/ 81 w 328"/>
              <a:gd name="T59" fmla="*/ 285 h 336"/>
              <a:gd name="T60" fmla="*/ 79 w 328"/>
              <a:gd name="T61" fmla="*/ 308 h 336"/>
              <a:gd name="T62" fmla="*/ 113 w 328"/>
              <a:gd name="T63" fmla="*/ 315 h 336"/>
              <a:gd name="T64" fmla="*/ 138 w 328"/>
              <a:gd name="T65" fmla="*/ 309 h 336"/>
              <a:gd name="T66" fmla="*/ 145 w 328"/>
              <a:gd name="T67" fmla="*/ 324 h 336"/>
              <a:gd name="T68" fmla="*/ 181 w 328"/>
              <a:gd name="T69" fmla="*/ 330 h 336"/>
              <a:gd name="T70" fmla="*/ 206 w 328"/>
              <a:gd name="T71" fmla="*/ 304 h 336"/>
              <a:gd name="T72" fmla="*/ 249 w 328"/>
              <a:gd name="T73" fmla="*/ 307 h 336"/>
              <a:gd name="T74" fmla="*/ 244 w 328"/>
              <a:gd name="T75" fmla="*/ 286 h 336"/>
              <a:gd name="T76" fmla="*/ 259 w 328"/>
              <a:gd name="T77" fmla="*/ 274 h 336"/>
              <a:gd name="T78" fmla="*/ 282 w 328"/>
              <a:gd name="T79" fmla="*/ 281 h 336"/>
              <a:gd name="T80" fmla="*/ 293 w 328"/>
              <a:gd name="T81" fmla="*/ 246 h 336"/>
              <a:gd name="T82" fmla="*/ 292 w 328"/>
              <a:gd name="T83" fmla="*/ 230 h 336"/>
              <a:gd name="T84" fmla="*/ 307 w 328"/>
              <a:gd name="T85" fmla="*/ 220 h 336"/>
              <a:gd name="T86" fmla="*/ 327 w 328"/>
              <a:gd name="T87" fmla="*/ 194 h 336"/>
              <a:gd name="T88" fmla="*/ 163 w 328"/>
              <a:gd name="T89" fmla="*/ 261 h 336"/>
              <a:gd name="T90" fmla="*/ 79 w 328"/>
              <a:gd name="T91" fmla="*/ 129 h 336"/>
              <a:gd name="T92" fmla="*/ 221 w 328"/>
              <a:gd name="T93" fmla="*/ 9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8" h="336">
                <a:moveTo>
                  <a:pt x="327" y="194"/>
                </a:moveTo>
                <a:cubicBezTo>
                  <a:pt x="327" y="193"/>
                  <a:pt x="326" y="188"/>
                  <a:pt x="325" y="187"/>
                </a:cubicBezTo>
                <a:cubicBezTo>
                  <a:pt x="319" y="184"/>
                  <a:pt x="312" y="182"/>
                  <a:pt x="306" y="179"/>
                </a:cubicBezTo>
                <a:cubicBezTo>
                  <a:pt x="305" y="178"/>
                  <a:pt x="306" y="172"/>
                  <a:pt x="306" y="171"/>
                </a:cubicBezTo>
                <a:cubicBezTo>
                  <a:pt x="307" y="169"/>
                  <a:pt x="307" y="167"/>
                  <a:pt x="306" y="165"/>
                </a:cubicBezTo>
                <a:cubicBezTo>
                  <a:pt x="306" y="163"/>
                  <a:pt x="305" y="158"/>
                  <a:pt x="306" y="157"/>
                </a:cubicBezTo>
                <a:cubicBezTo>
                  <a:pt x="312" y="154"/>
                  <a:pt x="319" y="152"/>
                  <a:pt x="325" y="149"/>
                </a:cubicBezTo>
                <a:cubicBezTo>
                  <a:pt x="326" y="148"/>
                  <a:pt x="327" y="142"/>
                  <a:pt x="327" y="141"/>
                </a:cubicBezTo>
                <a:cubicBezTo>
                  <a:pt x="328" y="132"/>
                  <a:pt x="325" y="121"/>
                  <a:pt x="318" y="116"/>
                </a:cubicBezTo>
                <a:cubicBezTo>
                  <a:pt x="317" y="115"/>
                  <a:pt x="315" y="115"/>
                  <a:pt x="314" y="115"/>
                </a:cubicBezTo>
                <a:cubicBezTo>
                  <a:pt x="310" y="115"/>
                  <a:pt x="307" y="116"/>
                  <a:pt x="304" y="116"/>
                </a:cubicBezTo>
                <a:cubicBezTo>
                  <a:pt x="302" y="116"/>
                  <a:pt x="300" y="116"/>
                  <a:pt x="299" y="116"/>
                </a:cubicBezTo>
                <a:cubicBezTo>
                  <a:pt x="296" y="117"/>
                  <a:pt x="297" y="115"/>
                  <a:pt x="296" y="113"/>
                </a:cubicBezTo>
                <a:cubicBezTo>
                  <a:pt x="294" y="110"/>
                  <a:pt x="293" y="106"/>
                  <a:pt x="291" y="103"/>
                </a:cubicBezTo>
                <a:cubicBezTo>
                  <a:pt x="290" y="102"/>
                  <a:pt x="289" y="100"/>
                  <a:pt x="289" y="99"/>
                </a:cubicBezTo>
                <a:cubicBezTo>
                  <a:pt x="288" y="97"/>
                  <a:pt x="286" y="97"/>
                  <a:pt x="288" y="95"/>
                </a:cubicBezTo>
                <a:cubicBezTo>
                  <a:pt x="290" y="92"/>
                  <a:pt x="293" y="90"/>
                  <a:pt x="295" y="87"/>
                </a:cubicBezTo>
                <a:cubicBezTo>
                  <a:pt x="298" y="84"/>
                  <a:pt x="301" y="82"/>
                  <a:pt x="300" y="77"/>
                </a:cubicBezTo>
                <a:cubicBezTo>
                  <a:pt x="298" y="67"/>
                  <a:pt x="290" y="58"/>
                  <a:pt x="281" y="54"/>
                </a:cubicBezTo>
                <a:cubicBezTo>
                  <a:pt x="277" y="53"/>
                  <a:pt x="273" y="57"/>
                  <a:pt x="270" y="59"/>
                </a:cubicBezTo>
                <a:cubicBezTo>
                  <a:pt x="267" y="60"/>
                  <a:pt x="264" y="62"/>
                  <a:pt x="261" y="64"/>
                </a:cubicBezTo>
                <a:cubicBezTo>
                  <a:pt x="258" y="61"/>
                  <a:pt x="256" y="59"/>
                  <a:pt x="253" y="56"/>
                </a:cubicBezTo>
                <a:cubicBezTo>
                  <a:pt x="251" y="55"/>
                  <a:pt x="248" y="53"/>
                  <a:pt x="246" y="52"/>
                </a:cubicBezTo>
                <a:cubicBezTo>
                  <a:pt x="245" y="51"/>
                  <a:pt x="245" y="50"/>
                  <a:pt x="244" y="50"/>
                </a:cubicBezTo>
                <a:cubicBezTo>
                  <a:pt x="243" y="49"/>
                  <a:pt x="246" y="41"/>
                  <a:pt x="247" y="40"/>
                </a:cubicBezTo>
                <a:cubicBezTo>
                  <a:pt x="247" y="37"/>
                  <a:pt x="250" y="32"/>
                  <a:pt x="248" y="29"/>
                </a:cubicBezTo>
                <a:cubicBezTo>
                  <a:pt x="246" y="25"/>
                  <a:pt x="243" y="22"/>
                  <a:pt x="240" y="20"/>
                </a:cubicBezTo>
                <a:cubicBezTo>
                  <a:pt x="235" y="17"/>
                  <a:pt x="229" y="15"/>
                  <a:pt x="224" y="15"/>
                </a:cubicBezTo>
                <a:cubicBezTo>
                  <a:pt x="219" y="14"/>
                  <a:pt x="218" y="15"/>
                  <a:pt x="215" y="19"/>
                </a:cubicBezTo>
                <a:cubicBezTo>
                  <a:pt x="214" y="21"/>
                  <a:pt x="208" y="32"/>
                  <a:pt x="206" y="31"/>
                </a:cubicBezTo>
                <a:cubicBezTo>
                  <a:pt x="202" y="31"/>
                  <a:pt x="199" y="30"/>
                  <a:pt x="196" y="29"/>
                </a:cubicBezTo>
                <a:cubicBezTo>
                  <a:pt x="194" y="28"/>
                  <a:pt x="192" y="28"/>
                  <a:pt x="191" y="28"/>
                </a:cubicBezTo>
                <a:cubicBezTo>
                  <a:pt x="189" y="27"/>
                  <a:pt x="187" y="27"/>
                  <a:pt x="186" y="27"/>
                </a:cubicBezTo>
                <a:cubicBezTo>
                  <a:pt x="183" y="27"/>
                  <a:pt x="184" y="25"/>
                  <a:pt x="184" y="23"/>
                </a:cubicBezTo>
                <a:cubicBezTo>
                  <a:pt x="183" y="20"/>
                  <a:pt x="183" y="17"/>
                  <a:pt x="182" y="13"/>
                </a:cubicBezTo>
                <a:cubicBezTo>
                  <a:pt x="182" y="12"/>
                  <a:pt x="182" y="7"/>
                  <a:pt x="180" y="6"/>
                </a:cubicBezTo>
                <a:cubicBezTo>
                  <a:pt x="173" y="1"/>
                  <a:pt x="162" y="0"/>
                  <a:pt x="154" y="3"/>
                </a:cubicBezTo>
                <a:cubicBezTo>
                  <a:pt x="151" y="4"/>
                  <a:pt x="149" y="5"/>
                  <a:pt x="146" y="6"/>
                </a:cubicBezTo>
                <a:cubicBezTo>
                  <a:pt x="145" y="7"/>
                  <a:pt x="145" y="12"/>
                  <a:pt x="145" y="13"/>
                </a:cubicBezTo>
                <a:cubicBezTo>
                  <a:pt x="144" y="17"/>
                  <a:pt x="144" y="21"/>
                  <a:pt x="143" y="25"/>
                </a:cubicBezTo>
                <a:cubicBezTo>
                  <a:pt x="143" y="27"/>
                  <a:pt x="142" y="27"/>
                  <a:pt x="140" y="27"/>
                </a:cubicBezTo>
                <a:cubicBezTo>
                  <a:pt x="138" y="27"/>
                  <a:pt x="137" y="28"/>
                  <a:pt x="135" y="28"/>
                </a:cubicBezTo>
                <a:cubicBezTo>
                  <a:pt x="133" y="28"/>
                  <a:pt x="132" y="29"/>
                  <a:pt x="131" y="29"/>
                </a:cubicBezTo>
                <a:cubicBezTo>
                  <a:pt x="127" y="30"/>
                  <a:pt x="124" y="31"/>
                  <a:pt x="121" y="31"/>
                </a:cubicBezTo>
                <a:cubicBezTo>
                  <a:pt x="120" y="32"/>
                  <a:pt x="112" y="19"/>
                  <a:pt x="111" y="18"/>
                </a:cubicBezTo>
                <a:cubicBezTo>
                  <a:pt x="109" y="14"/>
                  <a:pt x="107" y="14"/>
                  <a:pt x="102" y="15"/>
                </a:cubicBezTo>
                <a:cubicBezTo>
                  <a:pt x="93" y="15"/>
                  <a:pt x="83" y="21"/>
                  <a:pt x="78" y="29"/>
                </a:cubicBezTo>
                <a:cubicBezTo>
                  <a:pt x="77" y="32"/>
                  <a:pt x="80" y="38"/>
                  <a:pt x="81" y="41"/>
                </a:cubicBezTo>
                <a:cubicBezTo>
                  <a:pt x="81" y="42"/>
                  <a:pt x="84" y="49"/>
                  <a:pt x="84" y="50"/>
                </a:cubicBezTo>
                <a:cubicBezTo>
                  <a:pt x="82" y="50"/>
                  <a:pt x="81" y="51"/>
                  <a:pt x="80" y="52"/>
                </a:cubicBezTo>
                <a:cubicBezTo>
                  <a:pt x="78" y="54"/>
                  <a:pt x="75" y="55"/>
                  <a:pt x="73" y="57"/>
                </a:cubicBezTo>
                <a:cubicBezTo>
                  <a:pt x="71" y="59"/>
                  <a:pt x="68" y="62"/>
                  <a:pt x="66" y="64"/>
                </a:cubicBezTo>
                <a:cubicBezTo>
                  <a:pt x="63" y="62"/>
                  <a:pt x="59" y="60"/>
                  <a:pt x="56" y="58"/>
                </a:cubicBezTo>
                <a:cubicBezTo>
                  <a:pt x="52" y="56"/>
                  <a:pt x="49" y="53"/>
                  <a:pt x="46" y="55"/>
                </a:cubicBezTo>
                <a:cubicBezTo>
                  <a:pt x="41" y="57"/>
                  <a:pt x="37" y="60"/>
                  <a:pt x="33" y="64"/>
                </a:cubicBezTo>
                <a:cubicBezTo>
                  <a:pt x="30" y="68"/>
                  <a:pt x="28" y="73"/>
                  <a:pt x="27" y="78"/>
                </a:cubicBezTo>
                <a:cubicBezTo>
                  <a:pt x="26" y="83"/>
                  <a:pt x="30" y="85"/>
                  <a:pt x="33" y="89"/>
                </a:cubicBezTo>
                <a:cubicBezTo>
                  <a:pt x="36" y="91"/>
                  <a:pt x="38" y="93"/>
                  <a:pt x="40" y="96"/>
                </a:cubicBezTo>
                <a:cubicBezTo>
                  <a:pt x="38" y="99"/>
                  <a:pt x="37" y="102"/>
                  <a:pt x="36" y="105"/>
                </a:cubicBezTo>
                <a:cubicBezTo>
                  <a:pt x="34" y="107"/>
                  <a:pt x="33" y="110"/>
                  <a:pt x="31" y="113"/>
                </a:cubicBezTo>
                <a:cubicBezTo>
                  <a:pt x="31" y="115"/>
                  <a:pt x="31" y="117"/>
                  <a:pt x="29" y="116"/>
                </a:cubicBezTo>
                <a:cubicBezTo>
                  <a:pt x="26" y="116"/>
                  <a:pt x="24" y="116"/>
                  <a:pt x="22" y="116"/>
                </a:cubicBezTo>
                <a:cubicBezTo>
                  <a:pt x="19" y="116"/>
                  <a:pt x="12" y="114"/>
                  <a:pt x="9" y="116"/>
                </a:cubicBezTo>
                <a:cubicBezTo>
                  <a:pt x="6" y="119"/>
                  <a:pt x="4" y="122"/>
                  <a:pt x="3" y="126"/>
                </a:cubicBezTo>
                <a:cubicBezTo>
                  <a:pt x="1" y="131"/>
                  <a:pt x="0" y="137"/>
                  <a:pt x="0" y="142"/>
                </a:cubicBezTo>
                <a:cubicBezTo>
                  <a:pt x="1" y="145"/>
                  <a:pt x="1" y="148"/>
                  <a:pt x="4" y="150"/>
                </a:cubicBezTo>
                <a:cubicBezTo>
                  <a:pt x="6" y="150"/>
                  <a:pt x="21" y="156"/>
                  <a:pt x="21" y="157"/>
                </a:cubicBezTo>
                <a:cubicBezTo>
                  <a:pt x="21" y="160"/>
                  <a:pt x="21" y="163"/>
                  <a:pt x="21" y="166"/>
                </a:cubicBezTo>
                <a:cubicBezTo>
                  <a:pt x="21" y="168"/>
                  <a:pt x="21" y="170"/>
                  <a:pt x="21" y="171"/>
                </a:cubicBezTo>
                <a:cubicBezTo>
                  <a:pt x="21" y="173"/>
                  <a:pt x="21" y="175"/>
                  <a:pt x="21" y="177"/>
                </a:cubicBezTo>
                <a:cubicBezTo>
                  <a:pt x="21" y="179"/>
                  <a:pt x="22" y="179"/>
                  <a:pt x="20" y="180"/>
                </a:cubicBezTo>
                <a:cubicBezTo>
                  <a:pt x="16" y="181"/>
                  <a:pt x="13" y="182"/>
                  <a:pt x="10" y="184"/>
                </a:cubicBezTo>
                <a:cubicBezTo>
                  <a:pt x="9" y="184"/>
                  <a:pt x="3" y="186"/>
                  <a:pt x="2" y="187"/>
                </a:cubicBezTo>
                <a:cubicBezTo>
                  <a:pt x="1" y="190"/>
                  <a:pt x="0" y="193"/>
                  <a:pt x="0" y="196"/>
                </a:cubicBezTo>
                <a:cubicBezTo>
                  <a:pt x="0" y="205"/>
                  <a:pt x="3" y="215"/>
                  <a:pt x="10" y="221"/>
                </a:cubicBezTo>
                <a:cubicBezTo>
                  <a:pt x="11" y="221"/>
                  <a:pt x="14" y="221"/>
                  <a:pt x="15" y="221"/>
                </a:cubicBezTo>
                <a:cubicBezTo>
                  <a:pt x="19" y="220"/>
                  <a:pt x="22" y="220"/>
                  <a:pt x="25" y="220"/>
                </a:cubicBezTo>
                <a:cubicBezTo>
                  <a:pt x="27" y="220"/>
                  <a:pt x="29" y="220"/>
                  <a:pt x="30" y="220"/>
                </a:cubicBezTo>
                <a:cubicBezTo>
                  <a:pt x="31" y="221"/>
                  <a:pt x="31" y="223"/>
                  <a:pt x="32" y="224"/>
                </a:cubicBezTo>
                <a:cubicBezTo>
                  <a:pt x="34" y="228"/>
                  <a:pt x="35" y="231"/>
                  <a:pt x="37" y="234"/>
                </a:cubicBezTo>
                <a:cubicBezTo>
                  <a:pt x="38" y="236"/>
                  <a:pt x="39" y="237"/>
                  <a:pt x="39" y="239"/>
                </a:cubicBezTo>
                <a:cubicBezTo>
                  <a:pt x="41" y="241"/>
                  <a:pt x="39" y="241"/>
                  <a:pt x="38" y="242"/>
                </a:cubicBezTo>
                <a:cubicBezTo>
                  <a:pt x="36" y="245"/>
                  <a:pt x="33" y="247"/>
                  <a:pt x="31" y="250"/>
                </a:cubicBezTo>
                <a:cubicBezTo>
                  <a:pt x="28" y="254"/>
                  <a:pt x="26" y="255"/>
                  <a:pt x="27" y="260"/>
                </a:cubicBezTo>
                <a:cubicBezTo>
                  <a:pt x="30" y="269"/>
                  <a:pt x="37" y="279"/>
                  <a:pt x="47" y="282"/>
                </a:cubicBezTo>
                <a:cubicBezTo>
                  <a:pt x="50" y="283"/>
                  <a:pt x="56" y="278"/>
                  <a:pt x="59" y="277"/>
                </a:cubicBezTo>
                <a:cubicBezTo>
                  <a:pt x="60" y="276"/>
                  <a:pt x="62" y="275"/>
                  <a:pt x="63" y="274"/>
                </a:cubicBezTo>
                <a:cubicBezTo>
                  <a:pt x="65" y="273"/>
                  <a:pt x="65" y="272"/>
                  <a:pt x="67" y="273"/>
                </a:cubicBezTo>
                <a:cubicBezTo>
                  <a:pt x="70" y="275"/>
                  <a:pt x="72" y="278"/>
                  <a:pt x="75" y="280"/>
                </a:cubicBezTo>
                <a:cubicBezTo>
                  <a:pt x="77" y="281"/>
                  <a:pt x="79" y="283"/>
                  <a:pt x="81" y="285"/>
                </a:cubicBezTo>
                <a:cubicBezTo>
                  <a:pt x="82" y="285"/>
                  <a:pt x="83" y="286"/>
                  <a:pt x="84" y="286"/>
                </a:cubicBezTo>
                <a:cubicBezTo>
                  <a:pt x="82" y="290"/>
                  <a:pt x="81" y="294"/>
                  <a:pt x="80" y="298"/>
                </a:cubicBezTo>
                <a:cubicBezTo>
                  <a:pt x="79" y="301"/>
                  <a:pt x="77" y="305"/>
                  <a:pt x="79" y="308"/>
                </a:cubicBezTo>
                <a:cubicBezTo>
                  <a:pt x="81" y="312"/>
                  <a:pt x="85" y="315"/>
                  <a:pt x="89" y="317"/>
                </a:cubicBezTo>
                <a:cubicBezTo>
                  <a:pt x="94" y="320"/>
                  <a:pt x="99" y="322"/>
                  <a:pt x="105" y="321"/>
                </a:cubicBezTo>
                <a:cubicBezTo>
                  <a:pt x="110" y="321"/>
                  <a:pt x="110" y="320"/>
                  <a:pt x="113" y="315"/>
                </a:cubicBezTo>
                <a:cubicBezTo>
                  <a:pt x="115" y="313"/>
                  <a:pt x="119" y="304"/>
                  <a:pt x="122" y="305"/>
                </a:cubicBezTo>
                <a:cubicBezTo>
                  <a:pt x="125" y="306"/>
                  <a:pt x="128" y="306"/>
                  <a:pt x="131" y="307"/>
                </a:cubicBezTo>
                <a:cubicBezTo>
                  <a:pt x="134" y="308"/>
                  <a:pt x="136" y="308"/>
                  <a:pt x="138" y="309"/>
                </a:cubicBezTo>
                <a:cubicBezTo>
                  <a:pt x="140" y="309"/>
                  <a:pt x="141" y="309"/>
                  <a:pt x="143" y="309"/>
                </a:cubicBezTo>
                <a:cubicBezTo>
                  <a:pt x="143" y="311"/>
                  <a:pt x="143" y="313"/>
                  <a:pt x="144" y="314"/>
                </a:cubicBezTo>
                <a:cubicBezTo>
                  <a:pt x="144" y="318"/>
                  <a:pt x="145" y="321"/>
                  <a:pt x="145" y="324"/>
                </a:cubicBezTo>
                <a:cubicBezTo>
                  <a:pt x="146" y="326"/>
                  <a:pt x="145" y="329"/>
                  <a:pt x="147" y="330"/>
                </a:cubicBezTo>
                <a:cubicBezTo>
                  <a:pt x="155" y="335"/>
                  <a:pt x="166" y="336"/>
                  <a:pt x="174" y="333"/>
                </a:cubicBezTo>
                <a:cubicBezTo>
                  <a:pt x="176" y="332"/>
                  <a:pt x="179" y="331"/>
                  <a:pt x="181" y="330"/>
                </a:cubicBezTo>
                <a:cubicBezTo>
                  <a:pt x="182" y="328"/>
                  <a:pt x="182" y="323"/>
                  <a:pt x="182" y="321"/>
                </a:cubicBezTo>
                <a:cubicBezTo>
                  <a:pt x="183" y="317"/>
                  <a:pt x="184" y="313"/>
                  <a:pt x="184" y="309"/>
                </a:cubicBezTo>
                <a:cubicBezTo>
                  <a:pt x="192" y="308"/>
                  <a:pt x="199" y="306"/>
                  <a:pt x="206" y="304"/>
                </a:cubicBezTo>
                <a:cubicBezTo>
                  <a:pt x="207" y="304"/>
                  <a:pt x="216" y="318"/>
                  <a:pt x="217" y="320"/>
                </a:cubicBezTo>
                <a:cubicBezTo>
                  <a:pt x="219" y="322"/>
                  <a:pt x="223" y="322"/>
                  <a:pt x="226" y="321"/>
                </a:cubicBezTo>
                <a:cubicBezTo>
                  <a:pt x="235" y="320"/>
                  <a:pt x="245" y="315"/>
                  <a:pt x="249" y="307"/>
                </a:cubicBezTo>
                <a:cubicBezTo>
                  <a:pt x="250" y="305"/>
                  <a:pt x="249" y="304"/>
                  <a:pt x="248" y="303"/>
                </a:cubicBezTo>
                <a:cubicBezTo>
                  <a:pt x="248" y="299"/>
                  <a:pt x="247" y="296"/>
                  <a:pt x="246" y="293"/>
                </a:cubicBezTo>
                <a:cubicBezTo>
                  <a:pt x="245" y="292"/>
                  <a:pt x="243" y="287"/>
                  <a:pt x="244" y="286"/>
                </a:cubicBezTo>
                <a:cubicBezTo>
                  <a:pt x="245" y="285"/>
                  <a:pt x="246" y="284"/>
                  <a:pt x="248" y="283"/>
                </a:cubicBezTo>
                <a:cubicBezTo>
                  <a:pt x="250" y="281"/>
                  <a:pt x="253" y="280"/>
                  <a:pt x="255" y="278"/>
                </a:cubicBezTo>
                <a:cubicBezTo>
                  <a:pt x="256" y="277"/>
                  <a:pt x="258" y="275"/>
                  <a:pt x="259" y="274"/>
                </a:cubicBezTo>
                <a:cubicBezTo>
                  <a:pt x="261" y="273"/>
                  <a:pt x="261" y="272"/>
                  <a:pt x="263" y="273"/>
                </a:cubicBezTo>
                <a:cubicBezTo>
                  <a:pt x="266" y="275"/>
                  <a:pt x="270" y="277"/>
                  <a:pt x="273" y="279"/>
                </a:cubicBezTo>
                <a:cubicBezTo>
                  <a:pt x="277" y="281"/>
                  <a:pt x="278" y="283"/>
                  <a:pt x="282" y="281"/>
                </a:cubicBezTo>
                <a:cubicBezTo>
                  <a:pt x="287" y="279"/>
                  <a:pt x="292" y="275"/>
                  <a:pt x="295" y="270"/>
                </a:cubicBezTo>
                <a:cubicBezTo>
                  <a:pt x="298" y="267"/>
                  <a:pt x="300" y="262"/>
                  <a:pt x="301" y="257"/>
                </a:cubicBezTo>
                <a:cubicBezTo>
                  <a:pt x="301" y="253"/>
                  <a:pt x="295" y="249"/>
                  <a:pt x="293" y="246"/>
                </a:cubicBezTo>
                <a:cubicBezTo>
                  <a:pt x="292" y="245"/>
                  <a:pt x="290" y="244"/>
                  <a:pt x="289" y="242"/>
                </a:cubicBezTo>
                <a:cubicBezTo>
                  <a:pt x="288" y="241"/>
                  <a:pt x="287" y="241"/>
                  <a:pt x="288" y="239"/>
                </a:cubicBezTo>
                <a:cubicBezTo>
                  <a:pt x="289" y="236"/>
                  <a:pt x="291" y="233"/>
                  <a:pt x="292" y="230"/>
                </a:cubicBezTo>
                <a:cubicBezTo>
                  <a:pt x="294" y="227"/>
                  <a:pt x="295" y="224"/>
                  <a:pt x="296" y="221"/>
                </a:cubicBezTo>
                <a:cubicBezTo>
                  <a:pt x="297" y="219"/>
                  <a:pt x="298" y="220"/>
                  <a:pt x="300" y="220"/>
                </a:cubicBezTo>
                <a:cubicBezTo>
                  <a:pt x="302" y="220"/>
                  <a:pt x="305" y="220"/>
                  <a:pt x="307" y="220"/>
                </a:cubicBezTo>
                <a:cubicBezTo>
                  <a:pt x="310" y="221"/>
                  <a:pt x="316" y="222"/>
                  <a:pt x="318" y="220"/>
                </a:cubicBezTo>
                <a:cubicBezTo>
                  <a:pt x="321" y="217"/>
                  <a:pt x="323" y="214"/>
                  <a:pt x="324" y="210"/>
                </a:cubicBezTo>
                <a:cubicBezTo>
                  <a:pt x="327" y="205"/>
                  <a:pt x="327" y="199"/>
                  <a:pt x="327" y="194"/>
                </a:cubicBezTo>
                <a:close/>
                <a:moveTo>
                  <a:pt x="248" y="207"/>
                </a:moveTo>
                <a:cubicBezTo>
                  <a:pt x="233" y="239"/>
                  <a:pt x="199" y="261"/>
                  <a:pt x="163" y="261"/>
                </a:cubicBezTo>
                <a:cubicBezTo>
                  <a:pt x="163" y="261"/>
                  <a:pt x="163" y="261"/>
                  <a:pt x="163" y="261"/>
                </a:cubicBezTo>
                <a:cubicBezTo>
                  <a:pt x="158" y="261"/>
                  <a:pt x="152" y="260"/>
                  <a:pt x="146" y="259"/>
                </a:cubicBezTo>
                <a:cubicBezTo>
                  <a:pt x="119" y="254"/>
                  <a:pt x="96" y="237"/>
                  <a:pt x="82" y="212"/>
                </a:cubicBezTo>
                <a:cubicBezTo>
                  <a:pt x="68" y="187"/>
                  <a:pt x="67" y="156"/>
                  <a:pt x="79" y="129"/>
                </a:cubicBezTo>
                <a:cubicBezTo>
                  <a:pt x="91" y="104"/>
                  <a:pt x="113" y="86"/>
                  <a:pt x="140" y="79"/>
                </a:cubicBezTo>
                <a:cubicBezTo>
                  <a:pt x="147" y="76"/>
                  <a:pt x="155" y="75"/>
                  <a:pt x="163" y="75"/>
                </a:cubicBezTo>
                <a:cubicBezTo>
                  <a:pt x="184" y="75"/>
                  <a:pt x="205" y="83"/>
                  <a:pt x="221" y="96"/>
                </a:cubicBezTo>
                <a:cubicBezTo>
                  <a:pt x="254" y="121"/>
                  <a:pt x="265" y="168"/>
                  <a:pt x="248" y="207"/>
                </a:cubicBezTo>
                <a:close/>
              </a:path>
            </a:pathLst>
          </a:custGeom>
          <a:solidFill>
            <a:schemeClr val="tx2">
              <a:lumMod val="20000"/>
              <a:lumOff val="80000"/>
            </a:schemeClr>
          </a:solidFill>
          <a:ln>
            <a:noFill/>
          </a:ln>
          <a:effectLst>
            <a:outerShdw blurRad="50800" dist="38100" dir="2700000" algn="tl" rotWithShape="0">
              <a:prstClr val="black">
                <a:alpha val="40000"/>
              </a:prstClr>
            </a:outerShdw>
          </a:effectLst>
          <a:extLst/>
        </p:spPr>
        <p:txBody>
          <a:bodyPr vert="horz" wrap="square" lIns="121893" tIns="60947" rIns="121893" bIns="6094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73" name="Freeform 11"/>
          <p:cNvSpPr>
            <a:spLocks noEditPoints="1"/>
          </p:cNvSpPr>
          <p:nvPr/>
        </p:nvSpPr>
        <p:spPr bwMode="auto">
          <a:xfrm>
            <a:off x="452208" y="2394688"/>
            <a:ext cx="461711" cy="473768"/>
          </a:xfrm>
          <a:custGeom>
            <a:avLst/>
            <a:gdLst>
              <a:gd name="T0" fmla="*/ 306 w 328"/>
              <a:gd name="T1" fmla="*/ 179 h 336"/>
              <a:gd name="T2" fmla="*/ 306 w 328"/>
              <a:gd name="T3" fmla="*/ 157 h 336"/>
              <a:gd name="T4" fmla="*/ 318 w 328"/>
              <a:gd name="T5" fmla="*/ 116 h 336"/>
              <a:gd name="T6" fmla="*/ 299 w 328"/>
              <a:gd name="T7" fmla="*/ 116 h 336"/>
              <a:gd name="T8" fmla="*/ 289 w 328"/>
              <a:gd name="T9" fmla="*/ 99 h 336"/>
              <a:gd name="T10" fmla="*/ 300 w 328"/>
              <a:gd name="T11" fmla="*/ 77 h 336"/>
              <a:gd name="T12" fmla="*/ 261 w 328"/>
              <a:gd name="T13" fmla="*/ 64 h 336"/>
              <a:gd name="T14" fmla="*/ 244 w 328"/>
              <a:gd name="T15" fmla="*/ 50 h 336"/>
              <a:gd name="T16" fmla="*/ 240 w 328"/>
              <a:gd name="T17" fmla="*/ 20 h 336"/>
              <a:gd name="T18" fmla="*/ 206 w 328"/>
              <a:gd name="T19" fmla="*/ 31 h 336"/>
              <a:gd name="T20" fmla="*/ 186 w 328"/>
              <a:gd name="T21" fmla="*/ 27 h 336"/>
              <a:gd name="T22" fmla="*/ 180 w 328"/>
              <a:gd name="T23" fmla="*/ 6 h 336"/>
              <a:gd name="T24" fmla="*/ 145 w 328"/>
              <a:gd name="T25" fmla="*/ 13 h 336"/>
              <a:gd name="T26" fmla="*/ 135 w 328"/>
              <a:gd name="T27" fmla="*/ 28 h 336"/>
              <a:gd name="T28" fmla="*/ 111 w 328"/>
              <a:gd name="T29" fmla="*/ 18 h 336"/>
              <a:gd name="T30" fmla="*/ 81 w 328"/>
              <a:gd name="T31" fmla="*/ 41 h 336"/>
              <a:gd name="T32" fmla="*/ 73 w 328"/>
              <a:gd name="T33" fmla="*/ 57 h 336"/>
              <a:gd name="T34" fmla="*/ 46 w 328"/>
              <a:gd name="T35" fmla="*/ 55 h 336"/>
              <a:gd name="T36" fmla="*/ 33 w 328"/>
              <a:gd name="T37" fmla="*/ 89 h 336"/>
              <a:gd name="T38" fmla="*/ 31 w 328"/>
              <a:gd name="T39" fmla="*/ 113 h 336"/>
              <a:gd name="T40" fmla="*/ 9 w 328"/>
              <a:gd name="T41" fmla="*/ 116 h 336"/>
              <a:gd name="T42" fmla="*/ 4 w 328"/>
              <a:gd name="T43" fmla="*/ 150 h 336"/>
              <a:gd name="T44" fmla="*/ 21 w 328"/>
              <a:gd name="T45" fmla="*/ 171 h 336"/>
              <a:gd name="T46" fmla="*/ 10 w 328"/>
              <a:gd name="T47" fmla="*/ 184 h 336"/>
              <a:gd name="T48" fmla="*/ 10 w 328"/>
              <a:gd name="T49" fmla="*/ 221 h 336"/>
              <a:gd name="T50" fmla="*/ 30 w 328"/>
              <a:gd name="T51" fmla="*/ 220 h 336"/>
              <a:gd name="T52" fmla="*/ 39 w 328"/>
              <a:gd name="T53" fmla="*/ 239 h 336"/>
              <a:gd name="T54" fmla="*/ 27 w 328"/>
              <a:gd name="T55" fmla="*/ 260 h 336"/>
              <a:gd name="T56" fmla="*/ 63 w 328"/>
              <a:gd name="T57" fmla="*/ 274 h 336"/>
              <a:gd name="T58" fmla="*/ 81 w 328"/>
              <a:gd name="T59" fmla="*/ 285 h 336"/>
              <a:gd name="T60" fmla="*/ 79 w 328"/>
              <a:gd name="T61" fmla="*/ 308 h 336"/>
              <a:gd name="T62" fmla="*/ 113 w 328"/>
              <a:gd name="T63" fmla="*/ 315 h 336"/>
              <a:gd name="T64" fmla="*/ 138 w 328"/>
              <a:gd name="T65" fmla="*/ 309 h 336"/>
              <a:gd name="T66" fmla="*/ 145 w 328"/>
              <a:gd name="T67" fmla="*/ 324 h 336"/>
              <a:gd name="T68" fmla="*/ 181 w 328"/>
              <a:gd name="T69" fmla="*/ 330 h 336"/>
              <a:gd name="T70" fmla="*/ 206 w 328"/>
              <a:gd name="T71" fmla="*/ 304 h 336"/>
              <a:gd name="T72" fmla="*/ 249 w 328"/>
              <a:gd name="T73" fmla="*/ 307 h 336"/>
              <a:gd name="T74" fmla="*/ 244 w 328"/>
              <a:gd name="T75" fmla="*/ 286 h 336"/>
              <a:gd name="T76" fmla="*/ 259 w 328"/>
              <a:gd name="T77" fmla="*/ 274 h 336"/>
              <a:gd name="T78" fmla="*/ 282 w 328"/>
              <a:gd name="T79" fmla="*/ 281 h 336"/>
              <a:gd name="T80" fmla="*/ 293 w 328"/>
              <a:gd name="T81" fmla="*/ 246 h 336"/>
              <a:gd name="T82" fmla="*/ 292 w 328"/>
              <a:gd name="T83" fmla="*/ 230 h 336"/>
              <a:gd name="T84" fmla="*/ 307 w 328"/>
              <a:gd name="T85" fmla="*/ 220 h 336"/>
              <a:gd name="T86" fmla="*/ 327 w 328"/>
              <a:gd name="T87" fmla="*/ 194 h 336"/>
              <a:gd name="T88" fmla="*/ 163 w 328"/>
              <a:gd name="T89" fmla="*/ 261 h 336"/>
              <a:gd name="T90" fmla="*/ 79 w 328"/>
              <a:gd name="T91" fmla="*/ 129 h 336"/>
              <a:gd name="T92" fmla="*/ 221 w 328"/>
              <a:gd name="T93" fmla="*/ 9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8" h="336">
                <a:moveTo>
                  <a:pt x="327" y="194"/>
                </a:moveTo>
                <a:cubicBezTo>
                  <a:pt x="327" y="193"/>
                  <a:pt x="326" y="188"/>
                  <a:pt x="325" y="187"/>
                </a:cubicBezTo>
                <a:cubicBezTo>
                  <a:pt x="319" y="184"/>
                  <a:pt x="312" y="182"/>
                  <a:pt x="306" y="179"/>
                </a:cubicBezTo>
                <a:cubicBezTo>
                  <a:pt x="305" y="178"/>
                  <a:pt x="306" y="172"/>
                  <a:pt x="306" y="171"/>
                </a:cubicBezTo>
                <a:cubicBezTo>
                  <a:pt x="307" y="169"/>
                  <a:pt x="307" y="167"/>
                  <a:pt x="306" y="165"/>
                </a:cubicBezTo>
                <a:cubicBezTo>
                  <a:pt x="306" y="163"/>
                  <a:pt x="305" y="158"/>
                  <a:pt x="306" y="157"/>
                </a:cubicBezTo>
                <a:cubicBezTo>
                  <a:pt x="312" y="154"/>
                  <a:pt x="319" y="152"/>
                  <a:pt x="325" y="149"/>
                </a:cubicBezTo>
                <a:cubicBezTo>
                  <a:pt x="326" y="148"/>
                  <a:pt x="327" y="142"/>
                  <a:pt x="327" y="141"/>
                </a:cubicBezTo>
                <a:cubicBezTo>
                  <a:pt x="328" y="132"/>
                  <a:pt x="325" y="121"/>
                  <a:pt x="318" y="116"/>
                </a:cubicBezTo>
                <a:cubicBezTo>
                  <a:pt x="317" y="115"/>
                  <a:pt x="315" y="115"/>
                  <a:pt x="314" y="115"/>
                </a:cubicBezTo>
                <a:cubicBezTo>
                  <a:pt x="310" y="115"/>
                  <a:pt x="307" y="116"/>
                  <a:pt x="304" y="116"/>
                </a:cubicBezTo>
                <a:cubicBezTo>
                  <a:pt x="302" y="116"/>
                  <a:pt x="300" y="116"/>
                  <a:pt x="299" y="116"/>
                </a:cubicBezTo>
                <a:cubicBezTo>
                  <a:pt x="296" y="117"/>
                  <a:pt x="297" y="115"/>
                  <a:pt x="296" y="113"/>
                </a:cubicBezTo>
                <a:cubicBezTo>
                  <a:pt x="294" y="110"/>
                  <a:pt x="293" y="106"/>
                  <a:pt x="291" y="103"/>
                </a:cubicBezTo>
                <a:cubicBezTo>
                  <a:pt x="290" y="102"/>
                  <a:pt x="289" y="100"/>
                  <a:pt x="289" y="99"/>
                </a:cubicBezTo>
                <a:cubicBezTo>
                  <a:pt x="288" y="97"/>
                  <a:pt x="286" y="97"/>
                  <a:pt x="288" y="95"/>
                </a:cubicBezTo>
                <a:cubicBezTo>
                  <a:pt x="290" y="92"/>
                  <a:pt x="293" y="90"/>
                  <a:pt x="295" y="87"/>
                </a:cubicBezTo>
                <a:cubicBezTo>
                  <a:pt x="298" y="84"/>
                  <a:pt x="301" y="82"/>
                  <a:pt x="300" y="77"/>
                </a:cubicBezTo>
                <a:cubicBezTo>
                  <a:pt x="298" y="67"/>
                  <a:pt x="290" y="58"/>
                  <a:pt x="281" y="54"/>
                </a:cubicBezTo>
                <a:cubicBezTo>
                  <a:pt x="277" y="53"/>
                  <a:pt x="273" y="57"/>
                  <a:pt x="270" y="59"/>
                </a:cubicBezTo>
                <a:cubicBezTo>
                  <a:pt x="267" y="60"/>
                  <a:pt x="264" y="62"/>
                  <a:pt x="261" y="64"/>
                </a:cubicBezTo>
                <a:cubicBezTo>
                  <a:pt x="258" y="61"/>
                  <a:pt x="256" y="59"/>
                  <a:pt x="253" y="56"/>
                </a:cubicBezTo>
                <a:cubicBezTo>
                  <a:pt x="251" y="55"/>
                  <a:pt x="248" y="53"/>
                  <a:pt x="246" y="52"/>
                </a:cubicBezTo>
                <a:cubicBezTo>
                  <a:pt x="245" y="51"/>
                  <a:pt x="245" y="50"/>
                  <a:pt x="244" y="50"/>
                </a:cubicBezTo>
                <a:cubicBezTo>
                  <a:pt x="243" y="49"/>
                  <a:pt x="246" y="41"/>
                  <a:pt x="247" y="40"/>
                </a:cubicBezTo>
                <a:cubicBezTo>
                  <a:pt x="247" y="37"/>
                  <a:pt x="250" y="32"/>
                  <a:pt x="248" y="29"/>
                </a:cubicBezTo>
                <a:cubicBezTo>
                  <a:pt x="246" y="25"/>
                  <a:pt x="243" y="22"/>
                  <a:pt x="240" y="20"/>
                </a:cubicBezTo>
                <a:cubicBezTo>
                  <a:pt x="235" y="17"/>
                  <a:pt x="229" y="15"/>
                  <a:pt x="224" y="15"/>
                </a:cubicBezTo>
                <a:cubicBezTo>
                  <a:pt x="219" y="14"/>
                  <a:pt x="218" y="15"/>
                  <a:pt x="215" y="19"/>
                </a:cubicBezTo>
                <a:cubicBezTo>
                  <a:pt x="214" y="21"/>
                  <a:pt x="208" y="32"/>
                  <a:pt x="206" y="31"/>
                </a:cubicBezTo>
                <a:cubicBezTo>
                  <a:pt x="202" y="31"/>
                  <a:pt x="199" y="30"/>
                  <a:pt x="196" y="29"/>
                </a:cubicBezTo>
                <a:cubicBezTo>
                  <a:pt x="194" y="28"/>
                  <a:pt x="192" y="28"/>
                  <a:pt x="191" y="28"/>
                </a:cubicBezTo>
                <a:cubicBezTo>
                  <a:pt x="189" y="27"/>
                  <a:pt x="187" y="27"/>
                  <a:pt x="186" y="27"/>
                </a:cubicBezTo>
                <a:cubicBezTo>
                  <a:pt x="183" y="27"/>
                  <a:pt x="184" y="25"/>
                  <a:pt x="184" y="23"/>
                </a:cubicBezTo>
                <a:cubicBezTo>
                  <a:pt x="183" y="20"/>
                  <a:pt x="183" y="17"/>
                  <a:pt x="182" y="13"/>
                </a:cubicBezTo>
                <a:cubicBezTo>
                  <a:pt x="182" y="12"/>
                  <a:pt x="182" y="7"/>
                  <a:pt x="180" y="6"/>
                </a:cubicBezTo>
                <a:cubicBezTo>
                  <a:pt x="173" y="1"/>
                  <a:pt x="162" y="0"/>
                  <a:pt x="154" y="3"/>
                </a:cubicBezTo>
                <a:cubicBezTo>
                  <a:pt x="151" y="4"/>
                  <a:pt x="149" y="5"/>
                  <a:pt x="146" y="6"/>
                </a:cubicBezTo>
                <a:cubicBezTo>
                  <a:pt x="145" y="7"/>
                  <a:pt x="145" y="12"/>
                  <a:pt x="145" y="13"/>
                </a:cubicBezTo>
                <a:cubicBezTo>
                  <a:pt x="144" y="17"/>
                  <a:pt x="144" y="21"/>
                  <a:pt x="143" y="25"/>
                </a:cubicBezTo>
                <a:cubicBezTo>
                  <a:pt x="143" y="27"/>
                  <a:pt x="142" y="27"/>
                  <a:pt x="140" y="27"/>
                </a:cubicBezTo>
                <a:cubicBezTo>
                  <a:pt x="138" y="27"/>
                  <a:pt x="137" y="28"/>
                  <a:pt x="135" y="28"/>
                </a:cubicBezTo>
                <a:cubicBezTo>
                  <a:pt x="133" y="28"/>
                  <a:pt x="132" y="29"/>
                  <a:pt x="131" y="29"/>
                </a:cubicBezTo>
                <a:cubicBezTo>
                  <a:pt x="127" y="30"/>
                  <a:pt x="124" y="31"/>
                  <a:pt x="121" y="31"/>
                </a:cubicBezTo>
                <a:cubicBezTo>
                  <a:pt x="120" y="32"/>
                  <a:pt x="112" y="19"/>
                  <a:pt x="111" y="18"/>
                </a:cubicBezTo>
                <a:cubicBezTo>
                  <a:pt x="109" y="14"/>
                  <a:pt x="107" y="14"/>
                  <a:pt x="102" y="15"/>
                </a:cubicBezTo>
                <a:cubicBezTo>
                  <a:pt x="93" y="15"/>
                  <a:pt x="83" y="21"/>
                  <a:pt x="78" y="29"/>
                </a:cubicBezTo>
                <a:cubicBezTo>
                  <a:pt x="77" y="32"/>
                  <a:pt x="80" y="38"/>
                  <a:pt x="81" y="41"/>
                </a:cubicBezTo>
                <a:cubicBezTo>
                  <a:pt x="81" y="42"/>
                  <a:pt x="84" y="49"/>
                  <a:pt x="84" y="50"/>
                </a:cubicBezTo>
                <a:cubicBezTo>
                  <a:pt x="82" y="50"/>
                  <a:pt x="81" y="51"/>
                  <a:pt x="80" y="52"/>
                </a:cubicBezTo>
                <a:cubicBezTo>
                  <a:pt x="78" y="54"/>
                  <a:pt x="75" y="55"/>
                  <a:pt x="73" y="57"/>
                </a:cubicBezTo>
                <a:cubicBezTo>
                  <a:pt x="71" y="59"/>
                  <a:pt x="68" y="62"/>
                  <a:pt x="66" y="64"/>
                </a:cubicBezTo>
                <a:cubicBezTo>
                  <a:pt x="63" y="62"/>
                  <a:pt x="59" y="60"/>
                  <a:pt x="56" y="58"/>
                </a:cubicBezTo>
                <a:cubicBezTo>
                  <a:pt x="52" y="56"/>
                  <a:pt x="49" y="53"/>
                  <a:pt x="46" y="55"/>
                </a:cubicBezTo>
                <a:cubicBezTo>
                  <a:pt x="41" y="57"/>
                  <a:pt x="37" y="60"/>
                  <a:pt x="33" y="64"/>
                </a:cubicBezTo>
                <a:cubicBezTo>
                  <a:pt x="30" y="68"/>
                  <a:pt x="28" y="73"/>
                  <a:pt x="27" y="78"/>
                </a:cubicBezTo>
                <a:cubicBezTo>
                  <a:pt x="26" y="83"/>
                  <a:pt x="30" y="85"/>
                  <a:pt x="33" y="89"/>
                </a:cubicBezTo>
                <a:cubicBezTo>
                  <a:pt x="36" y="91"/>
                  <a:pt x="38" y="93"/>
                  <a:pt x="40" y="96"/>
                </a:cubicBezTo>
                <a:cubicBezTo>
                  <a:pt x="38" y="99"/>
                  <a:pt x="37" y="102"/>
                  <a:pt x="36" y="105"/>
                </a:cubicBezTo>
                <a:cubicBezTo>
                  <a:pt x="34" y="107"/>
                  <a:pt x="33" y="110"/>
                  <a:pt x="31" y="113"/>
                </a:cubicBezTo>
                <a:cubicBezTo>
                  <a:pt x="31" y="115"/>
                  <a:pt x="31" y="117"/>
                  <a:pt x="29" y="116"/>
                </a:cubicBezTo>
                <a:cubicBezTo>
                  <a:pt x="26" y="116"/>
                  <a:pt x="24" y="116"/>
                  <a:pt x="22" y="116"/>
                </a:cubicBezTo>
                <a:cubicBezTo>
                  <a:pt x="19" y="116"/>
                  <a:pt x="12" y="114"/>
                  <a:pt x="9" y="116"/>
                </a:cubicBezTo>
                <a:cubicBezTo>
                  <a:pt x="6" y="119"/>
                  <a:pt x="4" y="122"/>
                  <a:pt x="3" y="126"/>
                </a:cubicBezTo>
                <a:cubicBezTo>
                  <a:pt x="1" y="131"/>
                  <a:pt x="0" y="137"/>
                  <a:pt x="0" y="142"/>
                </a:cubicBezTo>
                <a:cubicBezTo>
                  <a:pt x="1" y="145"/>
                  <a:pt x="1" y="148"/>
                  <a:pt x="4" y="150"/>
                </a:cubicBezTo>
                <a:cubicBezTo>
                  <a:pt x="6" y="150"/>
                  <a:pt x="21" y="156"/>
                  <a:pt x="21" y="157"/>
                </a:cubicBezTo>
                <a:cubicBezTo>
                  <a:pt x="21" y="160"/>
                  <a:pt x="21" y="163"/>
                  <a:pt x="21" y="166"/>
                </a:cubicBezTo>
                <a:cubicBezTo>
                  <a:pt x="21" y="168"/>
                  <a:pt x="21" y="170"/>
                  <a:pt x="21" y="171"/>
                </a:cubicBezTo>
                <a:cubicBezTo>
                  <a:pt x="21" y="173"/>
                  <a:pt x="21" y="175"/>
                  <a:pt x="21" y="177"/>
                </a:cubicBezTo>
                <a:cubicBezTo>
                  <a:pt x="21" y="179"/>
                  <a:pt x="22" y="179"/>
                  <a:pt x="20" y="180"/>
                </a:cubicBezTo>
                <a:cubicBezTo>
                  <a:pt x="16" y="181"/>
                  <a:pt x="13" y="182"/>
                  <a:pt x="10" y="184"/>
                </a:cubicBezTo>
                <a:cubicBezTo>
                  <a:pt x="9" y="184"/>
                  <a:pt x="3" y="186"/>
                  <a:pt x="2" y="187"/>
                </a:cubicBezTo>
                <a:cubicBezTo>
                  <a:pt x="1" y="190"/>
                  <a:pt x="0" y="193"/>
                  <a:pt x="0" y="196"/>
                </a:cubicBezTo>
                <a:cubicBezTo>
                  <a:pt x="0" y="205"/>
                  <a:pt x="3" y="215"/>
                  <a:pt x="10" y="221"/>
                </a:cubicBezTo>
                <a:cubicBezTo>
                  <a:pt x="11" y="221"/>
                  <a:pt x="14" y="221"/>
                  <a:pt x="15" y="221"/>
                </a:cubicBezTo>
                <a:cubicBezTo>
                  <a:pt x="19" y="220"/>
                  <a:pt x="22" y="220"/>
                  <a:pt x="25" y="220"/>
                </a:cubicBezTo>
                <a:cubicBezTo>
                  <a:pt x="27" y="220"/>
                  <a:pt x="29" y="220"/>
                  <a:pt x="30" y="220"/>
                </a:cubicBezTo>
                <a:cubicBezTo>
                  <a:pt x="31" y="221"/>
                  <a:pt x="31" y="223"/>
                  <a:pt x="32" y="224"/>
                </a:cubicBezTo>
                <a:cubicBezTo>
                  <a:pt x="34" y="228"/>
                  <a:pt x="35" y="231"/>
                  <a:pt x="37" y="234"/>
                </a:cubicBezTo>
                <a:cubicBezTo>
                  <a:pt x="38" y="236"/>
                  <a:pt x="39" y="237"/>
                  <a:pt x="39" y="239"/>
                </a:cubicBezTo>
                <a:cubicBezTo>
                  <a:pt x="41" y="241"/>
                  <a:pt x="39" y="241"/>
                  <a:pt x="38" y="242"/>
                </a:cubicBezTo>
                <a:cubicBezTo>
                  <a:pt x="36" y="245"/>
                  <a:pt x="33" y="247"/>
                  <a:pt x="31" y="250"/>
                </a:cubicBezTo>
                <a:cubicBezTo>
                  <a:pt x="28" y="254"/>
                  <a:pt x="26" y="255"/>
                  <a:pt x="27" y="260"/>
                </a:cubicBezTo>
                <a:cubicBezTo>
                  <a:pt x="30" y="269"/>
                  <a:pt x="37" y="279"/>
                  <a:pt x="47" y="282"/>
                </a:cubicBezTo>
                <a:cubicBezTo>
                  <a:pt x="50" y="283"/>
                  <a:pt x="56" y="278"/>
                  <a:pt x="59" y="277"/>
                </a:cubicBezTo>
                <a:cubicBezTo>
                  <a:pt x="60" y="276"/>
                  <a:pt x="62" y="275"/>
                  <a:pt x="63" y="274"/>
                </a:cubicBezTo>
                <a:cubicBezTo>
                  <a:pt x="65" y="273"/>
                  <a:pt x="65" y="272"/>
                  <a:pt x="67" y="273"/>
                </a:cubicBezTo>
                <a:cubicBezTo>
                  <a:pt x="70" y="275"/>
                  <a:pt x="72" y="278"/>
                  <a:pt x="75" y="280"/>
                </a:cubicBezTo>
                <a:cubicBezTo>
                  <a:pt x="77" y="281"/>
                  <a:pt x="79" y="283"/>
                  <a:pt x="81" y="285"/>
                </a:cubicBezTo>
                <a:cubicBezTo>
                  <a:pt x="82" y="285"/>
                  <a:pt x="83" y="286"/>
                  <a:pt x="84" y="286"/>
                </a:cubicBezTo>
                <a:cubicBezTo>
                  <a:pt x="82" y="290"/>
                  <a:pt x="81" y="294"/>
                  <a:pt x="80" y="298"/>
                </a:cubicBezTo>
                <a:cubicBezTo>
                  <a:pt x="79" y="301"/>
                  <a:pt x="77" y="305"/>
                  <a:pt x="79" y="308"/>
                </a:cubicBezTo>
                <a:cubicBezTo>
                  <a:pt x="81" y="312"/>
                  <a:pt x="85" y="315"/>
                  <a:pt x="89" y="317"/>
                </a:cubicBezTo>
                <a:cubicBezTo>
                  <a:pt x="94" y="320"/>
                  <a:pt x="99" y="322"/>
                  <a:pt x="105" y="321"/>
                </a:cubicBezTo>
                <a:cubicBezTo>
                  <a:pt x="110" y="321"/>
                  <a:pt x="110" y="320"/>
                  <a:pt x="113" y="315"/>
                </a:cubicBezTo>
                <a:cubicBezTo>
                  <a:pt x="115" y="313"/>
                  <a:pt x="119" y="304"/>
                  <a:pt x="122" y="305"/>
                </a:cubicBezTo>
                <a:cubicBezTo>
                  <a:pt x="125" y="306"/>
                  <a:pt x="128" y="306"/>
                  <a:pt x="131" y="307"/>
                </a:cubicBezTo>
                <a:cubicBezTo>
                  <a:pt x="134" y="308"/>
                  <a:pt x="136" y="308"/>
                  <a:pt x="138" y="309"/>
                </a:cubicBezTo>
                <a:cubicBezTo>
                  <a:pt x="140" y="309"/>
                  <a:pt x="141" y="309"/>
                  <a:pt x="143" y="309"/>
                </a:cubicBezTo>
                <a:cubicBezTo>
                  <a:pt x="143" y="311"/>
                  <a:pt x="143" y="313"/>
                  <a:pt x="144" y="314"/>
                </a:cubicBezTo>
                <a:cubicBezTo>
                  <a:pt x="144" y="318"/>
                  <a:pt x="145" y="321"/>
                  <a:pt x="145" y="324"/>
                </a:cubicBezTo>
                <a:cubicBezTo>
                  <a:pt x="146" y="326"/>
                  <a:pt x="145" y="329"/>
                  <a:pt x="147" y="330"/>
                </a:cubicBezTo>
                <a:cubicBezTo>
                  <a:pt x="155" y="335"/>
                  <a:pt x="166" y="336"/>
                  <a:pt x="174" y="333"/>
                </a:cubicBezTo>
                <a:cubicBezTo>
                  <a:pt x="176" y="332"/>
                  <a:pt x="179" y="331"/>
                  <a:pt x="181" y="330"/>
                </a:cubicBezTo>
                <a:cubicBezTo>
                  <a:pt x="182" y="328"/>
                  <a:pt x="182" y="323"/>
                  <a:pt x="182" y="321"/>
                </a:cubicBezTo>
                <a:cubicBezTo>
                  <a:pt x="183" y="317"/>
                  <a:pt x="184" y="313"/>
                  <a:pt x="184" y="309"/>
                </a:cubicBezTo>
                <a:cubicBezTo>
                  <a:pt x="192" y="308"/>
                  <a:pt x="199" y="306"/>
                  <a:pt x="206" y="304"/>
                </a:cubicBezTo>
                <a:cubicBezTo>
                  <a:pt x="207" y="304"/>
                  <a:pt x="216" y="318"/>
                  <a:pt x="217" y="320"/>
                </a:cubicBezTo>
                <a:cubicBezTo>
                  <a:pt x="219" y="322"/>
                  <a:pt x="223" y="322"/>
                  <a:pt x="226" y="321"/>
                </a:cubicBezTo>
                <a:cubicBezTo>
                  <a:pt x="235" y="320"/>
                  <a:pt x="245" y="315"/>
                  <a:pt x="249" y="307"/>
                </a:cubicBezTo>
                <a:cubicBezTo>
                  <a:pt x="250" y="305"/>
                  <a:pt x="249" y="304"/>
                  <a:pt x="248" y="303"/>
                </a:cubicBezTo>
                <a:cubicBezTo>
                  <a:pt x="248" y="299"/>
                  <a:pt x="247" y="296"/>
                  <a:pt x="246" y="293"/>
                </a:cubicBezTo>
                <a:cubicBezTo>
                  <a:pt x="245" y="292"/>
                  <a:pt x="243" y="287"/>
                  <a:pt x="244" y="286"/>
                </a:cubicBezTo>
                <a:cubicBezTo>
                  <a:pt x="245" y="285"/>
                  <a:pt x="246" y="284"/>
                  <a:pt x="248" y="283"/>
                </a:cubicBezTo>
                <a:cubicBezTo>
                  <a:pt x="250" y="281"/>
                  <a:pt x="253" y="280"/>
                  <a:pt x="255" y="278"/>
                </a:cubicBezTo>
                <a:cubicBezTo>
                  <a:pt x="256" y="277"/>
                  <a:pt x="258" y="275"/>
                  <a:pt x="259" y="274"/>
                </a:cubicBezTo>
                <a:cubicBezTo>
                  <a:pt x="261" y="273"/>
                  <a:pt x="261" y="272"/>
                  <a:pt x="263" y="273"/>
                </a:cubicBezTo>
                <a:cubicBezTo>
                  <a:pt x="266" y="275"/>
                  <a:pt x="270" y="277"/>
                  <a:pt x="273" y="279"/>
                </a:cubicBezTo>
                <a:cubicBezTo>
                  <a:pt x="277" y="281"/>
                  <a:pt x="278" y="283"/>
                  <a:pt x="282" y="281"/>
                </a:cubicBezTo>
                <a:cubicBezTo>
                  <a:pt x="287" y="279"/>
                  <a:pt x="292" y="275"/>
                  <a:pt x="295" y="270"/>
                </a:cubicBezTo>
                <a:cubicBezTo>
                  <a:pt x="298" y="267"/>
                  <a:pt x="300" y="262"/>
                  <a:pt x="301" y="257"/>
                </a:cubicBezTo>
                <a:cubicBezTo>
                  <a:pt x="301" y="253"/>
                  <a:pt x="295" y="249"/>
                  <a:pt x="293" y="246"/>
                </a:cubicBezTo>
                <a:cubicBezTo>
                  <a:pt x="292" y="245"/>
                  <a:pt x="290" y="244"/>
                  <a:pt x="289" y="242"/>
                </a:cubicBezTo>
                <a:cubicBezTo>
                  <a:pt x="288" y="241"/>
                  <a:pt x="287" y="241"/>
                  <a:pt x="288" y="239"/>
                </a:cubicBezTo>
                <a:cubicBezTo>
                  <a:pt x="289" y="236"/>
                  <a:pt x="291" y="233"/>
                  <a:pt x="292" y="230"/>
                </a:cubicBezTo>
                <a:cubicBezTo>
                  <a:pt x="294" y="227"/>
                  <a:pt x="295" y="224"/>
                  <a:pt x="296" y="221"/>
                </a:cubicBezTo>
                <a:cubicBezTo>
                  <a:pt x="297" y="219"/>
                  <a:pt x="298" y="220"/>
                  <a:pt x="300" y="220"/>
                </a:cubicBezTo>
                <a:cubicBezTo>
                  <a:pt x="302" y="220"/>
                  <a:pt x="305" y="220"/>
                  <a:pt x="307" y="220"/>
                </a:cubicBezTo>
                <a:cubicBezTo>
                  <a:pt x="310" y="221"/>
                  <a:pt x="316" y="222"/>
                  <a:pt x="318" y="220"/>
                </a:cubicBezTo>
                <a:cubicBezTo>
                  <a:pt x="321" y="217"/>
                  <a:pt x="323" y="214"/>
                  <a:pt x="324" y="210"/>
                </a:cubicBezTo>
                <a:cubicBezTo>
                  <a:pt x="327" y="205"/>
                  <a:pt x="327" y="199"/>
                  <a:pt x="327" y="194"/>
                </a:cubicBezTo>
                <a:close/>
                <a:moveTo>
                  <a:pt x="248" y="207"/>
                </a:moveTo>
                <a:cubicBezTo>
                  <a:pt x="233" y="239"/>
                  <a:pt x="199" y="261"/>
                  <a:pt x="163" y="261"/>
                </a:cubicBezTo>
                <a:cubicBezTo>
                  <a:pt x="163" y="261"/>
                  <a:pt x="163" y="261"/>
                  <a:pt x="163" y="261"/>
                </a:cubicBezTo>
                <a:cubicBezTo>
                  <a:pt x="158" y="261"/>
                  <a:pt x="152" y="260"/>
                  <a:pt x="146" y="259"/>
                </a:cubicBezTo>
                <a:cubicBezTo>
                  <a:pt x="119" y="254"/>
                  <a:pt x="96" y="237"/>
                  <a:pt x="82" y="212"/>
                </a:cubicBezTo>
                <a:cubicBezTo>
                  <a:pt x="68" y="187"/>
                  <a:pt x="67" y="156"/>
                  <a:pt x="79" y="129"/>
                </a:cubicBezTo>
                <a:cubicBezTo>
                  <a:pt x="91" y="104"/>
                  <a:pt x="113" y="86"/>
                  <a:pt x="140" y="79"/>
                </a:cubicBezTo>
                <a:cubicBezTo>
                  <a:pt x="147" y="76"/>
                  <a:pt x="155" y="75"/>
                  <a:pt x="163" y="75"/>
                </a:cubicBezTo>
                <a:cubicBezTo>
                  <a:pt x="184" y="75"/>
                  <a:pt x="205" y="83"/>
                  <a:pt x="221" y="96"/>
                </a:cubicBezTo>
                <a:cubicBezTo>
                  <a:pt x="254" y="121"/>
                  <a:pt x="265" y="168"/>
                  <a:pt x="248" y="207"/>
                </a:cubicBezTo>
                <a:close/>
              </a:path>
            </a:pathLst>
          </a:custGeom>
          <a:solidFill>
            <a:schemeClr val="tx2">
              <a:lumMod val="20000"/>
              <a:lumOff val="80000"/>
            </a:schemeClr>
          </a:solidFill>
          <a:ln>
            <a:noFill/>
          </a:ln>
          <a:effectLst>
            <a:outerShdw blurRad="50800" dist="38100" dir="2700000" algn="tl" rotWithShape="0">
              <a:prstClr val="black">
                <a:alpha val="40000"/>
              </a:prstClr>
            </a:outerShdw>
          </a:effectLst>
          <a:extLst/>
        </p:spPr>
        <p:txBody>
          <a:bodyPr vert="horz" wrap="square" lIns="121893" tIns="60947" rIns="121893" bIns="60947"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noProof="0" dirty="0">
              <a:ln>
                <a:noFill/>
              </a:ln>
              <a:solidFill>
                <a:srgbClr val="000000"/>
              </a:solidFill>
              <a:effectLst/>
              <a:uLnTx/>
              <a:uFillTx/>
              <a:latin typeface="Arial" pitchFamily="34" charset="0"/>
              <a:ea typeface="ＭＳ Ｐゴシック" pitchFamily="34" charset="-128"/>
              <a:cs typeface="Arial" pitchFamily="34" charset="0"/>
            </a:endParaRPr>
          </a:p>
        </p:txBody>
      </p:sp>
      <p:cxnSp>
        <p:nvCxnSpPr>
          <p:cNvPr id="74" name="Straight Connector 73"/>
          <p:cNvCxnSpPr/>
          <p:nvPr/>
        </p:nvCxnSpPr>
        <p:spPr>
          <a:xfrm>
            <a:off x="748736" y="2226922"/>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48736" y="2298677"/>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48736" y="2370432"/>
            <a:ext cx="449211" cy="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247918" y="2016127"/>
            <a:ext cx="1631113" cy="913070"/>
          </a:xfrm>
          <a:prstGeom prst="rect">
            <a:avLst/>
          </a:prstGeom>
          <a:noFill/>
        </p:spPr>
        <p:txBody>
          <a:bodyPr wrap="square" rtlCol="0">
            <a:spAutoFit/>
          </a:bodyPr>
          <a:lstStyle/>
          <a:p>
            <a:pPr>
              <a:lnSpc>
                <a:spcPts val="1600"/>
              </a:lnSpc>
            </a:pPr>
            <a:r>
              <a:rPr lang="en-US" sz="1200" b="1" dirty="0" err="1" smtClean="0">
                <a:solidFill>
                  <a:prstClr val="white"/>
                </a:solidFill>
              </a:rPr>
              <a:t>Redige</a:t>
            </a:r>
            <a:r>
              <a:rPr lang="en-US" sz="1200" b="1" dirty="0" smtClean="0">
                <a:solidFill>
                  <a:prstClr val="white"/>
                </a:solidFill>
              </a:rPr>
              <a:t> dados </a:t>
            </a:r>
            <a:r>
              <a:rPr lang="en-US" sz="1200" b="1" dirty="0" err="1" smtClean="0">
                <a:solidFill>
                  <a:prstClr val="white"/>
                </a:solidFill>
              </a:rPr>
              <a:t>sensíveis</a:t>
            </a:r>
            <a:r>
              <a:rPr lang="en-US" sz="1200" b="1" dirty="0" smtClean="0">
                <a:solidFill>
                  <a:prstClr val="white"/>
                </a:solidFill>
              </a:rPr>
              <a:t> de </a:t>
            </a:r>
            <a:r>
              <a:rPr lang="en-US" sz="1200" b="1" dirty="0" err="1" smtClean="0">
                <a:solidFill>
                  <a:prstClr val="white"/>
                </a:solidFill>
              </a:rPr>
              <a:t>acordo</a:t>
            </a:r>
            <a:r>
              <a:rPr lang="en-US" sz="1200" b="1" dirty="0" smtClean="0">
                <a:solidFill>
                  <a:prstClr val="white"/>
                </a:solidFill>
              </a:rPr>
              <a:t> com a </a:t>
            </a:r>
            <a:r>
              <a:rPr lang="en-US" sz="1200" b="1" dirty="0" err="1" smtClean="0">
                <a:solidFill>
                  <a:prstClr val="white"/>
                </a:solidFill>
              </a:rPr>
              <a:t>política</a:t>
            </a:r>
            <a:r>
              <a:rPr lang="en-US" sz="1200" b="1" dirty="0" smtClean="0">
                <a:solidFill>
                  <a:prstClr val="white"/>
                </a:solidFill>
              </a:rPr>
              <a:t> </a:t>
            </a:r>
            <a:r>
              <a:rPr lang="en-US" sz="1200" b="1" dirty="0" err="1" smtClean="0">
                <a:solidFill>
                  <a:prstClr val="white"/>
                </a:solidFill>
              </a:rPr>
              <a:t>aplicada</a:t>
            </a:r>
            <a:endParaRPr lang="en-US" sz="1400" b="1" dirty="0" smtClean="0">
              <a:solidFill>
                <a:schemeClr val="tx2"/>
              </a:solidFill>
            </a:endParaRPr>
          </a:p>
        </p:txBody>
      </p:sp>
      <p:sp>
        <p:nvSpPr>
          <p:cNvPr id="2" name="Title 1"/>
          <p:cNvSpPr>
            <a:spLocks noGrp="1"/>
          </p:cNvSpPr>
          <p:nvPr>
            <p:ph type="title"/>
          </p:nvPr>
        </p:nvSpPr>
        <p:spPr/>
        <p:txBody>
          <a:bodyPr/>
          <a:lstStyle/>
          <a:p>
            <a:r>
              <a:rPr lang="en-US" dirty="0" err="1" smtClean="0">
                <a:latin typeface="Arial" charset="0"/>
                <a:ea typeface="ＭＳ Ｐゴシック" pitchFamily="34" charset="-128"/>
              </a:rPr>
              <a:t>Proteção</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Dinâmica</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para</a:t>
            </a:r>
            <a:r>
              <a:rPr lang="en-US" dirty="0" smtClean="0">
                <a:latin typeface="Arial" charset="0"/>
                <a:ea typeface="ＭＳ Ｐゴシック" pitchFamily="34" charset="-128"/>
              </a:rPr>
              <a:t> dados </a:t>
            </a:r>
            <a:r>
              <a:rPr lang="en-US" dirty="0" err="1" smtClean="0">
                <a:latin typeface="Arial" charset="0"/>
                <a:ea typeface="ＭＳ Ｐゴシック" pitchFamily="34" charset="-128"/>
              </a:rPr>
              <a:t>sensíveis</a:t>
            </a:r>
            <a:endParaRPr lang="en-US" dirty="0">
              <a:solidFill>
                <a:srgbClr val="660066"/>
              </a:solidFill>
            </a:endParaRPr>
          </a:p>
        </p:txBody>
      </p:sp>
      <p:sp>
        <p:nvSpPr>
          <p:cNvPr id="4" name="Text Placeholder 3"/>
          <p:cNvSpPr>
            <a:spLocks noGrp="1"/>
          </p:cNvSpPr>
          <p:nvPr>
            <p:ph type="body" sz="quarter" idx="13"/>
          </p:nvPr>
        </p:nvSpPr>
        <p:spPr/>
        <p:txBody>
          <a:bodyPr/>
          <a:lstStyle/>
          <a:p>
            <a:r>
              <a:rPr lang="en-US" dirty="0" smtClean="0"/>
              <a:t>Data Redaction</a:t>
            </a:r>
            <a:endParaRPr lang="en-US" dirty="0"/>
          </a:p>
        </p:txBody>
      </p:sp>
      <p:sp>
        <p:nvSpPr>
          <p:cNvPr id="32" name="TextBox 22"/>
          <p:cNvSpPr txBox="1">
            <a:spLocks noChangeArrowheads="1"/>
          </p:cNvSpPr>
          <p:nvPr/>
        </p:nvSpPr>
        <p:spPr bwMode="auto">
          <a:xfrm>
            <a:off x="7653723" y="1718458"/>
            <a:ext cx="1356927" cy="469658"/>
          </a:xfrm>
          <a:prstGeom prst="rect">
            <a:avLst/>
          </a:prstGeom>
          <a:noFill/>
          <a:ln w="9525">
            <a:noFill/>
            <a:miter lim="800000"/>
            <a:headEnd type="stealth" w="med" len="med"/>
            <a:tailEnd type="stealth" w="med" len="med"/>
          </a:ln>
        </p:spPr>
        <p:txBody>
          <a:bodyPr wrap="square" lIns="38396" tIns="19198" rIns="38396" bIns="19198">
            <a:spAutoFit/>
          </a:bodyPr>
          <a:lstStyle/>
          <a:p>
            <a:r>
              <a:rPr lang="en-US" sz="1400" b="1" dirty="0" err="1" smtClean="0"/>
              <a:t>Operador</a:t>
            </a:r>
            <a:r>
              <a:rPr lang="en-US" sz="1400" b="1" dirty="0" smtClean="0"/>
              <a:t> de Call Center</a:t>
            </a:r>
            <a:endParaRPr lang="en-US" sz="1400" b="1" dirty="0"/>
          </a:p>
        </p:txBody>
      </p:sp>
      <p:sp>
        <p:nvSpPr>
          <p:cNvPr id="33" name="TextBox 7"/>
          <p:cNvSpPr txBox="1">
            <a:spLocks noChangeArrowheads="1"/>
          </p:cNvSpPr>
          <p:nvPr/>
        </p:nvSpPr>
        <p:spPr bwMode="auto">
          <a:xfrm>
            <a:off x="7663248" y="3148976"/>
            <a:ext cx="1369462" cy="469658"/>
          </a:xfrm>
          <a:prstGeom prst="rect">
            <a:avLst/>
          </a:prstGeom>
          <a:noFill/>
          <a:ln w="9525">
            <a:noFill/>
            <a:miter lim="800000"/>
            <a:headEnd type="stealth" w="med" len="med"/>
            <a:tailEnd/>
          </a:ln>
        </p:spPr>
        <p:txBody>
          <a:bodyPr wrap="square" lIns="38396" tIns="19198" rIns="38396" bIns="19198">
            <a:spAutoFit/>
          </a:bodyPr>
          <a:lstStyle/>
          <a:p>
            <a:r>
              <a:rPr lang="en-US" sz="1400" b="1" dirty="0" err="1" smtClean="0"/>
              <a:t>Gestor</a:t>
            </a:r>
            <a:r>
              <a:rPr lang="en-US" sz="1400" b="1" dirty="0" smtClean="0"/>
              <a:t> do Call Center</a:t>
            </a:r>
            <a:endParaRPr lang="en-US" sz="1600" b="1" dirty="0"/>
          </a:p>
        </p:txBody>
      </p:sp>
      <p:grpSp>
        <p:nvGrpSpPr>
          <p:cNvPr id="11" name="Group 12"/>
          <p:cNvGrpSpPr/>
          <p:nvPr/>
        </p:nvGrpSpPr>
        <p:grpSpPr>
          <a:xfrm>
            <a:off x="2517887" y="1651000"/>
            <a:ext cx="5113610" cy="1004305"/>
            <a:chOff x="2517887" y="1651000"/>
            <a:chExt cx="5113610" cy="1004305"/>
          </a:xfrm>
        </p:grpSpPr>
        <p:pic>
          <p:nvPicPr>
            <p:cNvPr id="5" name="Picture 4" descr="Torn.Paper2.png"/>
            <p:cNvPicPr>
              <a:picLocks noChangeAspect="1"/>
            </p:cNvPicPr>
            <p:nvPr/>
          </p:nvPicPr>
          <p:blipFill rotWithShape="1">
            <a:blip r:embed="rId3" cstate="print">
              <a:extLst>
                <a:ext uri="{28A0092B-C50C-407E-A947-70E740481C1C}">
                  <a14:useLocalDpi xmlns="" xmlns:a14="http://schemas.microsoft.com/office/drawing/2010/main" val="0"/>
                </a:ext>
              </a:extLst>
            </a:blip>
            <a:srcRect l="953" t="30724" r="953" b="41820"/>
            <a:stretch/>
          </p:blipFill>
          <p:spPr>
            <a:xfrm>
              <a:off x="2892580" y="1651000"/>
              <a:ext cx="4331729" cy="1004305"/>
            </a:xfrm>
            <a:prstGeom prst="rect">
              <a:avLst/>
            </a:prstGeom>
            <a:effectLst>
              <a:outerShdw blurRad="50800" dist="38100" dir="2700000" algn="tl" rotWithShape="0">
                <a:prstClr val="black">
                  <a:alpha val="40000"/>
                </a:prstClr>
              </a:outerShdw>
            </a:effectLst>
          </p:spPr>
        </p:pic>
        <p:grpSp>
          <p:nvGrpSpPr>
            <p:cNvPr id="12" name="Group 35"/>
            <p:cNvGrpSpPr/>
            <p:nvPr/>
          </p:nvGrpSpPr>
          <p:grpSpPr>
            <a:xfrm rot="5400000">
              <a:off x="2574285" y="1723657"/>
              <a:ext cx="408491" cy="521288"/>
              <a:chOff x="7948765" y="2388068"/>
              <a:chExt cx="382298" cy="487864"/>
            </a:xfrm>
          </p:grpSpPr>
          <p:sp>
            <p:nvSpPr>
              <p:cNvPr id="52" name="AutoShape 11"/>
              <p:cNvSpPr>
                <a:spLocks noChangeAspect="1" noChangeArrowheads="1"/>
              </p:cNvSpPr>
              <p:nvPr/>
            </p:nvSpPr>
            <p:spPr bwMode="gray">
              <a:xfrm rot="16200000">
                <a:off x="8006423" y="2330410"/>
                <a:ext cx="266982" cy="382298"/>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53" name="Rectangle 52"/>
              <p:cNvSpPr/>
              <p:nvPr/>
            </p:nvSpPr>
            <p:spPr>
              <a:xfrm rot="16200000" flipH="1">
                <a:off x="7947903" y="2591269"/>
                <a:ext cx="384026" cy="185300"/>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grpSp>
          <p:nvGrpSpPr>
            <p:cNvPr id="13" name="Group 35"/>
            <p:cNvGrpSpPr/>
            <p:nvPr/>
          </p:nvGrpSpPr>
          <p:grpSpPr>
            <a:xfrm rot="5400000">
              <a:off x="7166607" y="1723658"/>
              <a:ext cx="408491" cy="521288"/>
              <a:chOff x="7948765" y="2388068"/>
              <a:chExt cx="382298" cy="487864"/>
            </a:xfrm>
          </p:grpSpPr>
          <p:sp>
            <p:nvSpPr>
              <p:cNvPr id="63" name="AutoShape 11"/>
              <p:cNvSpPr>
                <a:spLocks noChangeAspect="1" noChangeArrowheads="1"/>
              </p:cNvSpPr>
              <p:nvPr/>
            </p:nvSpPr>
            <p:spPr bwMode="gray">
              <a:xfrm rot="16200000">
                <a:off x="8006423" y="2330410"/>
                <a:ext cx="266982" cy="382298"/>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64" name="Rectangle 63"/>
              <p:cNvSpPr/>
              <p:nvPr/>
            </p:nvSpPr>
            <p:spPr>
              <a:xfrm rot="16200000" flipH="1">
                <a:off x="7947903" y="2591269"/>
                <a:ext cx="384026" cy="185300"/>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grpSp>
      <p:grpSp>
        <p:nvGrpSpPr>
          <p:cNvPr id="14" name="Group 6"/>
          <p:cNvGrpSpPr/>
          <p:nvPr/>
        </p:nvGrpSpPr>
        <p:grpSpPr>
          <a:xfrm>
            <a:off x="2517987" y="3141133"/>
            <a:ext cx="5113610" cy="949547"/>
            <a:chOff x="2517887" y="3145669"/>
            <a:chExt cx="5113610" cy="949547"/>
          </a:xfrm>
        </p:grpSpPr>
        <p:pic>
          <p:nvPicPr>
            <p:cNvPr id="67" name="Picture 66" descr="PPS.Stub-background.png"/>
            <p:cNvPicPr>
              <a:picLocks noChangeAspect="1"/>
            </p:cNvPicPr>
            <p:nvPr/>
          </p:nvPicPr>
          <p:blipFill rotWithShape="1">
            <a:blip r:embed="rId4" cstate="print">
              <a:extLst>
                <a:ext uri="{28A0092B-C50C-407E-A947-70E740481C1C}">
                  <a14:useLocalDpi xmlns="" xmlns:a14="http://schemas.microsoft.com/office/drawing/2010/main" val="0"/>
                </a:ext>
              </a:extLst>
            </a:blip>
            <a:srcRect l="16443" t="32398" r="16443" b="39638"/>
            <a:stretch/>
          </p:blipFill>
          <p:spPr>
            <a:xfrm>
              <a:off x="2892339" y="3145669"/>
              <a:ext cx="4314883" cy="949547"/>
            </a:xfrm>
            <a:prstGeom prst="rect">
              <a:avLst/>
            </a:prstGeom>
            <a:effectLst>
              <a:outerShdw blurRad="50800" dist="38100" dir="2700000" algn="tl" rotWithShape="0">
                <a:prstClr val="black">
                  <a:alpha val="40000"/>
                </a:prstClr>
              </a:outerShdw>
            </a:effectLst>
          </p:spPr>
        </p:pic>
        <p:grpSp>
          <p:nvGrpSpPr>
            <p:cNvPr id="15" name="Group 35"/>
            <p:cNvGrpSpPr/>
            <p:nvPr/>
          </p:nvGrpSpPr>
          <p:grpSpPr>
            <a:xfrm rot="5400000">
              <a:off x="2574285" y="3267979"/>
              <a:ext cx="408491" cy="521288"/>
              <a:chOff x="7948765" y="2388068"/>
              <a:chExt cx="382298" cy="487864"/>
            </a:xfrm>
          </p:grpSpPr>
          <p:sp>
            <p:nvSpPr>
              <p:cNvPr id="66" name="AutoShape 11"/>
              <p:cNvSpPr>
                <a:spLocks noChangeAspect="1" noChangeArrowheads="1"/>
              </p:cNvSpPr>
              <p:nvPr/>
            </p:nvSpPr>
            <p:spPr bwMode="gray">
              <a:xfrm rot="16200000">
                <a:off x="8006423" y="2330410"/>
                <a:ext cx="266982" cy="382298"/>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68" name="Rectangle 67"/>
              <p:cNvSpPr/>
              <p:nvPr/>
            </p:nvSpPr>
            <p:spPr>
              <a:xfrm rot="16200000" flipH="1">
                <a:off x="7947903" y="2591269"/>
                <a:ext cx="384026" cy="185300"/>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grpSp>
          <p:nvGrpSpPr>
            <p:cNvPr id="17" name="Group 35"/>
            <p:cNvGrpSpPr/>
            <p:nvPr/>
          </p:nvGrpSpPr>
          <p:grpSpPr>
            <a:xfrm rot="5400000">
              <a:off x="7166607" y="3267980"/>
              <a:ext cx="408491" cy="521288"/>
              <a:chOff x="7948765" y="2388068"/>
              <a:chExt cx="382298" cy="487864"/>
            </a:xfrm>
          </p:grpSpPr>
          <p:sp>
            <p:nvSpPr>
              <p:cNvPr id="70" name="AutoShape 11"/>
              <p:cNvSpPr>
                <a:spLocks noChangeAspect="1" noChangeArrowheads="1"/>
              </p:cNvSpPr>
              <p:nvPr/>
            </p:nvSpPr>
            <p:spPr bwMode="gray">
              <a:xfrm rot="16200000">
                <a:off x="8006423" y="2330410"/>
                <a:ext cx="266982" cy="382298"/>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71" name="Rectangle 70"/>
              <p:cNvSpPr/>
              <p:nvPr/>
            </p:nvSpPr>
            <p:spPr>
              <a:xfrm rot="16200000" flipH="1">
                <a:off x="7947903" y="2591269"/>
                <a:ext cx="384026" cy="185300"/>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grpSp>
      <p:sp>
        <p:nvSpPr>
          <p:cNvPr id="21" name="Parallelogram 20"/>
          <p:cNvSpPr/>
          <p:nvPr/>
        </p:nvSpPr>
        <p:spPr>
          <a:xfrm>
            <a:off x="4509531" y="1790118"/>
            <a:ext cx="2376691" cy="359942"/>
          </a:xfrm>
          <a:prstGeom prst="parallelogram">
            <a:avLst/>
          </a:prstGeom>
          <a:solidFill>
            <a:schemeClr val="accent1">
              <a:lumMod val="60000"/>
              <a:lumOff val="4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p:cNvSpPr/>
          <p:nvPr/>
        </p:nvSpPr>
        <p:spPr>
          <a:xfrm>
            <a:off x="4377295" y="3325813"/>
            <a:ext cx="2481050" cy="359942"/>
          </a:xfrm>
          <a:prstGeom prst="parallelogram">
            <a:avLst/>
          </a:prstGeom>
          <a:solidFill>
            <a:schemeClr val="accent1">
              <a:lumMod val="60000"/>
              <a:lumOff val="4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ayroll+CallCenter2.png"/>
          <p:cNvPicPr>
            <a:picLocks noChangeAspect="1"/>
          </p:cNvPicPr>
          <p:nvPr/>
        </p:nvPicPr>
        <p:blipFill rotWithShape="1">
          <a:blip r:embed="rId5" cstate="print">
            <a:extLst>
              <a:ext uri="{28A0092B-C50C-407E-A947-70E740481C1C}">
                <a14:useLocalDpi xmlns="" xmlns:a14="http://schemas.microsoft.com/office/drawing/2010/main" val="0"/>
              </a:ext>
            </a:extLst>
          </a:blip>
          <a:srcRect l="8649" t="6145" r="3814" b="67775"/>
          <a:stretch/>
        </p:blipFill>
        <p:spPr>
          <a:xfrm>
            <a:off x="2905125" y="1777998"/>
            <a:ext cx="4307418" cy="736601"/>
          </a:xfrm>
          <a:prstGeom prst="rect">
            <a:avLst/>
          </a:prstGeom>
        </p:spPr>
      </p:pic>
      <p:pic>
        <p:nvPicPr>
          <p:cNvPr id="3" name="Picture 2" descr="Payroll+CallCenter3.png"/>
          <p:cNvPicPr>
            <a:picLocks noChangeAspect="1"/>
          </p:cNvPicPr>
          <p:nvPr/>
        </p:nvPicPr>
        <p:blipFill rotWithShape="1">
          <a:blip r:embed="rId6" cstate="print">
            <a:extLst>
              <a:ext uri="{28A0092B-C50C-407E-A947-70E740481C1C}">
                <a14:useLocalDpi xmlns="" xmlns:a14="http://schemas.microsoft.com/office/drawing/2010/main" val="0"/>
              </a:ext>
            </a:extLst>
          </a:blip>
          <a:srcRect l="8961" t="67169" r="4019" b="5201"/>
          <a:stretch/>
        </p:blipFill>
        <p:spPr>
          <a:xfrm>
            <a:off x="2920999" y="3259668"/>
            <a:ext cx="4275667" cy="719666"/>
          </a:xfrm>
          <a:prstGeom prst="rect">
            <a:avLst/>
          </a:prstGeom>
        </p:spPr>
      </p:pic>
    </p:spTree>
    <p:extLst>
      <p:ext uri="{BB962C8B-B14F-4D97-AF65-F5344CB8AC3E}">
        <p14:creationId xmlns="" xmlns:p14="http://schemas.microsoft.com/office/powerpoint/2010/main" val="3065908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right)">
                                      <p:cBhvr>
                                        <p:cTn id="14" dur="500"/>
                                        <p:tgtEl>
                                          <p:spTgt spid="54"/>
                                        </p:tgtEl>
                                      </p:cBhvr>
                                    </p:animEffect>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300"/>
                                        <p:tgtEl>
                                          <p:spTgt spid="33"/>
                                        </p:tgtEl>
                                      </p:cBhvr>
                                    </p:animEffect>
                                    <p:anim calcmode="lin" valueType="num">
                                      <p:cBhvr>
                                        <p:cTn id="19" dur="300" fill="hold"/>
                                        <p:tgtEl>
                                          <p:spTgt spid="33"/>
                                        </p:tgtEl>
                                        <p:attrNameLst>
                                          <p:attrName>ppt_x</p:attrName>
                                        </p:attrNameLst>
                                      </p:cBhvr>
                                      <p:tavLst>
                                        <p:tav tm="0">
                                          <p:val>
                                            <p:strVal val="#ppt_x"/>
                                          </p:val>
                                        </p:tav>
                                        <p:tav tm="100000">
                                          <p:val>
                                            <p:strVal val="#ppt_x"/>
                                          </p:val>
                                        </p:tav>
                                      </p:tavLst>
                                    </p:anim>
                                    <p:anim calcmode="lin" valueType="num">
                                      <p:cBhvr>
                                        <p:cTn id="20" dur="3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18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8" presetClass="emph" presetSubtype="0" fill="hold" grpId="0" nodeType="withEffect">
                                  <p:stCondLst>
                                    <p:cond delay="0"/>
                                  </p:stCondLst>
                                  <p:childTnLst>
                                    <p:animRot by="21600000">
                                      <p:cBhvr>
                                        <p:cTn id="26" dur="2000" fill="hold"/>
                                        <p:tgtEl>
                                          <p:spTgt spid="73"/>
                                        </p:tgtEl>
                                        <p:attrNameLst>
                                          <p:attrName>r</p:attrName>
                                        </p:attrNameLst>
                                      </p:cBhvr>
                                    </p:animRot>
                                  </p:childTnLst>
                                </p:cTn>
                              </p:par>
                              <p:par>
                                <p:cTn id="27" presetID="8" presetClass="emph" presetSubtype="0" fill="hold" grpId="0" nodeType="withEffect">
                                  <p:stCondLst>
                                    <p:cond delay="0"/>
                                  </p:stCondLst>
                                  <p:childTnLst>
                                    <p:animRot by="21600000">
                                      <p:cBhvr>
                                        <p:cTn id="28" dur="2000" fill="hold"/>
                                        <p:tgtEl>
                                          <p:spTgt spid="72"/>
                                        </p:tgtEl>
                                        <p:attrNameLst>
                                          <p:attrName>r</p:attrName>
                                        </p:attrNameLst>
                                      </p:cBhvr>
                                    </p:animRot>
                                  </p:childTnLst>
                                </p:cTn>
                              </p:par>
                              <p:par>
                                <p:cTn id="29" presetID="10"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childTnLst>
                          </p:cTn>
                        </p:par>
                        <p:par>
                          <p:cTn id="35" fill="hold">
                            <p:stCondLst>
                              <p:cond delay="3800"/>
                            </p:stCondLst>
                            <p:childTnLst>
                              <p:par>
                                <p:cTn id="36" presetID="47" presetClass="entr" presetSubtype="0" fill="hold" grpId="0" nodeType="afterEffect">
                                  <p:stCondLst>
                                    <p:cond delay="1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300"/>
                                        <p:tgtEl>
                                          <p:spTgt spid="32"/>
                                        </p:tgtEl>
                                      </p:cBhvr>
                                    </p:animEffect>
                                    <p:anim calcmode="lin" valueType="num">
                                      <p:cBhvr>
                                        <p:cTn id="39" dur="300" fill="hold"/>
                                        <p:tgtEl>
                                          <p:spTgt spid="32"/>
                                        </p:tgtEl>
                                        <p:attrNameLst>
                                          <p:attrName>ppt_x</p:attrName>
                                        </p:attrNameLst>
                                      </p:cBhvr>
                                      <p:tavLst>
                                        <p:tav tm="0">
                                          <p:val>
                                            <p:strVal val="#ppt_x"/>
                                          </p:val>
                                        </p:tav>
                                        <p:tav tm="100000">
                                          <p:val>
                                            <p:strVal val="#ppt_x"/>
                                          </p:val>
                                        </p:tav>
                                      </p:tavLst>
                                    </p:anim>
                                    <p:anim calcmode="lin" valueType="num">
                                      <p:cBhvr>
                                        <p:cTn id="40" dur="3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2" grpId="0"/>
      <p:bldP spid="33" grpId="0"/>
      <p:bldP spid="21" grpId="0" animBg="1"/>
      <p:bldP spid="5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ea typeface="ＭＳ Ｐゴシック" pitchFamily="34" charset="-128"/>
              </a:rPr>
              <a:t>Análise</a:t>
            </a:r>
            <a:r>
              <a:rPr lang="en-US" dirty="0" smtClean="0">
                <a:latin typeface="Arial" charset="0"/>
                <a:ea typeface="ＭＳ Ｐゴシック" pitchFamily="34" charset="-128"/>
              </a:rPr>
              <a:t> de </a:t>
            </a:r>
            <a:r>
              <a:rPr lang="en-US" dirty="0" err="1" smtClean="0">
                <a:latin typeface="Arial" charset="0"/>
                <a:ea typeface="ＭＳ Ｐゴシック" pitchFamily="34" charset="-128"/>
              </a:rPr>
              <a:t>Privilégios</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em</a:t>
            </a:r>
            <a:r>
              <a:rPr lang="en-US" dirty="0" smtClean="0">
                <a:latin typeface="Arial" charset="0"/>
                <a:ea typeface="ＭＳ Ｐゴシック" pitchFamily="34" charset="-128"/>
              </a:rPr>
              <a:t> Tempo Real</a:t>
            </a:r>
            <a:endParaRPr lang="en-US" dirty="0">
              <a:solidFill>
                <a:srgbClr val="660066"/>
              </a:solidFill>
            </a:endParaRPr>
          </a:p>
        </p:txBody>
      </p:sp>
      <p:sp>
        <p:nvSpPr>
          <p:cNvPr id="4" name="Text Placeholder 3"/>
          <p:cNvSpPr>
            <a:spLocks noGrp="1"/>
          </p:cNvSpPr>
          <p:nvPr>
            <p:ph type="body" sz="quarter" idx="13"/>
          </p:nvPr>
        </p:nvSpPr>
        <p:spPr/>
        <p:txBody>
          <a:bodyPr/>
          <a:lstStyle/>
          <a:p>
            <a:r>
              <a:rPr lang="en-US" dirty="0" err="1" smtClean="0"/>
              <a:t>Suporte</a:t>
            </a:r>
            <a:r>
              <a:rPr lang="en-US" dirty="0" smtClean="0"/>
              <a:t> </a:t>
            </a:r>
            <a:r>
              <a:rPr lang="en-US" dirty="0" err="1" smtClean="0"/>
              <a:t>para</a:t>
            </a:r>
            <a:r>
              <a:rPr lang="en-US" dirty="0" smtClean="0"/>
              <a:t> </a:t>
            </a:r>
            <a:r>
              <a:rPr lang="en-US" dirty="0" err="1" smtClean="0"/>
              <a:t>definição</a:t>
            </a:r>
            <a:r>
              <a:rPr lang="en-US" dirty="0" smtClean="0"/>
              <a:t> de </a:t>
            </a:r>
            <a:r>
              <a:rPr lang="en-US" dirty="0" err="1" smtClean="0"/>
              <a:t>privilégios</a:t>
            </a:r>
            <a:r>
              <a:rPr lang="en-US" dirty="0" smtClean="0"/>
              <a:t> </a:t>
            </a:r>
            <a:r>
              <a:rPr lang="en-US" dirty="0" err="1" smtClean="0"/>
              <a:t>mínimos</a:t>
            </a:r>
            <a:endParaRPr lang="en-US" dirty="0"/>
          </a:p>
        </p:txBody>
      </p:sp>
      <p:pic>
        <p:nvPicPr>
          <p:cNvPr id="132097" name="Picture 1"/>
          <p:cNvPicPr>
            <a:picLocks noChangeAspect="1" noChangeArrowheads="1"/>
          </p:cNvPicPr>
          <p:nvPr/>
        </p:nvPicPr>
        <p:blipFill>
          <a:blip r:embed="rId2" cstate="print"/>
          <a:srcRect/>
          <a:stretch>
            <a:fillRect/>
          </a:stretch>
        </p:blipFill>
        <p:spPr bwMode="auto">
          <a:xfrm>
            <a:off x="1246483" y="1341814"/>
            <a:ext cx="6076950" cy="3076575"/>
          </a:xfrm>
          <a:prstGeom prst="rect">
            <a:avLst/>
          </a:prstGeom>
          <a:noFill/>
          <a:ln w="9525">
            <a:noFill/>
            <a:miter lim="800000"/>
            <a:headEnd/>
            <a:tailEnd/>
          </a:ln>
        </p:spPr>
      </p:pic>
    </p:spTree>
    <p:extLst>
      <p:ext uri="{BB962C8B-B14F-4D97-AF65-F5344CB8AC3E}">
        <p14:creationId xmlns="" xmlns:p14="http://schemas.microsoft.com/office/powerpoint/2010/main" val="3065908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6" y="2068993"/>
            <a:ext cx="8346073" cy="1028700"/>
          </a:xfrm>
        </p:spPr>
        <p:txBody>
          <a:bodyPr/>
          <a:lstStyle/>
          <a:p>
            <a:r>
              <a:rPr lang="en-US" dirty="0" smtClean="0"/>
              <a:t>Backup</a:t>
            </a:r>
            <a:endParaRPr lang="en-US" dirty="0"/>
          </a:p>
        </p:txBody>
      </p:sp>
      <p:sp>
        <p:nvSpPr>
          <p:cNvPr id="5" name="Text Placeholder 4"/>
          <p:cNvSpPr>
            <a:spLocks noGrp="1"/>
          </p:cNvSpPr>
          <p:nvPr>
            <p:ph type="body" idx="1"/>
          </p:nvPr>
        </p:nvSpPr>
        <p:spPr>
          <a:xfrm>
            <a:off x="398966" y="3147699"/>
            <a:ext cx="8346073" cy="685800"/>
          </a:xfrm>
        </p:spPr>
        <p:txBody>
          <a:bodyPr/>
          <a:lstStyle/>
          <a:p>
            <a:r>
              <a:rPr lang="en-US" dirty="0" err="1" smtClean="0">
                <a:solidFill>
                  <a:schemeClr val="bg1">
                    <a:lumMod val="50000"/>
                  </a:schemeClr>
                </a:solidFill>
              </a:rPr>
              <a:t>Recuperação</a:t>
            </a:r>
            <a:r>
              <a:rPr lang="en-US" dirty="0" smtClean="0">
                <a:solidFill>
                  <a:schemeClr val="bg1">
                    <a:lumMod val="50000"/>
                  </a:schemeClr>
                </a:solidFill>
              </a:rPr>
              <a:t> de </a:t>
            </a:r>
            <a:r>
              <a:rPr lang="en-US" dirty="0" err="1" smtClean="0">
                <a:solidFill>
                  <a:schemeClr val="bg1">
                    <a:lumMod val="50000"/>
                  </a:schemeClr>
                </a:solidFill>
              </a:rPr>
              <a:t>tabela</a:t>
            </a:r>
            <a:endParaRPr lang="en-US" dirty="0">
              <a:solidFill>
                <a:schemeClr val="bg1">
                  <a:lumMod val="50000"/>
                </a:schemeClr>
              </a:solidFill>
            </a:endParaRPr>
          </a:p>
        </p:txBody>
      </p:sp>
    </p:spTree>
    <p:extLst>
      <p:ext uri="{BB962C8B-B14F-4D97-AF65-F5344CB8AC3E}">
        <p14:creationId xmlns="" xmlns:p14="http://schemas.microsoft.com/office/powerpoint/2010/main" val="745602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ea typeface="ＭＳ Ｐゴシック" pitchFamily="34" charset="-128"/>
              </a:rPr>
              <a:t>Recuperação</a:t>
            </a:r>
            <a:r>
              <a:rPr lang="en-US" dirty="0" smtClean="0">
                <a:latin typeface="Arial" charset="0"/>
                <a:ea typeface="ＭＳ Ｐゴシック" pitchFamily="34" charset="-128"/>
              </a:rPr>
              <a:t> de </a:t>
            </a:r>
            <a:r>
              <a:rPr lang="en-US" dirty="0" err="1" smtClean="0">
                <a:latin typeface="Arial" charset="0"/>
                <a:ea typeface="ＭＳ Ｐゴシック" pitchFamily="34" charset="-128"/>
              </a:rPr>
              <a:t>Tabela</a:t>
            </a:r>
            <a:endParaRPr lang="en-US" dirty="0">
              <a:solidFill>
                <a:srgbClr val="660066"/>
              </a:solidFill>
            </a:endParaRPr>
          </a:p>
        </p:txBody>
      </p:sp>
      <p:sp>
        <p:nvSpPr>
          <p:cNvPr id="4" name="Text Placeholder 3"/>
          <p:cNvSpPr>
            <a:spLocks noGrp="1"/>
          </p:cNvSpPr>
          <p:nvPr>
            <p:ph type="body" sz="quarter" idx="13"/>
          </p:nvPr>
        </p:nvSpPr>
        <p:spPr/>
        <p:txBody>
          <a:bodyPr/>
          <a:lstStyle/>
          <a:p>
            <a:r>
              <a:rPr lang="en-US" dirty="0" smtClean="0"/>
              <a:t>RMAN</a:t>
            </a:r>
            <a:endParaRPr lang="en-US" dirty="0"/>
          </a:p>
        </p:txBody>
      </p:sp>
      <p:pic>
        <p:nvPicPr>
          <p:cNvPr id="233474" name="Picture 2"/>
          <p:cNvPicPr>
            <a:picLocks noChangeAspect="1" noChangeArrowheads="1"/>
          </p:cNvPicPr>
          <p:nvPr/>
        </p:nvPicPr>
        <p:blipFill>
          <a:blip r:embed="rId3" cstate="print"/>
          <a:srcRect/>
          <a:stretch>
            <a:fillRect/>
          </a:stretch>
        </p:blipFill>
        <p:spPr bwMode="auto">
          <a:xfrm>
            <a:off x="928811" y="1373208"/>
            <a:ext cx="7191375" cy="2990850"/>
          </a:xfrm>
          <a:prstGeom prst="rect">
            <a:avLst/>
          </a:prstGeom>
          <a:noFill/>
          <a:ln w="9525">
            <a:noFill/>
            <a:miter lim="800000"/>
            <a:headEnd/>
            <a:tailEnd/>
          </a:ln>
        </p:spPr>
      </p:pic>
    </p:spTree>
    <p:extLst>
      <p:ext uri="{BB962C8B-B14F-4D97-AF65-F5344CB8AC3E}">
        <p14:creationId xmlns="" xmlns:p14="http://schemas.microsoft.com/office/powerpoint/2010/main" val="3065908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ＭＳ Ｐゴシック" pitchFamily="34" charset="-128"/>
              </a:rPr>
              <a:t>Backup e Restore </a:t>
            </a:r>
            <a:r>
              <a:rPr lang="en-US" dirty="0" err="1" smtClean="0">
                <a:latin typeface="Arial" charset="0"/>
                <a:ea typeface="ＭＳ Ｐゴシック" pitchFamily="34" charset="-128"/>
              </a:rPr>
              <a:t>em</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Plataformas</a:t>
            </a:r>
            <a:r>
              <a:rPr lang="en-US" dirty="0" smtClean="0">
                <a:latin typeface="Arial" charset="0"/>
                <a:ea typeface="ＭＳ Ｐゴシック" pitchFamily="34" charset="-128"/>
              </a:rPr>
              <a:t> </a:t>
            </a:r>
            <a:r>
              <a:rPr lang="en-US" dirty="0" err="1" smtClean="0">
                <a:latin typeface="Arial" charset="0"/>
                <a:ea typeface="ＭＳ Ｐゴシック" pitchFamily="34" charset="-128"/>
              </a:rPr>
              <a:t>Distintas</a:t>
            </a:r>
            <a:endParaRPr lang="en-US" dirty="0">
              <a:solidFill>
                <a:srgbClr val="660066"/>
              </a:solidFill>
            </a:endParaRPr>
          </a:p>
        </p:txBody>
      </p:sp>
      <p:sp>
        <p:nvSpPr>
          <p:cNvPr id="4" name="Text Placeholder 3"/>
          <p:cNvSpPr>
            <a:spLocks noGrp="1"/>
          </p:cNvSpPr>
          <p:nvPr>
            <p:ph type="body" sz="quarter" idx="13"/>
          </p:nvPr>
        </p:nvSpPr>
        <p:spPr/>
        <p:txBody>
          <a:bodyPr/>
          <a:lstStyle/>
          <a:p>
            <a:r>
              <a:rPr lang="en-US" dirty="0" err="1" smtClean="0"/>
              <a:t>Procedimento</a:t>
            </a:r>
            <a:r>
              <a:rPr lang="en-US" dirty="0" smtClean="0"/>
              <a:t> </a:t>
            </a:r>
            <a:r>
              <a:rPr lang="en-US" dirty="0" err="1" smtClean="0"/>
              <a:t>simplificado</a:t>
            </a:r>
            <a:endParaRPr lang="en-US" dirty="0"/>
          </a:p>
        </p:txBody>
      </p:sp>
      <p:pic>
        <p:nvPicPr>
          <p:cNvPr id="234498" name="Picture 2"/>
          <p:cNvPicPr>
            <a:picLocks noChangeAspect="1" noChangeArrowheads="1"/>
          </p:cNvPicPr>
          <p:nvPr/>
        </p:nvPicPr>
        <p:blipFill>
          <a:blip r:embed="rId3" cstate="print"/>
          <a:srcRect/>
          <a:stretch>
            <a:fillRect/>
          </a:stretch>
        </p:blipFill>
        <p:spPr bwMode="auto">
          <a:xfrm>
            <a:off x="542122" y="1555671"/>
            <a:ext cx="7714298" cy="2467717"/>
          </a:xfrm>
          <a:prstGeom prst="rect">
            <a:avLst/>
          </a:prstGeom>
          <a:noFill/>
          <a:ln w="9525">
            <a:noFill/>
            <a:miter lim="800000"/>
            <a:headEnd/>
            <a:tailEnd/>
          </a:ln>
        </p:spPr>
      </p:pic>
    </p:spTree>
    <p:extLst>
      <p:ext uri="{BB962C8B-B14F-4D97-AF65-F5344CB8AC3E}">
        <p14:creationId xmlns="" xmlns:p14="http://schemas.microsoft.com/office/powerpoint/2010/main" val="3065908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Nova </a:t>
            </a:r>
            <a:r>
              <a:rPr lang="en-US" dirty="0" err="1" smtClean="0"/>
              <a:t>Arquitetura</a:t>
            </a:r>
            <a:r>
              <a:rPr lang="en-US" dirty="0" smtClean="0"/>
              <a:t> (Pluggable Database)</a:t>
            </a:r>
            <a:endParaRPr lang="en-US" dirty="0">
              <a:solidFill>
                <a:srgbClr val="0000FF"/>
              </a:solidFill>
            </a:endParaRPr>
          </a:p>
        </p:txBody>
      </p:sp>
      <p:grpSp>
        <p:nvGrpSpPr>
          <p:cNvPr id="2" name="Group 7"/>
          <p:cNvGrpSpPr/>
          <p:nvPr/>
        </p:nvGrpSpPr>
        <p:grpSpPr>
          <a:xfrm>
            <a:off x="86468" y="1600142"/>
            <a:ext cx="8962668" cy="2104545"/>
            <a:chOff x="86468" y="1600142"/>
            <a:chExt cx="8962668" cy="2104545"/>
          </a:xfrm>
        </p:grpSpPr>
        <p:grpSp>
          <p:nvGrpSpPr>
            <p:cNvPr id="3" name="Group 6"/>
            <p:cNvGrpSpPr/>
            <p:nvPr/>
          </p:nvGrpSpPr>
          <p:grpSpPr>
            <a:xfrm>
              <a:off x="86468" y="1600142"/>
              <a:ext cx="8962668" cy="2104545"/>
              <a:chOff x="86468" y="1600142"/>
              <a:chExt cx="8962668" cy="2104545"/>
            </a:xfrm>
          </p:grpSpPr>
          <p:grpSp>
            <p:nvGrpSpPr>
              <p:cNvPr id="4" name="Group 1"/>
              <p:cNvGrpSpPr/>
              <p:nvPr/>
            </p:nvGrpSpPr>
            <p:grpSpPr>
              <a:xfrm>
                <a:off x="86468" y="1600142"/>
                <a:ext cx="3075325" cy="2104545"/>
                <a:chOff x="86468" y="1600142"/>
                <a:chExt cx="3075325" cy="2104545"/>
              </a:xfrm>
            </p:grpSpPr>
            <p:sp>
              <p:nvSpPr>
                <p:cNvPr id="187" name="Rectangle 38"/>
                <p:cNvSpPr>
                  <a:spLocks noChangeArrowheads="1"/>
                </p:cNvSpPr>
                <p:nvPr/>
              </p:nvSpPr>
              <p:spPr bwMode="gray">
                <a:xfrm>
                  <a:off x="142602" y="1600142"/>
                  <a:ext cx="2913120" cy="414621"/>
                </a:xfrm>
                <a:prstGeom prst="rect">
                  <a:avLst/>
                </a:prstGeom>
                <a:gradFill flip="none" rotWithShape="1">
                  <a:gsLst>
                    <a:gs pos="0">
                      <a:schemeClr val="tx1"/>
                    </a:gs>
                    <a:gs pos="100000">
                      <a:srgbClr val="595959"/>
                    </a:gs>
                  </a:gsLst>
                  <a:lin ang="16200000" scaled="0"/>
                  <a:tileRect/>
                </a:gradFill>
                <a:ln w="50800">
                  <a:noFill/>
                </a:ln>
              </p:spPr>
              <p:txBody>
                <a:bodyPr wrap="none" lIns="45681" tIns="22839" rIns="45681" bIns="22839" anchor="ctr"/>
                <a:lstStyle/>
                <a:p>
                  <a:pPr algn="ctr" defTabSz="456880" fontAlgn="base">
                    <a:spcBef>
                      <a:spcPct val="0"/>
                    </a:spcBef>
                    <a:spcAft>
                      <a:spcPct val="0"/>
                    </a:spcAft>
                  </a:pPr>
                  <a:r>
                    <a:rPr lang="en-US" sz="1600" b="1" dirty="0" smtClean="0">
                      <a:solidFill>
                        <a:schemeClr val="bg1"/>
                      </a:solidFill>
                      <a:ea typeface="MS PGothic" pitchFamily="34" charset="-128"/>
                      <a:cs typeface="Arial" pitchFamily="34" charset="0"/>
                    </a:rPr>
                    <a:t>ERP</a:t>
                  </a:r>
                  <a:endParaRPr lang="en-US" sz="1600" b="1" dirty="0">
                    <a:solidFill>
                      <a:schemeClr val="bg1"/>
                    </a:solidFill>
                    <a:ea typeface="MS PGothic" pitchFamily="34" charset="-128"/>
                    <a:cs typeface="Arial" pitchFamily="34" charset="0"/>
                  </a:endParaRPr>
                </a:p>
              </p:txBody>
            </p:sp>
            <p:sp>
              <p:nvSpPr>
                <p:cNvPr id="188" name="Rectangle 38"/>
                <p:cNvSpPr>
                  <a:spLocks noChangeArrowheads="1"/>
                </p:cNvSpPr>
                <p:nvPr/>
              </p:nvSpPr>
              <p:spPr bwMode="gray">
                <a:xfrm>
                  <a:off x="142602" y="2044272"/>
                  <a:ext cx="2913120" cy="1660415"/>
                </a:xfrm>
                <a:prstGeom prst="rect">
                  <a:avLst/>
                </a:prstGeom>
                <a:gradFill flip="none" rotWithShape="1">
                  <a:gsLst>
                    <a:gs pos="0">
                      <a:schemeClr val="bg1">
                        <a:alpha val="50000"/>
                      </a:schemeClr>
                    </a:gs>
                    <a:gs pos="100000">
                      <a:schemeClr val="bg1">
                        <a:lumMod val="75000"/>
                      </a:schemeClr>
                    </a:gs>
                  </a:gsLst>
                  <a:lin ang="16200000" scaled="0"/>
                  <a:tileRect/>
                </a:gradFill>
                <a:ln>
                  <a:noFill/>
                </a:ln>
              </p:spPr>
              <p:txBody>
                <a:bodyPr wrap="square" lIns="0" rIns="0" anchor="ctr"/>
                <a:lstStyle/>
                <a:p>
                  <a:pPr algn="ctr"/>
                  <a:endParaRPr lang="en-US" sz="1600" b="1" kern="0" dirty="0">
                    <a:solidFill>
                      <a:srgbClr val="FFFFFF"/>
                    </a:solidFill>
                    <a:ea typeface="ヒラギノ角ゴ Pro W3"/>
                    <a:cs typeface="ヒラギノ角ゴ Pro W3"/>
                  </a:endParaRPr>
                </a:p>
              </p:txBody>
            </p:sp>
            <p:sp>
              <p:nvSpPr>
                <p:cNvPr id="189" name="TextBox 188"/>
                <p:cNvSpPr txBox="1"/>
                <p:nvPr/>
              </p:nvSpPr>
              <p:spPr>
                <a:xfrm>
                  <a:off x="2151164" y="2173731"/>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Database </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Files</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190" name="TextBox 189"/>
                <p:cNvSpPr txBox="1"/>
                <p:nvPr/>
              </p:nvSpPr>
              <p:spPr>
                <a:xfrm>
                  <a:off x="225027" y="2179638"/>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Memory</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Utilized</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191" name="TextBox 190"/>
                <p:cNvSpPr txBox="1"/>
                <p:nvPr/>
              </p:nvSpPr>
              <p:spPr>
                <a:xfrm>
                  <a:off x="1162706" y="2179638"/>
                  <a:ext cx="927942"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rPr>
                    <a:t>Background</a:t>
                  </a:r>
                </a:p>
                <a:p>
                  <a:pPr marL="0" marR="0" lvl="0" indent="0" defTabSz="914400" eaLnBrk="0" fontAlgn="base" latinLnBrk="0" hangingPunct="0">
                    <a:lnSpc>
                      <a:spcPts val="1300"/>
                    </a:lnSpc>
                    <a:spcBef>
                      <a:spcPct val="0"/>
                    </a:spcBef>
                    <a:spcAft>
                      <a:spcPts val="0"/>
                    </a:spcAft>
                    <a:buClrTx/>
                    <a:buSzTx/>
                    <a:buFontTx/>
                    <a:buNone/>
                    <a:tabLst/>
                    <a:defRPr/>
                  </a:pPr>
                  <a:r>
                    <a:rPr lang="en-US" sz="1200" dirty="0" smtClean="0">
                      <a:solidFill>
                        <a:srgbClr val="000000"/>
                      </a:solidFill>
                    </a:rPr>
                    <a:t>Processes</a:t>
                  </a:r>
                  <a:endParaRPr kumimoji="0" lang="en-US" sz="1200" b="1" i="0" u="none" strike="noStrike" kern="0" cap="none" spc="0" normalizeH="0" noProof="0" dirty="0">
                    <a:ln>
                      <a:noFill/>
                    </a:ln>
                    <a:solidFill>
                      <a:srgbClr val="000000"/>
                    </a:solidFill>
                    <a:effectLst/>
                    <a:uLnTx/>
                    <a:uFillTx/>
                  </a:endParaRPr>
                </a:p>
              </p:txBody>
            </p:sp>
            <p:grpSp>
              <p:nvGrpSpPr>
                <p:cNvPr id="5" name="Group 191"/>
                <p:cNvGrpSpPr/>
                <p:nvPr/>
              </p:nvGrpSpPr>
              <p:grpSpPr>
                <a:xfrm rot="16200000">
                  <a:off x="354243" y="2725719"/>
                  <a:ext cx="621849" cy="625958"/>
                  <a:chOff x="6995484" y="2118637"/>
                  <a:chExt cx="954094" cy="960398"/>
                </a:xfrm>
              </p:grpSpPr>
              <p:sp>
                <p:nvSpPr>
                  <p:cNvPr id="193" name="Arc 192"/>
                  <p:cNvSpPr/>
                  <p:nvPr/>
                </p:nvSpPr>
                <p:spPr>
                  <a:xfrm flipH="1">
                    <a:off x="6996143" y="2118637"/>
                    <a:ext cx="952757"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4" name="Oval 193"/>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95"/>
                <p:cNvGrpSpPr/>
                <p:nvPr/>
              </p:nvGrpSpPr>
              <p:grpSpPr>
                <a:xfrm>
                  <a:off x="427485" y="2791088"/>
                  <a:ext cx="445164" cy="178738"/>
                  <a:chOff x="2081790" y="2886931"/>
                  <a:chExt cx="628270" cy="252258"/>
                </a:xfrm>
              </p:grpSpPr>
              <p:sp>
                <p:nvSpPr>
                  <p:cNvPr id="198"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199"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00"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01"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02"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03"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04"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sp>
              <p:nvSpPr>
                <p:cNvPr id="206" name="Oval 205"/>
                <p:cNvSpPr/>
                <p:nvPr/>
              </p:nvSpPr>
              <p:spPr>
                <a:xfrm>
                  <a:off x="86468"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p:nvSpPr>
              <p:spPr>
                <a:xfrm>
                  <a:off x="1027113"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p:cNvSpPr/>
                <p:nvPr/>
              </p:nvSpPr>
              <p:spPr>
                <a:xfrm>
                  <a:off x="2005283"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9" name="Picture 208" descr="Grey_Database.png"/>
                <p:cNvPicPr>
                  <a:picLocks/>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2283704" y="2773454"/>
                  <a:ext cx="585002" cy="625664"/>
                </a:xfrm>
                <a:prstGeom prst="rect">
                  <a:avLst/>
                </a:prstGeom>
              </p:spPr>
            </p:pic>
            <p:pic>
              <p:nvPicPr>
                <p:cNvPr id="210" name="Picture 209" descr="RedGear5.png"/>
                <p:cNvPicPr>
                  <a:picLocks noChangeAspect="1"/>
                </p:cNvPicPr>
                <p:nvPr/>
              </p:nvPicPr>
              <p:blipFill>
                <a:blip r:embed="rId5" cstate="print">
                  <a:grayscl/>
                  <a:extLst>
                    <a:ext uri="{BEBA8EAE-BF5A-486C-A8C5-ECC9F3942E4B}">
                      <a14:imgProps xmlns:a14="http://schemas.microsoft.com/office/drawing/2010/main" xmlns="">
                        <a14:imgLayer r:embed="rId6">
                          <a14:imgEffect>
                            <a14:saturation sat="66000"/>
                          </a14:imgEffect>
                        </a14:imgLayer>
                      </a14:imgProps>
                    </a:ext>
                    <a:ext uri="{28A0092B-C50C-407E-A947-70E740481C1C}">
                      <a14:useLocalDpi xmlns:a14="http://schemas.microsoft.com/office/drawing/2010/main" xmlns="" val="0"/>
                    </a:ext>
                  </a:extLst>
                </a:blip>
                <a:stretch>
                  <a:fillRect/>
                </a:stretch>
              </p:blipFill>
              <p:spPr>
                <a:xfrm>
                  <a:off x="1238744" y="2738939"/>
                  <a:ext cx="231150" cy="231150"/>
                </a:xfrm>
                <a:prstGeom prst="rect">
                  <a:avLst/>
                </a:prstGeom>
              </p:spPr>
            </p:pic>
            <p:pic>
              <p:nvPicPr>
                <p:cNvPr id="211" name="Picture 210" descr="Red Gear 1.png"/>
                <p:cNvPicPr>
                  <a:picLocks noChangeAspect="1"/>
                </p:cNvPicPr>
                <p:nvPr/>
              </p:nvPicPr>
              <p:blipFill>
                <a:blip r:embed="rId7" cstate="print">
                  <a:grayscl/>
                  <a:extLst>
                    <a:ext uri="{BEBA8EAE-BF5A-486C-A8C5-ECC9F3942E4B}">
                      <a14:imgProps xmlns:a14="http://schemas.microsoft.com/office/drawing/2010/main" xmlns="">
                        <a14:imgLayer r:embed="rId8">
                          <a14:imgEffect>
                            <a14:saturation sat="66000"/>
                          </a14:imgEffect>
                        </a14:imgLayer>
                      </a14:imgProps>
                    </a:ext>
                    <a:ext uri="{28A0092B-C50C-407E-A947-70E740481C1C}">
                      <a14:useLocalDpi xmlns:a14="http://schemas.microsoft.com/office/drawing/2010/main" xmlns="" val="0"/>
                    </a:ext>
                  </a:extLst>
                </a:blip>
                <a:stretch>
                  <a:fillRect/>
                </a:stretch>
              </p:blipFill>
              <p:spPr>
                <a:xfrm>
                  <a:off x="1623273" y="2730193"/>
                  <a:ext cx="370882" cy="370880"/>
                </a:xfrm>
                <a:prstGeom prst="rect">
                  <a:avLst/>
                </a:prstGeom>
              </p:spPr>
            </p:pic>
            <p:pic>
              <p:nvPicPr>
                <p:cNvPr id="212" name="Picture 211" descr="RedGear3.png"/>
                <p:cNvPicPr>
                  <a:picLocks noChangeAspect="1"/>
                </p:cNvPicPr>
                <p:nvPr/>
              </p:nvPicPr>
              <p:blipFill>
                <a:blip r:embed="rId9" cstate="print">
                  <a:grayscl/>
                  <a:extLst>
                    <a:ext uri="{BEBA8EAE-BF5A-486C-A8C5-ECC9F3942E4B}">
                      <a14:imgProps xmlns:a14="http://schemas.microsoft.com/office/drawing/2010/main" xmlns="">
                        <a14:imgLayer r:embed="rId10">
                          <a14:imgEffect>
                            <a14:saturation sat="66000"/>
                          </a14:imgEffect>
                        </a14:imgLayer>
                      </a14:imgProps>
                    </a:ext>
                    <a:ext uri="{28A0092B-C50C-407E-A947-70E740481C1C}">
                      <a14:useLocalDpi xmlns:a14="http://schemas.microsoft.com/office/drawing/2010/main" xmlns="" val="0"/>
                    </a:ext>
                  </a:extLst>
                </a:blip>
                <a:stretch>
                  <a:fillRect/>
                </a:stretch>
              </p:blipFill>
              <p:spPr>
                <a:xfrm>
                  <a:off x="1510496" y="3015453"/>
                  <a:ext cx="517730" cy="517730"/>
                </a:xfrm>
                <a:prstGeom prst="rect">
                  <a:avLst/>
                </a:prstGeom>
              </p:spPr>
            </p:pic>
            <p:pic>
              <p:nvPicPr>
                <p:cNvPr id="213" name="Picture 212" descr="RedGear5.png"/>
                <p:cNvPicPr>
                  <a:picLocks noChangeAspect="1"/>
                </p:cNvPicPr>
                <p:nvPr/>
              </p:nvPicPr>
              <p:blipFill>
                <a:blip r:embed="rId11" cstate="print">
                  <a:grayscl/>
                  <a:extLst>
                    <a:ext uri="{BEBA8EAE-BF5A-486C-A8C5-ECC9F3942E4B}">
                      <a14:imgProps xmlns:a14="http://schemas.microsoft.com/office/drawing/2010/main" xmlns="">
                        <a14:imgLayer r:embed="rId12">
                          <a14:imgEffect>
                            <a14:saturation sat="66000"/>
                          </a14:imgEffect>
                        </a14:imgLayer>
                      </a14:imgProps>
                    </a:ext>
                    <a:ext uri="{28A0092B-C50C-407E-A947-70E740481C1C}">
                      <a14:useLocalDpi xmlns:a14="http://schemas.microsoft.com/office/drawing/2010/main" xmlns="" val="0"/>
                    </a:ext>
                  </a:extLst>
                </a:blip>
                <a:stretch>
                  <a:fillRect/>
                </a:stretch>
              </p:blipFill>
              <p:spPr>
                <a:xfrm>
                  <a:off x="1287975" y="3107045"/>
                  <a:ext cx="308944" cy="308944"/>
                </a:xfrm>
                <a:prstGeom prst="rect">
                  <a:avLst/>
                </a:prstGeom>
              </p:spPr>
            </p:pic>
            <p:pic>
              <p:nvPicPr>
                <p:cNvPr id="214" name="Picture 213" descr="Red Gear 1.png"/>
                <p:cNvPicPr>
                  <a:picLocks noChangeAspect="1"/>
                </p:cNvPicPr>
                <p:nvPr/>
              </p:nvPicPr>
              <p:blipFill>
                <a:blip r:embed="rId13" cstate="print">
                  <a:grayscl/>
                  <a:extLst>
                    <a:ext uri="{BEBA8EAE-BF5A-486C-A8C5-ECC9F3942E4B}">
                      <a14:imgProps xmlns:a14="http://schemas.microsoft.com/office/drawing/2010/main" xmlns="">
                        <a14:imgLayer r:embed="rId14">
                          <a14:imgEffect>
                            <a14:saturation sat="66000"/>
                          </a14:imgEffect>
                        </a14:imgLayer>
                      </a14:imgProps>
                    </a:ext>
                    <a:ext uri="{28A0092B-C50C-407E-A947-70E740481C1C}">
                      <a14:useLocalDpi xmlns:a14="http://schemas.microsoft.com/office/drawing/2010/main" xmlns="" val="0"/>
                    </a:ext>
                  </a:extLst>
                </a:blip>
                <a:stretch>
                  <a:fillRect/>
                </a:stretch>
              </p:blipFill>
              <p:spPr>
                <a:xfrm>
                  <a:off x="1357746" y="2841774"/>
                  <a:ext cx="347552" cy="347550"/>
                </a:xfrm>
                <a:prstGeom prst="rect">
                  <a:avLst/>
                </a:prstGeom>
              </p:spPr>
            </p:pic>
            <p:pic>
              <p:nvPicPr>
                <p:cNvPr id="215" name="Picture 214" descr="RedGear3.png"/>
                <p:cNvPicPr>
                  <a:picLocks noChangeAspect="1"/>
                </p:cNvPicPr>
                <p:nvPr/>
              </p:nvPicPr>
              <p:blipFill>
                <a:blip r:embed="rId15" cstate="print">
                  <a:grayscl/>
                  <a:extLst>
                    <a:ext uri="{BEBA8EAE-BF5A-486C-A8C5-ECC9F3942E4B}">
                      <a14:imgProps xmlns:a14="http://schemas.microsoft.com/office/drawing/2010/main" xmlns="">
                        <a14:imgLayer r:embed="rId16">
                          <a14:imgEffect>
                            <a14:saturation sat="66000"/>
                          </a14:imgEffect>
                        </a14:imgLayer>
                      </a14:imgProps>
                    </a:ext>
                    <a:ext uri="{28A0092B-C50C-407E-A947-70E740481C1C}">
                      <a14:useLocalDpi xmlns:a14="http://schemas.microsoft.com/office/drawing/2010/main" xmlns="" val="0"/>
                    </a:ext>
                  </a:extLst>
                </a:blip>
                <a:stretch>
                  <a:fillRect/>
                </a:stretch>
              </p:blipFill>
              <p:spPr>
                <a:xfrm>
                  <a:off x="1370411" y="2521643"/>
                  <a:ext cx="386378" cy="386378"/>
                </a:xfrm>
                <a:prstGeom prst="rect">
                  <a:avLst/>
                </a:prstGeom>
              </p:spPr>
            </p:pic>
            <p:pic>
              <p:nvPicPr>
                <p:cNvPr id="216" name="Picture 215" descr="RedGear5.png"/>
                <p:cNvPicPr>
                  <a:picLocks noChangeAspect="1"/>
                </p:cNvPicPr>
                <p:nvPr/>
              </p:nvPicPr>
              <p:blipFill>
                <a:blip r:embed="rId5" cstate="print">
                  <a:grayscl/>
                  <a:extLst>
                    <a:ext uri="{BEBA8EAE-BF5A-486C-A8C5-ECC9F3942E4B}">
                      <a14:imgProps xmlns:a14="http://schemas.microsoft.com/office/drawing/2010/main" xmlns="">
                        <a14:imgLayer r:embed="rId6">
                          <a14:imgEffect>
                            <a14:saturation sat="66000"/>
                          </a14:imgEffect>
                        </a14:imgLayer>
                      </a14:imgProps>
                    </a:ext>
                    <a:ext uri="{28A0092B-C50C-407E-A947-70E740481C1C}">
                      <a14:useLocalDpi xmlns:a14="http://schemas.microsoft.com/office/drawing/2010/main" xmlns="" val="0"/>
                    </a:ext>
                  </a:extLst>
                </a:blip>
                <a:stretch>
                  <a:fillRect/>
                </a:stretch>
              </p:blipFill>
              <p:spPr>
                <a:xfrm>
                  <a:off x="1172593" y="2917682"/>
                  <a:ext cx="231150" cy="231150"/>
                </a:xfrm>
                <a:prstGeom prst="rect">
                  <a:avLst/>
                </a:prstGeom>
              </p:spPr>
            </p:pic>
          </p:grpSp>
          <p:grpSp>
            <p:nvGrpSpPr>
              <p:cNvPr id="7" name="Group 2"/>
              <p:cNvGrpSpPr/>
              <p:nvPr/>
            </p:nvGrpSpPr>
            <p:grpSpPr>
              <a:xfrm>
                <a:off x="3029139" y="1600142"/>
                <a:ext cx="3075325" cy="2104545"/>
                <a:chOff x="3029139" y="1600142"/>
                <a:chExt cx="3075325" cy="2104545"/>
              </a:xfrm>
            </p:grpSpPr>
            <p:sp>
              <p:nvSpPr>
                <p:cNvPr id="217" name="Rectangle 38"/>
                <p:cNvSpPr>
                  <a:spLocks noChangeArrowheads="1"/>
                </p:cNvSpPr>
                <p:nvPr/>
              </p:nvSpPr>
              <p:spPr bwMode="gray">
                <a:xfrm>
                  <a:off x="3085273" y="1600142"/>
                  <a:ext cx="2913120" cy="414621"/>
                </a:xfrm>
                <a:prstGeom prst="rect">
                  <a:avLst/>
                </a:prstGeom>
                <a:gradFill flip="none" rotWithShape="1">
                  <a:gsLst>
                    <a:gs pos="0">
                      <a:schemeClr val="tx1"/>
                    </a:gs>
                    <a:gs pos="100000">
                      <a:srgbClr val="595959"/>
                    </a:gs>
                  </a:gsLst>
                  <a:lin ang="16200000" scaled="0"/>
                  <a:tileRect/>
                </a:gradFill>
                <a:ln w="50800">
                  <a:noFill/>
                </a:ln>
              </p:spPr>
              <p:txBody>
                <a:bodyPr wrap="none" lIns="45681" tIns="22839" rIns="45681" bIns="22839" anchor="ctr"/>
                <a:lstStyle/>
                <a:p>
                  <a:pPr algn="ctr" defTabSz="456880" fontAlgn="base">
                    <a:spcBef>
                      <a:spcPct val="0"/>
                    </a:spcBef>
                    <a:spcAft>
                      <a:spcPct val="0"/>
                    </a:spcAft>
                  </a:pPr>
                  <a:r>
                    <a:rPr lang="en-US" sz="1600" b="1" dirty="0" smtClean="0">
                      <a:solidFill>
                        <a:schemeClr val="bg1"/>
                      </a:solidFill>
                      <a:ea typeface="MS PGothic" pitchFamily="34" charset="-128"/>
                      <a:cs typeface="Arial" pitchFamily="34" charset="0"/>
                    </a:rPr>
                    <a:t>CRM</a:t>
                  </a:r>
                  <a:endParaRPr lang="en-US" sz="1600" b="1" dirty="0">
                    <a:solidFill>
                      <a:schemeClr val="bg1"/>
                    </a:solidFill>
                    <a:ea typeface="MS PGothic" pitchFamily="34" charset="-128"/>
                    <a:cs typeface="Arial" pitchFamily="34" charset="0"/>
                  </a:endParaRPr>
                </a:p>
              </p:txBody>
            </p:sp>
            <p:sp>
              <p:nvSpPr>
                <p:cNvPr id="218" name="Rectangle 38"/>
                <p:cNvSpPr>
                  <a:spLocks noChangeArrowheads="1"/>
                </p:cNvSpPr>
                <p:nvPr/>
              </p:nvSpPr>
              <p:spPr bwMode="gray">
                <a:xfrm>
                  <a:off x="3085273" y="2044272"/>
                  <a:ext cx="2913120" cy="1660415"/>
                </a:xfrm>
                <a:prstGeom prst="rect">
                  <a:avLst/>
                </a:prstGeom>
                <a:gradFill flip="none" rotWithShape="1">
                  <a:gsLst>
                    <a:gs pos="0">
                      <a:schemeClr val="bg1">
                        <a:alpha val="50000"/>
                      </a:schemeClr>
                    </a:gs>
                    <a:gs pos="100000">
                      <a:schemeClr val="bg1">
                        <a:lumMod val="75000"/>
                      </a:schemeClr>
                    </a:gs>
                  </a:gsLst>
                  <a:lin ang="16200000" scaled="0"/>
                  <a:tileRect/>
                </a:gradFill>
                <a:ln>
                  <a:noFill/>
                </a:ln>
              </p:spPr>
              <p:txBody>
                <a:bodyPr wrap="square" lIns="0" rIns="0" anchor="ctr"/>
                <a:lstStyle/>
                <a:p>
                  <a:pPr algn="ctr"/>
                  <a:endParaRPr lang="en-US" sz="1600" b="1" kern="0" dirty="0">
                    <a:solidFill>
                      <a:srgbClr val="FFFFFF"/>
                    </a:solidFill>
                    <a:ea typeface="ヒラギノ角ゴ Pro W3"/>
                    <a:cs typeface="ヒラギノ角ゴ Pro W3"/>
                  </a:endParaRPr>
                </a:p>
              </p:txBody>
            </p:sp>
            <p:sp>
              <p:nvSpPr>
                <p:cNvPr id="219" name="TextBox 218"/>
                <p:cNvSpPr txBox="1"/>
                <p:nvPr/>
              </p:nvSpPr>
              <p:spPr>
                <a:xfrm>
                  <a:off x="5093835" y="2173731"/>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Database </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Files</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220" name="TextBox 219"/>
                <p:cNvSpPr txBox="1"/>
                <p:nvPr/>
              </p:nvSpPr>
              <p:spPr>
                <a:xfrm>
                  <a:off x="3167698" y="2179638"/>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Memory</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Utilized</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221" name="TextBox 220"/>
                <p:cNvSpPr txBox="1"/>
                <p:nvPr/>
              </p:nvSpPr>
              <p:spPr>
                <a:xfrm>
                  <a:off x="4105377" y="2179638"/>
                  <a:ext cx="927942"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rPr>
                    <a:t>Background</a:t>
                  </a:r>
                </a:p>
                <a:p>
                  <a:pPr marL="0" marR="0" lvl="0" indent="0" defTabSz="914400" eaLnBrk="0" fontAlgn="base" latinLnBrk="0" hangingPunct="0">
                    <a:lnSpc>
                      <a:spcPts val="1300"/>
                    </a:lnSpc>
                    <a:spcBef>
                      <a:spcPct val="0"/>
                    </a:spcBef>
                    <a:spcAft>
                      <a:spcPts val="0"/>
                    </a:spcAft>
                    <a:buClrTx/>
                    <a:buSzTx/>
                    <a:buFontTx/>
                    <a:buNone/>
                    <a:tabLst/>
                    <a:defRPr/>
                  </a:pPr>
                  <a:r>
                    <a:rPr lang="en-US" sz="1200" dirty="0" smtClean="0">
                      <a:solidFill>
                        <a:srgbClr val="000000"/>
                      </a:solidFill>
                    </a:rPr>
                    <a:t>Processes</a:t>
                  </a:r>
                  <a:endParaRPr kumimoji="0" lang="en-US" sz="1200" b="1" i="0" u="none" strike="noStrike" kern="0" cap="none" spc="0" normalizeH="0" noProof="0" dirty="0">
                    <a:ln>
                      <a:noFill/>
                    </a:ln>
                    <a:solidFill>
                      <a:srgbClr val="000000"/>
                    </a:solidFill>
                    <a:effectLst/>
                    <a:uLnTx/>
                    <a:uFillTx/>
                  </a:endParaRPr>
                </a:p>
              </p:txBody>
            </p:sp>
            <p:grpSp>
              <p:nvGrpSpPr>
                <p:cNvPr id="8" name="Group 221"/>
                <p:cNvGrpSpPr/>
                <p:nvPr/>
              </p:nvGrpSpPr>
              <p:grpSpPr>
                <a:xfrm rot="21388824">
                  <a:off x="3294858" y="2727777"/>
                  <a:ext cx="625958" cy="621849"/>
                  <a:chOff x="6992324" y="2121786"/>
                  <a:chExt cx="960398" cy="954094"/>
                </a:xfrm>
              </p:grpSpPr>
              <p:sp>
                <p:nvSpPr>
                  <p:cNvPr id="223" name="Arc 222"/>
                  <p:cNvSpPr/>
                  <p:nvPr/>
                </p:nvSpPr>
                <p:spPr>
                  <a:xfrm rot="18880504" flipH="1">
                    <a:off x="6996144" y="2118634"/>
                    <a:ext cx="952757" cy="960398"/>
                  </a:xfrm>
                  <a:prstGeom prst="arc">
                    <a:avLst>
                      <a:gd name="adj1" fmla="val 13565188"/>
                      <a:gd name="adj2" fmla="val 19192409"/>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4" name="Oval 223"/>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224"/>
                <p:cNvGrpSpPr/>
                <p:nvPr/>
              </p:nvGrpSpPr>
              <p:grpSpPr>
                <a:xfrm>
                  <a:off x="3250179" y="2680136"/>
                  <a:ext cx="683558" cy="753221"/>
                  <a:chOff x="1987196" y="2715413"/>
                  <a:chExt cx="851559" cy="938343"/>
                </a:xfrm>
              </p:grpSpPr>
              <p:grpSp>
                <p:nvGrpSpPr>
                  <p:cNvPr id="12" name="Group 225"/>
                  <p:cNvGrpSpPr/>
                  <p:nvPr/>
                </p:nvGrpSpPr>
                <p:grpSpPr>
                  <a:xfrm>
                    <a:off x="2136660" y="2853633"/>
                    <a:ext cx="554574" cy="222667"/>
                    <a:chOff x="2081790" y="2886931"/>
                    <a:chExt cx="628270" cy="252258"/>
                  </a:xfrm>
                </p:grpSpPr>
                <p:sp>
                  <p:nvSpPr>
                    <p:cNvPr id="228"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29"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0"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1"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2"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3"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34"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227" name="Picture 226" descr="Dial-Base.png"/>
                  <p:cNvPicPr>
                    <a:picLocks noChangeAspect="1"/>
                  </p:cNvPicPr>
                  <p:nvPr/>
                </p:nvPicPr>
                <p:blipFill>
                  <a:blip r:embed="rId17" cstate="print">
                    <a:alphaModFix/>
                    <a:extLst>
                      <a:ext uri="{28A0092B-C50C-407E-A947-70E740481C1C}">
                        <a14:useLocalDpi xmlns:a14="http://schemas.microsoft.com/office/drawing/2010/main" xmlns="" val="0"/>
                      </a:ext>
                    </a:extLst>
                  </a:blip>
                  <a:stretch>
                    <a:fillRect/>
                  </a:stretch>
                </p:blipFill>
                <p:spPr>
                  <a:xfrm>
                    <a:off x="1987196" y="2715413"/>
                    <a:ext cx="851559" cy="938343"/>
                  </a:xfrm>
                  <a:prstGeom prst="rect">
                    <a:avLst/>
                  </a:prstGeom>
                </p:spPr>
              </p:pic>
            </p:grpSp>
            <p:sp>
              <p:nvSpPr>
                <p:cNvPr id="235" name="TextBox 234"/>
                <p:cNvSpPr txBox="1"/>
                <p:nvPr/>
              </p:nvSpPr>
              <p:spPr>
                <a:xfrm>
                  <a:off x="3182922" y="3044004"/>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sp>
              <p:nvSpPr>
                <p:cNvPr id="236" name="Oval 235"/>
                <p:cNvSpPr/>
                <p:nvPr/>
              </p:nvSpPr>
              <p:spPr>
                <a:xfrm>
                  <a:off x="3029139"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Oval 236"/>
                <p:cNvSpPr/>
                <p:nvPr/>
              </p:nvSpPr>
              <p:spPr>
                <a:xfrm>
                  <a:off x="3969784"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p:cNvSpPr/>
                <p:nvPr/>
              </p:nvSpPr>
              <p:spPr>
                <a:xfrm>
                  <a:off x="4947954"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9" name="Picture 238" descr="Grey_Database.png"/>
                <p:cNvPicPr>
                  <a:picLocks/>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5226375" y="2773454"/>
                  <a:ext cx="585002" cy="625664"/>
                </a:xfrm>
                <a:prstGeom prst="rect">
                  <a:avLst/>
                </a:prstGeom>
              </p:spPr>
            </p:pic>
            <p:pic>
              <p:nvPicPr>
                <p:cNvPr id="240" name="Picture 239" descr="RedGear5.png"/>
                <p:cNvPicPr>
                  <a:picLocks noChangeAspect="1"/>
                </p:cNvPicPr>
                <p:nvPr/>
              </p:nvPicPr>
              <p:blipFill>
                <a:blip r:embed="rId5" cstate="print">
                  <a:grayscl/>
                  <a:extLst>
                    <a:ext uri="{BEBA8EAE-BF5A-486C-A8C5-ECC9F3942E4B}">
                      <a14:imgProps xmlns:a14="http://schemas.microsoft.com/office/drawing/2010/main" xmlns="">
                        <a14:imgLayer r:embed="rId6">
                          <a14:imgEffect>
                            <a14:saturation sat="66000"/>
                          </a14:imgEffect>
                        </a14:imgLayer>
                      </a14:imgProps>
                    </a:ext>
                    <a:ext uri="{28A0092B-C50C-407E-A947-70E740481C1C}">
                      <a14:useLocalDpi xmlns:a14="http://schemas.microsoft.com/office/drawing/2010/main" xmlns="" val="0"/>
                    </a:ext>
                  </a:extLst>
                </a:blip>
                <a:stretch>
                  <a:fillRect/>
                </a:stretch>
              </p:blipFill>
              <p:spPr>
                <a:xfrm>
                  <a:off x="4181415" y="2738939"/>
                  <a:ext cx="231150" cy="231150"/>
                </a:xfrm>
                <a:prstGeom prst="rect">
                  <a:avLst/>
                </a:prstGeom>
              </p:spPr>
            </p:pic>
            <p:pic>
              <p:nvPicPr>
                <p:cNvPr id="241" name="Picture 240" descr="Red Gear 1.png"/>
                <p:cNvPicPr>
                  <a:picLocks noChangeAspect="1"/>
                </p:cNvPicPr>
                <p:nvPr/>
              </p:nvPicPr>
              <p:blipFill>
                <a:blip r:embed="rId7" cstate="print">
                  <a:grayscl/>
                  <a:extLst>
                    <a:ext uri="{BEBA8EAE-BF5A-486C-A8C5-ECC9F3942E4B}">
                      <a14:imgProps xmlns:a14="http://schemas.microsoft.com/office/drawing/2010/main" xmlns="">
                        <a14:imgLayer r:embed="rId8">
                          <a14:imgEffect>
                            <a14:saturation sat="66000"/>
                          </a14:imgEffect>
                        </a14:imgLayer>
                      </a14:imgProps>
                    </a:ext>
                    <a:ext uri="{28A0092B-C50C-407E-A947-70E740481C1C}">
                      <a14:useLocalDpi xmlns:a14="http://schemas.microsoft.com/office/drawing/2010/main" xmlns="" val="0"/>
                    </a:ext>
                  </a:extLst>
                </a:blip>
                <a:stretch>
                  <a:fillRect/>
                </a:stretch>
              </p:blipFill>
              <p:spPr>
                <a:xfrm>
                  <a:off x="4565944" y="2730193"/>
                  <a:ext cx="370882" cy="370880"/>
                </a:xfrm>
                <a:prstGeom prst="rect">
                  <a:avLst/>
                </a:prstGeom>
              </p:spPr>
            </p:pic>
            <p:pic>
              <p:nvPicPr>
                <p:cNvPr id="242" name="Picture 241" descr="RedGear3.png"/>
                <p:cNvPicPr>
                  <a:picLocks noChangeAspect="1"/>
                </p:cNvPicPr>
                <p:nvPr/>
              </p:nvPicPr>
              <p:blipFill>
                <a:blip r:embed="rId9" cstate="print">
                  <a:grayscl/>
                  <a:extLst>
                    <a:ext uri="{BEBA8EAE-BF5A-486C-A8C5-ECC9F3942E4B}">
                      <a14:imgProps xmlns:a14="http://schemas.microsoft.com/office/drawing/2010/main" xmlns="">
                        <a14:imgLayer r:embed="rId10">
                          <a14:imgEffect>
                            <a14:saturation sat="66000"/>
                          </a14:imgEffect>
                        </a14:imgLayer>
                      </a14:imgProps>
                    </a:ext>
                    <a:ext uri="{28A0092B-C50C-407E-A947-70E740481C1C}">
                      <a14:useLocalDpi xmlns:a14="http://schemas.microsoft.com/office/drawing/2010/main" xmlns="" val="0"/>
                    </a:ext>
                  </a:extLst>
                </a:blip>
                <a:stretch>
                  <a:fillRect/>
                </a:stretch>
              </p:blipFill>
              <p:spPr>
                <a:xfrm>
                  <a:off x="4453167" y="3015453"/>
                  <a:ext cx="517730" cy="517730"/>
                </a:xfrm>
                <a:prstGeom prst="rect">
                  <a:avLst/>
                </a:prstGeom>
              </p:spPr>
            </p:pic>
            <p:pic>
              <p:nvPicPr>
                <p:cNvPr id="243" name="Picture 242" descr="RedGear5.png"/>
                <p:cNvPicPr>
                  <a:picLocks noChangeAspect="1"/>
                </p:cNvPicPr>
                <p:nvPr/>
              </p:nvPicPr>
              <p:blipFill>
                <a:blip r:embed="rId11" cstate="print">
                  <a:grayscl/>
                  <a:extLst>
                    <a:ext uri="{BEBA8EAE-BF5A-486C-A8C5-ECC9F3942E4B}">
                      <a14:imgProps xmlns:a14="http://schemas.microsoft.com/office/drawing/2010/main" xmlns="">
                        <a14:imgLayer r:embed="rId12">
                          <a14:imgEffect>
                            <a14:saturation sat="66000"/>
                          </a14:imgEffect>
                        </a14:imgLayer>
                      </a14:imgProps>
                    </a:ext>
                    <a:ext uri="{28A0092B-C50C-407E-A947-70E740481C1C}">
                      <a14:useLocalDpi xmlns:a14="http://schemas.microsoft.com/office/drawing/2010/main" xmlns="" val="0"/>
                    </a:ext>
                  </a:extLst>
                </a:blip>
                <a:stretch>
                  <a:fillRect/>
                </a:stretch>
              </p:blipFill>
              <p:spPr>
                <a:xfrm>
                  <a:off x="4230646" y="3107045"/>
                  <a:ext cx="308944" cy="308944"/>
                </a:xfrm>
                <a:prstGeom prst="rect">
                  <a:avLst/>
                </a:prstGeom>
              </p:spPr>
            </p:pic>
            <p:pic>
              <p:nvPicPr>
                <p:cNvPr id="244" name="Picture 243" descr="Red Gear 1.png"/>
                <p:cNvPicPr>
                  <a:picLocks noChangeAspect="1"/>
                </p:cNvPicPr>
                <p:nvPr/>
              </p:nvPicPr>
              <p:blipFill>
                <a:blip r:embed="rId13" cstate="print">
                  <a:grayscl/>
                  <a:extLst>
                    <a:ext uri="{BEBA8EAE-BF5A-486C-A8C5-ECC9F3942E4B}">
                      <a14:imgProps xmlns:a14="http://schemas.microsoft.com/office/drawing/2010/main" xmlns="">
                        <a14:imgLayer r:embed="rId14">
                          <a14:imgEffect>
                            <a14:saturation sat="66000"/>
                          </a14:imgEffect>
                        </a14:imgLayer>
                      </a14:imgProps>
                    </a:ext>
                    <a:ext uri="{28A0092B-C50C-407E-A947-70E740481C1C}">
                      <a14:useLocalDpi xmlns:a14="http://schemas.microsoft.com/office/drawing/2010/main" xmlns="" val="0"/>
                    </a:ext>
                  </a:extLst>
                </a:blip>
                <a:stretch>
                  <a:fillRect/>
                </a:stretch>
              </p:blipFill>
              <p:spPr>
                <a:xfrm>
                  <a:off x="4300417" y="2841774"/>
                  <a:ext cx="347552" cy="347550"/>
                </a:xfrm>
                <a:prstGeom prst="rect">
                  <a:avLst/>
                </a:prstGeom>
              </p:spPr>
            </p:pic>
            <p:pic>
              <p:nvPicPr>
                <p:cNvPr id="245" name="Picture 244" descr="RedGear3.png"/>
                <p:cNvPicPr>
                  <a:picLocks noChangeAspect="1"/>
                </p:cNvPicPr>
                <p:nvPr/>
              </p:nvPicPr>
              <p:blipFill>
                <a:blip r:embed="rId15" cstate="print">
                  <a:grayscl/>
                  <a:extLst>
                    <a:ext uri="{BEBA8EAE-BF5A-486C-A8C5-ECC9F3942E4B}">
                      <a14:imgProps xmlns:a14="http://schemas.microsoft.com/office/drawing/2010/main" xmlns="">
                        <a14:imgLayer r:embed="rId16">
                          <a14:imgEffect>
                            <a14:saturation sat="66000"/>
                          </a14:imgEffect>
                        </a14:imgLayer>
                      </a14:imgProps>
                    </a:ext>
                    <a:ext uri="{28A0092B-C50C-407E-A947-70E740481C1C}">
                      <a14:useLocalDpi xmlns:a14="http://schemas.microsoft.com/office/drawing/2010/main" xmlns="" val="0"/>
                    </a:ext>
                  </a:extLst>
                </a:blip>
                <a:stretch>
                  <a:fillRect/>
                </a:stretch>
              </p:blipFill>
              <p:spPr>
                <a:xfrm>
                  <a:off x="4313082" y="2521643"/>
                  <a:ext cx="386378" cy="386378"/>
                </a:xfrm>
                <a:prstGeom prst="rect">
                  <a:avLst/>
                </a:prstGeom>
              </p:spPr>
            </p:pic>
            <p:pic>
              <p:nvPicPr>
                <p:cNvPr id="246" name="Picture 245" descr="RedGear5.png"/>
                <p:cNvPicPr>
                  <a:picLocks noChangeAspect="1"/>
                </p:cNvPicPr>
                <p:nvPr/>
              </p:nvPicPr>
              <p:blipFill>
                <a:blip r:embed="rId5" cstate="print">
                  <a:grayscl/>
                  <a:extLst>
                    <a:ext uri="{BEBA8EAE-BF5A-486C-A8C5-ECC9F3942E4B}">
                      <a14:imgProps xmlns:a14="http://schemas.microsoft.com/office/drawing/2010/main" xmlns="">
                        <a14:imgLayer r:embed="rId6">
                          <a14:imgEffect>
                            <a14:saturation sat="66000"/>
                          </a14:imgEffect>
                        </a14:imgLayer>
                      </a14:imgProps>
                    </a:ext>
                    <a:ext uri="{28A0092B-C50C-407E-A947-70E740481C1C}">
                      <a14:useLocalDpi xmlns:a14="http://schemas.microsoft.com/office/drawing/2010/main" xmlns="" val="0"/>
                    </a:ext>
                  </a:extLst>
                </a:blip>
                <a:stretch>
                  <a:fillRect/>
                </a:stretch>
              </p:blipFill>
              <p:spPr>
                <a:xfrm>
                  <a:off x="4115264" y="2917682"/>
                  <a:ext cx="231150" cy="231150"/>
                </a:xfrm>
                <a:prstGeom prst="rect">
                  <a:avLst/>
                </a:prstGeom>
              </p:spPr>
            </p:pic>
          </p:grpSp>
          <p:grpSp>
            <p:nvGrpSpPr>
              <p:cNvPr id="13" name="Group 3"/>
              <p:cNvGrpSpPr/>
              <p:nvPr/>
            </p:nvGrpSpPr>
            <p:grpSpPr>
              <a:xfrm>
                <a:off x="5973811" y="1600142"/>
                <a:ext cx="3075325" cy="2104545"/>
                <a:chOff x="5973811" y="1600142"/>
                <a:chExt cx="3075325" cy="2104545"/>
              </a:xfrm>
            </p:grpSpPr>
            <p:sp>
              <p:nvSpPr>
                <p:cNvPr id="247" name="Rectangle 38"/>
                <p:cNvSpPr>
                  <a:spLocks noChangeArrowheads="1"/>
                </p:cNvSpPr>
                <p:nvPr/>
              </p:nvSpPr>
              <p:spPr bwMode="gray">
                <a:xfrm>
                  <a:off x="6029945" y="1600142"/>
                  <a:ext cx="2913120" cy="414621"/>
                </a:xfrm>
                <a:prstGeom prst="rect">
                  <a:avLst/>
                </a:prstGeom>
                <a:gradFill flip="none" rotWithShape="1">
                  <a:gsLst>
                    <a:gs pos="0">
                      <a:schemeClr val="tx1"/>
                    </a:gs>
                    <a:gs pos="100000">
                      <a:srgbClr val="595959"/>
                    </a:gs>
                  </a:gsLst>
                  <a:lin ang="16200000" scaled="0"/>
                  <a:tileRect/>
                </a:gradFill>
                <a:ln w="50800">
                  <a:noFill/>
                </a:ln>
              </p:spPr>
              <p:txBody>
                <a:bodyPr wrap="none" lIns="45681" tIns="22839" rIns="45681" bIns="22839" anchor="ctr"/>
                <a:lstStyle/>
                <a:p>
                  <a:pPr algn="ctr" defTabSz="456880" fontAlgn="base">
                    <a:spcBef>
                      <a:spcPct val="0"/>
                    </a:spcBef>
                    <a:spcAft>
                      <a:spcPct val="0"/>
                    </a:spcAft>
                  </a:pPr>
                  <a:r>
                    <a:rPr lang="en-US" sz="1600" b="1" dirty="0" smtClean="0">
                      <a:solidFill>
                        <a:schemeClr val="bg1"/>
                      </a:solidFill>
                      <a:ea typeface="MS PGothic" pitchFamily="34" charset="-128"/>
                      <a:cs typeface="Arial" pitchFamily="34" charset="0"/>
                    </a:rPr>
                    <a:t>DW</a:t>
                  </a:r>
                  <a:endParaRPr lang="en-US" sz="1600" b="1" dirty="0">
                    <a:solidFill>
                      <a:schemeClr val="bg1"/>
                    </a:solidFill>
                    <a:ea typeface="MS PGothic" pitchFamily="34" charset="-128"/>
                    <a:cs typeface="Arial" pitchFamily="34" charset="0"/>
                  </a:endParaRPr>
                </a:p>
              </p:txBody>
            </p:sp>
            <p:sp>
              <p:nvSpPr>
                <p:cNvPr id="248" name="Rectangle 38"/>
                <p:cNvSpPr>
                  <a:spLocks noChangeArrowheads="1"/>
                </p:cNvSpPr>
                <p:nvPr/>
              </p:nvSpPr>
              <p:spPr bwMode="gray">
                <a:xfrm>
                  <a:off x="6029945" y="2044272"/>
                  <a:ext cx="2913120" cy="1660415"/>
                </a:xfrm>
                <a:prstGeom prst="rect">
                  <a:avLst/>
                </a:prstGeom>
                <a:gradFill flip="none" rotWithShape="1">
                  <a:gsLst>
                    <a:gs pos="0">
                      <a:schemeClr val="bg1">
                        <a:alpha val="50000"/>
                      </a:schemeClr>
                    </a:gs>
                    <a:gs pos="100000">
                      <a:schemeClr val="bg1">
                        <a:lumMod val="75000"/>
                      </a:schemeClr>
                    </a:gs>
                  </a:gsLst>
                  <a:lin ang="16200000" scaled="0"/>
                  <a:tileRect/>
                </a:gradFill>
                <a:ln>
                  <a:noFill/>
                </a:ln>
              </p:spPr>
              <p:txBody>
                <a:bodyPr wrap="square" lIns="0" rIns="0" anchor="ctr"/>
                <a:lstStyle/>
                <a:p>
                  <a:pPr algn="ctr"/>
                  <a:endParaRPr lang="en-US" sz="1600" b="1" kern="0" dirty="0">
                    <a:solidFill>
                      <a:srgbClr val="FFFFFF"/>
                    </a:solidFill>
                    <a:ea typeface="ヒラギノ角ゴ Pro W3"/>
                    <a:cs typeface="ヒラギノ角ゴ Pro W3"/>
                  </a:endParaRPr>
                </a:p>
              </p:txBody>
            </p:sp>
            <p:sp>
              <p:nvSpPr>
                <p:cNvPr id="249" name="TextBox 248"/>
                <p:cNvSpPr txBox="1"/>
                <p:nvPr/>
              </p:nvSpPr>
              <p:spPr>
                <a:xfrm>
                  <a:off x="8038507" y="2173731"/>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Database </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Files</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250" name="TextBox 249"/>
                <p:cNvSpPr txBox="1"/>
                <p:nvPr/>
              </p:nvSpPr>
              <p:spPr>
                <a:xfrm>
                  <a:off x="6112370" y="2179638"/>
                  <a:ext cx="877164"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Memory</a:t>
                  </a:r>
                  <a:b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br>
                  <a:r>
                    <a:rPr kumimoji="0" lang="en-US" sz="1200" b="1" i="0" u="none" strike="noStrike" kern="0" cap="none" spc="0" normalizeH="0" noProof="0" dirty="0" smtClean="0">
                      <a:ln>
                        <a:noFill/>
                      </a:ln>
                      <a:solidFill>
                        <a:srgbClr val="000000"/>
                      </a:solidFill>
                      <a:effectLst/>
                      <a:uLnTx/>
                      <a:uFillTx/>
                      <a:latin typeface="Arial"/>
                      <a:ea typeface="MS PGothic" pitchFamily="34" charset="-128"/>
                      <a:cs typeface="ＭＳ Ｐゴシック" pitchFamily="-111" charset="-128"/>
                    </a:rPr>
                    <a:t>Utilized</a:t>
                  </a:r>
                  <a:endParaRPr kumimoji="0" lang="en-US" sz="1200" b="1" i="0" u="none" strike="noStrike" kern="0" cap="none" spc="0" normalizeH="0" noProof="0" dirty="0">
                    <a:ln>
                      <a:noFill/>
                    </a:ln>
                    <a:solidFill>
                      <a:srgbClr val="000000"/>
                    </a:solidFill>
                    <a:effectLst/>
                    <a:uLnTx/>
                    <a:uFillTx/>
                    <a:latin typeface="Arial"/>
                    <a:ea typeface="MS PGothic" pitchFamily="34" charset="-128"/>
                    <a:cs typeface="ＭＳ Ｐゴシック" pitchFamily="-111" charset="-128"/>
                  </a:endParaRPr>
                </a:p>
              </p:txBody>
            </p:sp>
            <p:sp>
              <p:nvSpPr>
                <p:cNvPr id="251" name="TextBox 250"/>
                <p:cNvSpPr txBox="1"/>
                <p:nvPr/>
              </p:nvSpPr>
              <p:spPr>
                <a:xfrm>
                  <a:off x="7050049" y="2179638"/>
                  <a:ext cx="927942" cy="224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ct val="0"/>
                    </a:spcBef>
                    <a:spcAft>
                      <a:spcPts val="0"/>
                    </a:spcAft>
                    <a:buClrTx/>
                    <a:buSzTx/>
                    <a:buFontTx/>
                    <a:buNone/>
                    <a:tabLst/>
                    <a:defRPr/>
                  </a:pPr>
                  <a:r>
                    <a:rPr kumimoji="0" lang="en-US" sz="1200" b="1" i="0" u="none" strike="noStrike" kern="0" cap="none" spc="0" normalizeH="0" noProof="0" dirty="0" smtClean="0">
                      <a:ln>
                        <a:noFill/>
                      </a:ln>
                      <a:solidFill>
                        <a:srgbClr val="000000"/>
                      </a:solidFill>
                      <a:effectLst/>
                      <a:uLnTx/>
                      <a:uFillTx/>
                    </a:rPr>
                    <a:t>Background</a:t>
                  </a:r>
                </a:p>
                <a:p>
                  <a:pPr marL="0" marR="0" lvl="0" indent="0" defTabSz="914400" eaLnBrk="0" fontAlgn="base" latinLnBrk="0" hangingPunct="0">
                    <a:lnSpc>
                      <a:spcPts val="1300"/>
                    </a:lnSpc>
                    <a:spcBef>
                      <a:spcPct val="0"/>
                    </a:spcBef>
                    <a:spcAft>
                      <a:spcPts val="0"/>
                    </a:spcAft>
                    <a:buClrTx/>
                    <a:buSzTx/>
                    <a:buFontTx/>
                    <a:buNone/>
                    <a:tabLst/>
                    <a:defRPr/>
                  </a:pPr>
                  <a:r>
                    <a:rPr lang="en-US" sz="1200" dirty="0" smtClean="0">
                      <a:solidFill>
                        <a:srgbClr val="000000"/>
                      </a:solidFill>
                    </a:rPr>
                    <a:t>Processes</a:t>
                  </a:r>
                  <a:endParaRPr kumimoji="0" lang="en-US" sz="1200" b="1" i="0" u="none" strike="noStrike" kern="0" cap="none" spc="0" normalizeH="0" noProof="0" dirty="0">
                    <a:ln>
                      <a:noFill/>
                    </a:ln>
                    <a:solidFill>
                      <a:srgbClr val="000000"/>
                    </a:solidFill>
                    <a:effectLst/>
                    <a:uLnTx/>
                    <a:uFillTx/>
                  </a:endParaRPr>
                </a:p>
              </p:txBody>
            </p:sp>
            <p:sp>
              <p:nvSpPr>
                <p:cNvPr id="266" name="Oval 265"/>
                <p:cNvSpPr/>
                <p:nvPr/>
              </p:nvSpPr>
              <p:spPr>
                <a:xfrm>
                  <a:off x="5973811"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Oval 266"/>
                <p:cNvSpPr/>
                <p:nvPr/>
              </p:nvSpPr>
              <p:spPr>
                <a:xfrm>
                  <a:off x="6914456"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p:cNvSpPr/>
                <p:nvPr/>
              </p:nvSpPr>
              <p:spPr>
                <a:xfrm>
                  <a:off x="7892626" y="3491149"/>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9" name="Picture 268" descr="Grey_Database.png"/>
                <p:cNvPicPr>
                  <a:picLocks/>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8171047" y="2773454"/>
                  <a:ext cx="585002" cy="625664"/>
                </a:xfrm>
                <a:prstGeom prst="rect">
                  <a:avLst/>
                </a:prstGeom>
              </p:spPr>
            </p:pic>
            <p:pic>
              <p:nvPicPr>
                <p:cNvPr id="270" name="Picture 269" descr="RedGear5.png"/>
                <p:cNvPicPr>
                  <a:picLocks noChangeAspect="1"/>
                </p:cNvPicPr>
                <p:nvPr/>
              </p:nvPicPr>
              <p:blipFill>
                <a:blip r:embed="rId5" cstate="print">
                  <a:grayscl/>
                  <a:extLst>
                    <a:ext uri="{BEBA8EAE-BF5A-486C-A8C5-ECC9F3942E4B}">
                      <a14:imgProps xmlns:a14="http://schemas.microsoft.com/office/drawing/2010/main" xmlns="">
                        <a14:imgLayer r:embed="rId6">
                          <a14:imgEffect>
                            <a14:saturation sat="66000"/>
                          </a14:imgEffect>
                        </a14:imgLayer>
                      </a14:imgProps>
                    </a:ext>
                    <a:ext uri="{28A0092B-C50C-407E-A947-70E740481C1C}">
                      <a14:useLocalDpi xmlns:a14="http://schemas.microsoft.com/office/drawing/2010/main" xmlns="" val="0"/>
                    </a:ext>
                  </a:extLst>
                </a:blip>
                <a:stretch>
                  <a:fillRect/>
                </a:stretch>
              </p:blipFill>
              <p:spPr>
                <a:xfrm>
                  <a:off x="7126087" y="2738939"/>
                  <a:ext cx="231150" cy="231150"/>
                </a:xfrm>
                <a:prstGeom prst="rect">
                  <a:avLst/>
                </a:prstGeom>
              </p:spPr>
            </p:pic>
            <p:pic>
              <p:nvPicPr>
                <p:cNvPr id="271" name="Picture 270" descr="Red Gear 1.png"/>
                <p:cNvPicPr>
                  <a:picLocks noChangeAspect="1"/>
                </p:cNvPicPr>
                <p:nvPr/>
              </p:nvPicPr>
              <p:blipFill>
                <a:blip r:embed="rId7" cstate="print">
                  <a:grayscl/>
                  <a:extLst>
                    <a:ext uri="{BEBA8EAE-BF5A-486C-A8C5-ECC9F3942E4B}">
                      <a14:imgProps xmlns:a14="http://schemas.microsoft.com/office/drawing/2010/main" xmlns="">
                        <a14:imgLayer r:embed="rId8">
                          <a14:imgEffect>
                            <a14:saturation sat="66000"/>
                          </a14:imgEffect>
                        </a14:imgLayer>
                      </a14:imgProps>
                    </a:ext>
                    <a:ext uri="{28A0092B-C50C-407E-A947-70E740481C1C}">
                      <a14:useLocalDpi xmlns:a14="http://schemas.microsoft.com/office/drawing/2010/main" xmlns="" val="0"/>
                    </a:ext>
                  </a:extLst>
                </a:blip>
                <a:stretch>
                  <a:fillRect/>
                </a:stretch>
              </p:blipFill>
              <p:spPr>
                <a:xfrm>
                  <a:off x="7510616" y="2730193"/>
                  <a:ext cx="370882" cy="370880"/>
                </a:xfrm>
                <a:prstGeom prst="rect">
                  <a:avLst/>
                </a:prstGeom>
              </p:spPr>
            </p:pic>
            <p:pic>
              <p:nvPicPr>
                <p:cNvPr id="272" name="Picture 271" descr="RedGear3.png"/>
                <p:cNvPicPr>
                  <a:picLocks noChangeAspect="1"/>
                </p:cNvPicPr>
                <p:nvPr/>
              </p:nvPicPr>
              <p:blipFill>
                <a:blip r:embed="rId9" cstate="print">
                  <a:grayscl/>
                  <a:extLst>
                    <a:ext uri="{BEBA8EAE-BF5A-486C-A8C5-ECC9F3942E4B}">
                      <a14:imgProps xmlns:a14="http://schemas.microsoft.com/office/drawing/2010/main" xmlns="">
                        <a14:imgLayer r:embed="rId10">
                          <a14:imgEffect>
                            <a14:saturation sat="66000"/>
                          </a14:imgEffect>
                        </a14:imgLayer>
                      </a14:imgProps>
                    </a:ext>
                    <a:ext uri="{28A0092B-C50C-407E-A947-70E740481C1C}">
                      <a14:useLocalDpi xmlns:a14="http://schemas.microsoft.com/office/drawing/2010/main" xmlns="" val="0"/>
                    </a:ext>
                  </a:extLst>
                </a:blip>
                <a:stretch>
                  <a:fillRect/>
                </a:stretch>
              </p:blipFill>
              <p:spPr>
                <a:xfrm>
                  <a:off x="7397839" y="3015453"/>
                  <a:ext cx="517730" cy="517730"/>
                </a:xfrm>
                <a:prstGeom prst="rect">
                  <a:avLst/>
                </a:prstGeom>
              </p:spPr>
            </p:pic>
            <p:pic>
              <p:nvPicPr>
                <p:cNvPr id="273" name="Picture 272" descr="RedGear5.png"/>
                <p:cNvPicPr>
                  <a:picLocks noChangeAspect="1"/>
                </p:cNvPicPr>
                <p:nvPr/>
              </p:nvPicPr>
              <p:blipFill>
                <a:blip r:embed="rId11" cstate="print">
                  <a:grayscl/>
                  <a:extLst>
                    <a:ext uri="{BEBA8EAE-BF5A-486C-A8C5-ECC9F3942E4B}">
                      <a14:imgProps xmlns:a14="http://schemas.microsoft.com/office/drawing/2010/main" xmlns="">
                        <a14:imgLayer r:embed="rId12">
                          <a14:imgEffect>
                            <a14:saturation sat="66000"/>
                          </a14:imgEffect>
                        </a14:imgLayer>
                      </a14:imgProps>
                    </a:ext>
                    <a:ext uri="{28A0092B-C50C-407E-A947-70E740481C1C}">
                      <a14:useLocalDpi xmlns:a14="http://schemas.microsoft.com/office/drawing/2010/main" xmlns="" val="0"/>
                    </a:ext>
                  </a:extLst>
                </a:blip>
                <a:stretch>
                  <a:fillRect/>
                </a:stretch>
              </p:blipFill>
              <p:spPr>
                <a:xfrm>
                  <a:off x="7175318" y="3107045"/>
                  <a:ext cx="308944" cy="308944"/>
                </a:xfrm>
                <a:prstGeom prst="rect">
                  <a:avLst/>
                </a:prstGeom>
              </p:spPr>
            </p:pic>
            <p:pic>
              <p:nvPicPr>
                <p:cNvPr id="274" name="Picture 273" descr="Red Gear 1.png"/>
                <p:cNvPicPr>
                  <a:picLocks noChangeAspect="1"/>
                </p:cNvPicPr>
                <p:nvPr/>
              </p:nvPicPr>
              <p:blipFill>
                <a:blip r:embed="rId13" cstate="print">
                  <a:grayscl/>
                  <a:extLst>
                    <a:ext uri="{BEBA8EAE-BF5A-486C-A8C5-ECC9F3942E4B}">
                      <a14:imgProps xmlns:a14="http://schemas.microsoft.com/office/drawing/2010/main" xmlns="">
                        <a14:imgLayer r:embed="rId14">
                          <a14:imgEffect>
                            <a14:saturation sat="66000"/>
                          </a14:imgEffect>
                        </a14:imgLayer>
                      </a14:imgProps>
                    </a:ext>
                    <a:ext uri="{28A0092B-C50C-407E-A947-70E740481C1C}">
                      <a14:useLocalDpi xmlns:a14="http://schemas.microsoft.com/office/drawing/2010/main" xmlns="" val="0"/>
                    </a:ext>
                  </a:extLst>
                </a:blip>
                <a:stretch>
                  <a:fillRect/>
                </a:stretch>
              </p:blipFill>
              <p:spPr>
                <a:xfrm>
                  <a:off x="7245089" y="2841774"/>
                  <a:ext cx="347552" cy="347550"/>
                </a:xfrm>
                <a:prstGeom prst="rect">
                  <a:avLst/>
                </a:prstGeom>
              </p:spPr>
            </p:pic>
            <p:pic>
              <p:nvPicPr>
                <p:cNvPr id="275" name="Picture 274" descr="RedGear3.png"/>
                <p:cNvPicPr>
                  <a:picLocks noChangeAspect="1"/>
                </p:cNvPicPr>
                <p:nvPr/>
              </p:nvPicPr>
              <p:blipFill>
                <a:blip r:embed="rId15" cstate="print">
                  <a:grayscl/>
                  <a:extLst>
                    <a:ext uri="{BEBA8EAE-BF5A-486C-A8C5-ECC9F3942E4B}">
                      <a14:imgProps xmlns:a14="http://schemas.microsoft.com/office/drawing/2010/main" xmlns="">
                        <a14:imgLayer r:embed="rId16">
                          <a14:imgEffect>
                            <a14:saturation sat="66000"/>
                          </a14:imgEffect>
                        </a14:imgLayer>
                      </a14:imgProps>
                    </a:ext>
                    <a:ext uri="{28A0092B-C50C-407E-A947-70E740481C1C}">
                      <a14:useLocalDpi xmlns:a14="http://schemas.microsoft.com/office/drawing/2010/main" xmlns="" val="0"/>
                    </a:ext>
                  </a:extLst>
                </a:blip>
                <a:stretch>
                  <a:fillRect/>
                </a:stretch>
              </p:blipFill>
              <p:spPr>
                <a:xfrm>
                  <a:off x="7257754" y="2521643"/>
                  <a:ext cx="386378" cy="386378"/>
                </a:xfrm>
                <a:prstGeom prst="rect">
                  <a:avLst/>
                </a:prstGeom>
              </p:spPr>
            </p:pic>
            <p:pic>
              <p:nvPicPr>
                <p:cNvPr id="276" name="Picture 275" descr="RedGear5.png"/>
                <p:cNvPicPr>
                  <a:picLocks noChangeAspect="1"/>
                </p:cNvPicPr>
                <p:nvPr/>
              </p:nvPicPr>
              <p:blipFill>
                <a:blip r:embed="rId5" cstate="print">
                  <a:grayscl/>
                  <a:extLst>
                    <a:ext uri="{BEBA8EAE-BF5A-486C-A8C5-ECC9F3942E4B}">
                      <a14:imgProps xmlns:a14="http://schemas.microsoft.com/office/drawing/2010/main" xmlns="">
                        <a14:imgLayer r:embed="rId6">
                          <a14:imgEffect>
                            <a14:saturation sat="66000"/>
                          </a14:imgEffect>
                        </a14:imgLayer>
                      </a14:imgProps>
                    </a:ext>
                    <a:ext uri="{28A0092B-C50C-407E-A947-70E740481C1C}">
                      <a14:useLocalDpi xmlns:a14="http://schemas.microsoft.com/office/drawing/2010/main" xmlns="" val="0"/>
                    </a:ext>
                  </a:extLst>
                </a:blip>
                <a:stretch>
                  <a:fillRect/>
                </a:stretch>
              </p:blipFill>
              <p:spPr>
                <a:xfrm>
                  <a:off x="7059936" y="2917682"/>
                  <a:ext cx="231150" cy="231150"/>
                </a:xfrm>
                <a:prstGeom prst="rect">
                  <a:avLst/>
                </a:prstGeom>
              </p:spPr>
            </p:pic>
            <p:grpSp>
              <p:nvGrpSpPr>
                <p:cNvPr id="14" name="Group 121"/>
                <p:cNvGrpSpPr/>
                <p:nvPr/>
              </p:nvGrpSpPr>
              <p:grpSpPr>
                <a:xfrm rot="2700000">
                  <a:off x="6231724" y="2732771"/>
                  <a:ext cx="621849" cy="625958"/>
                  <a:chOff x="6995484" y="2118639"/>
                  <a:chExt cx="954094" cy="960398"/>
                </a:xfrm>
              </p:grpSpPr>
              <p:sp>
                <p:nvSpPr>
                  <p:cNvPr id="123" name="Arc 122"/>
                  <p:cNvSpPr/>
                  <p:nvPr/>
                </p:nvSpPr>
                <p:spPr>
                  <a:xfrm rot="21450305" flipH="1">
                    <a:off x="6996147" y="2118639"/>
                    <a:ext cx="952757" cy="960398"/>
                  </a:xfrm>
                  <a:prstGeom prst="arc">
                    <a:avLst>
                      <a:gd name="adj1" fmla="val 16127119"/>
                      <a:gd name="adj2" fmla="val 21590166"/>
                    </a:avLst>
                  </a:prstGeom>
                  <a:gradFill flip="none" rotWithShape="1">
                    <a:gsLst>
                      <a:gs pos="0">
                        <a:schemeClr val="accent1">
                          <a:lumMod val="50000"/>
                        </a:schemeClr>
                      </a:gs>
                      <a:gs pos="100000">
                        <a:schemeClr val="accent1">
                          <a:lumMod val="7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4" name="Oval 123"/>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24"/>
                <p:cNvGrpSpPr/>
                <p:nvPr/>
              </p:nvGrpSpPr>
              <p:grpSpPr>
                <a:xfrm rot="16200000">
                  <a:off x="6231728" y="2732762"/>
                  <a:ext cx="621849" cy="625958"/>
                  <a:chOff x="6995484" y="2118637"/>
                  <a:chExt cx="954094" cy="960398"/>
                </a:xfrm>
              </p:grpSpPr>
              <p:sp>
                <p:nvSpPr>
                  <p:cNvPr id="126" name="Arc 125"/>
                  <p:cNvSpPr/>
                  <p:nvPr/>
                </p:nvSpPr>
                <p:spPr>
                  <a:xfrm rot="21450305" flipH="1">
                    <a:off x="6996145" y="2118637"/>
                    <a:ext cx="952757" cy="960398"/>
                  </a:xfrm>
                  <a:prstGeom prst="arc">
                    <a:avLst>
                      <a:gd name="adj1" fmla="val 10839672"/>
                      <a:gd name="adj2" fmla="val 21590166"/>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7" name="Oval 126"/>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254"/>
                <p:cNvGrpSpPr/>
                <p:nvPr/>
              </p:nvGrpSpPr>
              <p:grpSpPr>
                <a:xfrm>
                  <a:off x="6198027" y="2680138"/>
                  <a:ext cx="683558" cy="753221"/>
                  <a:chOff x="1991152" y="2715416"/>
                  <a:chExt cx="851559" cy="938343"/>
                </a:xfrm>
              </p:grpSpPr>
              <p:grpSp>
                <p:nvGrpSpPr>
                  <p:cNvPr id="17" name="Group 255"/>
                  <p:cNvGrpSpPr/>
                  <p:nvPr/>
                </p:nvGrpSpPr>
                <p:grpSpPr>
                  <a:xfrm>
                    <a:off x="2136660" y="2853633"/>
                    <a:ext cx="554574" cy="222667"/>
                    <a:chOff x="2081790" y="2886931"/>
                    <a:chExt cx="628270" cy="252258"/>
                  </a:xfrm>
                </p:grpSpPr>
                <p:sp>
                  <p:nvSpPr>
                    <p:cNvPr id="258"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59"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0"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1"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2"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63"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64"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257" name="Picture 256" descr="Dial-Base.png"/>
                  <p:cNvPicPr>
                    <a:picLocks noChangeAspect="1"/>
                  </p:cNvPicPr>
                  <p:nvPr/>
                </p:nvPicPr>
                <p:blipFill>
                  <a:blip r:embed="rId17" cstate="print">
                    <a:alphaModFix/>
                    <a:extLst>
                      <a:ext uri="{28A0092B-C50C-407E-A947-70E740481C1C}">
                        <a14:useLocalDpi xmlns:a14="http://schemas.microsoft.com/office/drawing/2010/main" xmlns="" val="0"/>
                      </a:ext>
                    </a:extLst>
                  </a:blip>
                  <a:stretch>
                    <a:fillRect/>
                  </a:stretch>
                </p:blipFill>
                <p:spPr>
                  <a:xfrm>
                    <a:off x="1991152" y="2715416"/>
                    <a:ext cx="851559" cy="938343"/>
                  </a:xfrm>
                  <a:prstGeom prst="rect">
                    <a:avLst/>
                  </a:prstGeom>
                </p:spPr>
              </p:pic>
            </p:grpSp>
            <p:sp>
              <p:nvSpPr>
                <p:cNvPr id="265" name="TextBox 264"/>
                <p:cNvSpPr txBox="1"/>
                <p:nvPr/>
              </p:nvSpPr>
              <p:spPr>
                <a:xfrm>
                  <a:off x="6130769" y="3044004"/>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grpSp>
        </p:grpSp>
        <p:pic>
          <p:nvPicPr>
            <p:cNvPr id="102" name="Picture 101" descr="Dial-Base.png"/>
            <p:cNvPicPr>
              <a:picLocks noChangeAspect="1"/>
            </p:cNvPicPr>
            <p:nvPr/>
          </p:nvPicPr>
          <p:blipFill>
            <a:blip r:embed="rId17" cstate="print">
              <a:alphaModFix/>
              <a:extLst>
                <a:ext uri="{28A0092B-C50C-407E-A947-70E740481C1C}">
                  <a14:useLocalDpi xmlns:a14="http://schemas.microsoft.com/office/drawing/2010/main" xmlns="" val="0"/>
                </a:ext>
              </a:extLst>
            </a:blip>
            <a:stretch>
              <a:fillRect/>
            </a:stretch>
          </p:blipFill>
          <p:spPr>
            <a:xfrm>
              <a:off x="310684" y="2680137"/>
              <a:ext cx="683558" cy="753221"/>
            </a:xfrm>
            <a:prstGeom prst="rect">
              <a:avLst/>
            </a:prstGeom>
          </p:spPr>
        </p:pic>
        <p:sp>
          <p:nvSpPr>
            <p:cNvPr id="103" name="TextBox 102"/>
            <p:cNvSpPr txBox="1"/>
            <p:nvPr/>
          </p:nvSpPr>
          <p:spPr>
            <a:xfrm>
              <a:off x="243426" y="3044004"/>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grpSp>
      <p:sp>
        <p:nvSpPr>
          <p:cNvPr id="9" name="Text Placeholder 8"/>
          <p:cNvSpPr>
            <a:spLocks noGrp="1"/>
          </p:cNvSpPr>
          <p:nvPr>
            <p:ph type="body" sz="quarter" idx="13"/>
          </p:nvPr>
        </p:nvSpPr>
        <p:spPr/>
        <p:txBody>
          <a:bodyPr/>
          <a:lstStyle/>
          <a:p>
            <a:r>
              <a:rPr lang="en-US" dirty="0" err="1" smtClean="0"/>
              <a:t>Memória</a:t>
            </a:r>
            <a:r>
              <a:rPr lang="en-US" dirty="0" smtClean="0"/>
              <a:t> e </a:t>
            </a:r>
            <a:r>
              <a:rPr lang="en-US" dirty="0" err="1" smtClean="0"/>
              <a:t>processos</a:t>
            </a:r>
            <a:r>
              <a:rPr lang="en-US" dirty="0" smtClean="0"/>
              <a:t> </a:t>
            </a:r>
            <a:r>
              <a:rPr lang="en-US" dirty="0" err="1" smtClean="0"/>
              <a:t>foram</a:t>
            </a:r>
            <a:r>
              <a:rPr lang="en-US" dirty="0" smtClean="0"/>
              <a:t> </a:t>
            </a:r>
            <a:r>
              <a:rPr lang="en-US" dirty="0" err="1" smtClean="0"/>
              <a:t>movidos</a:t>
            </a:r>
            <a:r>
              <a:rPr lang="en-US" dirty="0" smtClean="0"/>
              <a:t> </a:t>
            </a:r>
            <a:r>
              <a:rPr lang="en-US" dirty="0" err="1" smtClean="0"/>
              <a:t>para</a:t>
            </a:r>
            <a:r>
              <a:rPr lang="en-US" dirty="0" smtClean="0"/>
              <a:t> o container (CDB)</a:t>
            </a:r>
            <a:endParaRPr lang="en-US" dirty="0"/>
          </a:p>
        </p:txBody>
      </p:sp>
    </p:spTree>
    <p:extLst>
      <p:ext uri="{BB962C8B-B14F-4D97-AF65-F5344CB8AC3E}">
        <p14:creationId xmlns:p14="http://schemas.microsoft.com/office/powerpoint/2010/main" xmlns="" val="3786216378"/>
      </p:ext>
    </p:extLst>
  </p:cSld>
  <p:clrMapOvr>
    <a:masterClrMapping/>
  </p:clrMapOvr>
  <mc:AlternateContent xmlns:mc="http://schemas.openxmlformats.org/markup-compatibility/2006">
    <mc:Choice xmlns:p14="http://schemas.microsoft.com/office/powerpoint/2010/main" xmlns="" Requires="p14">
      <p:transition spd="med" p14:dur="700" advClick="0" advTm="10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afterEffect">
                                  <p:stCondLst>
                                    <p:cond delay="0"/>
                                  </p:stCondLst>
                                  <p:childTnLst>
                                    <p:animScale>
                                      <p:cBhvr>
                                        <p:cTn id="6" dur="1500" fill="hold"/>
                                        <p:tgtEl>
                                          <p:spTgt spid="2"/>
                                        </p:tgtEl>
                                      </p:cBhvr>
                                      <p:by x="50000" y="50000"/>
                                    </p:animScale>
                                  </p:childTnLst>
                                </p:cTn>
                              </p:par>
                              <p:par>
                                <p:cTn id="7" presetID="42" presetClass="path" presetSubtype="0" accel="50000" decel="50000" fill="hold" nodeType="withEffect">
                                  <p:stCondLst>
                                    <p:cond delay="0"/>
                                  </p:stCondLst>
                                  <p:childTnLst>
                                    <p:animMotion origin="layout" path="M 8.33333E-7 -1.61061E-6 L 0.13472 0.25887 " pathEditMode="relative" rAng="0" ptsTypes="AA">
                                      <p:cBhvr>
                                        <p:cTn id="8" dur="2000" fill="hold"/>
                                        <p:tgtEl>
                                          <p:spTgt spid="2"/>
                                        </p:tgtEl>
                                        <p:attrNameLst>
                                          <p:attrName>ppt_x</p:attrName>
                                          <p:attrName>ppt_y</p:attrName>
                                        </p:attrNameLst>
                                      </p:cBhvr>
                                      <p:rCtr x="6736" y="129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6" y="2068993"/>
            <a:ext cx="8346073" cy="1028700"/>
          </a:xfrm>
        </p:spPr>
        <p:txBody>
          <a:bodyPr/>
          <a:lstStyle/>
          <a:p>
            <a:r>
              <a:rPr lang="en-US" dirty="0" err="1" smtClean="0"/>
              <a:t>Gerenciamento</a:t>
            </a:r>
            <a:endParaRPr lang="en-US" dirty="0"/>
          </a:p>
        </p:txBody>
      </p:sp>
      <p:sp>
        <p:nvSpPr>
          <p:cNvPr id="5" name="Text Placeholder 4"/>
          <p:cNvSpPr>
            <a:spLocks noGrp="1"/>
          </p:cNvSpPr>
          <p:nvPr>
            <p:ph type="body" idx="1"/>
          </p:nvPr>
        </p:nvSpPr>
        <p:spPr>
          <a:xfrm>
            <a:off x="398966" y="3147699"/>
            <a:ext cx="8346073" cy="685800"/>
          </a:xfrm>
        </p:spPr>
        <p:txBody>
          <a:bodyPr/>
          <a:lstStyle/>
          <a:p>
            <a:r>
              <a:rPr lang="en-US" dirty="0" err="1" smtClean="0">
                <a:solidFill>
                  <a:schemeClr val="bg1">
                    <a:lumMod val="50000"/>
                  </a:schemeClr>
                </a:solidFill>
              </a:rPr>
              <a:t>Melhorias</a:t>
            </a:r>
            <a:r>
              <a:rPr lang="en-US" dirty="0" smtClean="0">
                <a:solidFill>
                  <a:schemeClr val="bg1">
                    <a:lumMod val="50000"/>
                  </a:schemeClr>
                </a:solidFill>
              </a:rPr>
              <a:t> no </a:t>
            </a:r>
            <a:r>
              <a:rPr lang="en-US" dirty="0" err="1" smtClean="0">
                <a:solidFill>
                  <a:schemeClr val="bg1">
                    <a:lumMod val="50000"/>
                  </a:schemeClr>
                </a:solidFill>
              </a:rPr>
              <a:t>gerenciamento</a:t>
            </a:r>
            <a:endParaRPr lang="en-US" dirty="0">
              <a:solidFill>
                <a:schemeClr val="bg1">
                  <a:lumMod val="50000"/>
                </a:schemeClr>
              </a:solidFill>
            </a:endParaRPr>
          </a:p>
        </p:txBody>
      </p:sp>
    </p:spTree>
    <p:extLst>
      <p:ext uri="{BB962C8B-B14F-4D97-AF65-F5344CB8AC3E}">
        <p14:creationId xmlns="" xmlns:p14="http://schemas.microsoft.com/office/powerpoint/2010/main" val="745602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Monitoração</a:t>
            </a:r>
            <a:r>
              <a:rPr lang="en-US" dirty="0" smtClean="0">
                <a:ea typeface="ＭＳ Ｐゴシック" pitchFamily="34" charset="-128"/>
              </a:rPr>
              <a:t> de </a:t>
            </a:r>
            <a:r>
              <a:rPr lang="en-US" dirty="0" err="1" smtClean="0">
                <a:ea typeface="ＭＳ Ｐゴシック" pitchFamily="34" charset="-128"/>
              </a:rPr>
              <a:t>Aplicação</a:t>
            </a:r>
            <a:r>
              <a:rPr lang="en-US" dirty="0" smtClean="0">
                <a:ea typeface="ＭＳ Ｐゴシック" pitchFamily="34" charset="-128"/>
              </a:rPr>
              <a:t> </a:t>
            </a:r>
            <a:r>
              <a:rPr lang="en-US" dirty="0" err="1" smtClean="0">
                <a:ea typeface="ＭＳ Ｐゴシック" pitchFamily="34" charset="-128"/>
              </a:rPr>
              <a:t>em</a:t>
            </a:r>
            <a:r>
              <a:rPr lang="en-US" dirty="0" smtClean="0">
                <a:ea typeface="ＭＳ Ｐゴシック" pitchFamily="34" charset="-128"/>
              </a:rPr>
              <a:t> Tempo Real</a:t>
            </a:r>
            <a:endParaRPr lang="en-US" dirty="0"/>
          </a:p>
        </p:txBody>
      </p:sp>
      <p:sp>
        <p:nvSpPr>
          <p:cNvPr id="5" name="Text Placeholder 4"/>
          <p:cNvSpPr>
            <a:spLocks noGrp="1"/>
          </p:cNvSpPr>
          <p:nvPr>
            <p:ph type="body" sz="quarter" idx="13"/>
          </p:nvPr>
        </p:nvSpPr>
        <p:spPr/>
        <p:txBody>
          <a:bodyPr/>
          <a:lstStyle/>
          <a:p>
            <a:r>
              <a:rPr lang="en-US" dirty="0" smtClean="0"/>
              <a:t>Como </a:t>
            </a:r>
            <a:r>
              <a:rPr lang="en-US" dirty="0" err="1" smtClean="0"/>
              <a:t>habilitar</a:t>
            </a:r>
            <a:endParaRPr lang="en-US" dirty="0"/>
          </a:p>
        </p:txBody>
      </p:sp>
      <p:pic>
        <p:nvPicPr>
          <p:cNvPr id="228355" name="Picture 3"/>
          <p:cNvPicPr>
            <a:picLocks noChangeAspect="1" noChangeArrowheads="1"/>
          </p:cNvPicPr>
          <p:nvPr/>
        </p:nvPicPr>
        <p:blipFill>
          <a:blip r:embed="rId3" cstate="print"/>
          <a:srcRect/>
          <a:stretch>
            <a:fillRect/>
          </a:stretch>
        </p:blipFill>
        <p:spPr bwMode="auto">
          <a:xfrm>
            <a:off x="898008" y="1569409"/>
            <a:ext cx="6714982" cy="229020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Monitoração</a:t>
            </a:r>
            <a:r>
              <a:rPr lang="en-US" dirty="0" smtClean="0">
                <a:ea typeface="ＭＳ Ｐゴシック" pitchFamily="34" charset="-128"/>
              </a:rPr>
              <a:t> de </a:t>
            </a:r>
            <a:r>
              <a:rPr lang="en-US" dirty="0" err="1" smtClean="0">
                <a:ea typeface="ＭＳ Ｐゴシック" pitchFamily="34" charset="-128"/>
              </a:rPr>
              <a:t>Aplicação</a:t>
            </a:r>
            <a:r>
              <a:rPr lang="en-US" dirty="0" smtClean="0">
                <a:ea typeface="ＭＳ Ｐゴシック" pitchFamily="34" charset="-128"/>
              </a:rPr>
              <a:t> </a:t>
            </a:r>
            <a:r>
              <a:rPr lang="en-US" dirty="0" err="1" smtClean="0">
                <a:ea typeface="ＭＳ Ｐゴシック" pitchFamily="34" charset="-128"/>
              </a:rPr>
              <a:t>em</a:t>
            </a:r>
            <a:r>
              <a:rPr lang="en-US" dirty="0" smtClean="0">
                <a:ea typeface="ＭＳ Ｐゴシック" pitchFamily="34" charset="-128"/>
              </a:rPr>
              <a:t> Tempo Real</a:t>
            </a:r>
            <a:endParaRPr lang="en-US" dirty="0"/>
          </a:p>
        </p:txBody>
      </p:sp>
      <p:sp>
        <p:nvSpPr>
          <p:cNvPr id="5" name="Text Placeholder 4"/>
          <p:cNvSpPr>
            <a:spLocks noGrp="1"/>
          </p:cNvSpPr>
          <p:nvPr>
            <p:ph type="body" sz="quarter" idx="13"/>
          </p:nvPr>
        </p:nvSpPr>
        <p:spPr/>
        <p:txBody>
          <a:bodyPr/>
          <a:lstStyle/>
          <a:p>
            <a:r>
              <a:rPr lang="en-US" dirty="0" err="1" smtClean="0"/>
              <a:t>Orientado</a:t>
            </a:r>
            <a:r>
              <a:rPr lang="en-US" dirty="0" smtClean="0"/>
              <a:t> à </a:t>
            </a:r>
            <a:r>
              <a:rPr lang="en-US" dirty="0" err="1" smtClean="0"/>
              <a:t>aplicação</a:t>
            </a:r>
            <a:endParaRPr lang="en-US" dirty="0"/>
          </a:p>
        </p:txBody>
      </p:sp>
      <p:pic>
        <p:nvPicPr>
          <p:cNvPr id="207874" name="Picture 2"/>
          <p:cNvPicPr>
            <a:picLocks noChangeAspect="1" noChangeArrowheads="1"/>
          </p:cNvPicPr>
          <p:nvPr/>
        </p:nvPicPr>
        <p:blipFill>
          <a:blip r:embed="rId3" cstate="print"/>
          <a:srcRect/>
          <a:stretch>
            <a:fillRect/>
          </a:stretch>
        </p:blipFill>
        <p:spPr bwMode="auto">
          <a:xfrm>
            <a:off x="1528763" y="1157387"/>
            <a:ext cx="5062537" cy="33479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Validando</a:t>
            </a:r>
            <a:r>
              <a:rPr lang="en-US" dirty="0" smtClean="0">
                <a:ea typeface="ＭＳ Ｐゴシック" pitchFamily="34" charset="-128"/>
              </a:rPr>
              <a:t> a </a:t>
            </a:r>
            <a:r>
              <a:rPr lang="en-US" dirty="0" err="1" smtClean="0">
                <a:ea typeface="ＭＳ Ｐゴシック" pitchFamily="34" charset="-128"/>
              </a:rPr>
              <a:t>Estratégia</a:t>
            </a:r>
            <a:r>
              <a:rPr lang="en-US" dirty="0" smtClean="0">
                <a:ea typeface="ＭＳ Ｐゴシック" pitchFamily="34" charset="-128"/>
              </a:rPr>
              <a:t> de </a:t>
            </a:r>
            <a:r>
              <a:rPr lang="en-US" dirty="0" err="1" smtClean="0">
                <a:ea typeface="ＭＳ Ｐゴシック" pitchFamily="34" charset="-128"/>
              </a:rPr>
              <a:t>Consolidação</a:t>
            </a:r>
            <a:endParaRPr lang="en-US" dirty="0"/>
          </a:p>
        </p:txBody>
      </p:sp>
      <p:sp>
        <p:nvSpPr>
          <p:cNvPr id="5" name="Text Placeholder 4"/>
          <p:cNvSpPr>
            <a:spLocks noGrp="1"/>
          </p:cNvSpPr>
          <p:nvPr>
            <p:ph type="body" sz="quarter" idx="13"/>
          </p:nvPr>
        </p:nvSpPr>
        <p:spPr/>
        <p:txBody>
          <a:bodyPr/>
          <a:lstStyle/>
          <a:p>
            <a:r>
              <a:rPr lang="en-US" dirty="0" err="1" smtClean="0"/>
              <a:t>Análise</a:t>
            </a:r>
            <a:r>
              <a:rPr lang="en-US" dirty="0" smtClean="0"/>
              <a:t> de </a:t>
            </a:r>
            <a:r>
              <a:rPr lang="en-US" dirty="0" err="1" smtClean="0"/>
              <a:t>consolidação</a:t>
            </a:r>
            <a:endParaRPr lang="en-US" dirty="0"/>
          </a:p>
        </p:txBody>
      </p:sp>
      <p:grpSp>
        <p:nvGrpSpPr>
          <p:cNvPr id="37" name="Group 36"/>
          <p:cNvGrpSpPr/>
          <p:nvPr/>
        </p:nvGrpSpPr>
        <p:grpSpPr>
          <a:xfrm>
            <a:off x="5246281" y="1903514"/>
            <a:ext cx="3220260" cy="1777797"/>
            <a:chOff x="5636807" y="1899934"/>
            <a:chExt cx="3220260" cy="1777797"/>
          </a:xfrm>
        </p:grpSpPr>
        <p:sp>
          <p:nvSpPr>
            <p:cNvPr id="253" name="Oval 252"/>
            <p:cNvSpPr/>
            <p:nvPr/>
          </p:nvSpPr>
          <p:spPr>
            <a:xfrm>
              <a:off x="5636807" y="349398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Oval 253"/>
            <p:cNvSpPr/>
            <p:nvPr/>
          </p:nvSpPr>
          <p:spPr>
            <a:xfrm>
              <a:off x="6653850" y="349398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Oval 254"/>
            <p:cNvSpPr/>
            <p:nvPr/>
          </p:nvSpPr>
          <p:spPr>
            <a:xfrm>
              <a:off x="7700557" y="349398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55"/>
            <p:cNvGrpSpPr/>
            <p:nvPr/>
          </p:nvGrpSpPr>
          <p:grpSpPr>
            <a:xfrm>
              <a:off x="5823042" y="2245585"/>
              <a:ext cx="784040" cy="1156742"/>
              <a:chOff x="3921218" y="1488651"/>
              <a:chExt cx="784040" cy="1156742"/>
            </a:xfrm>
          </p:grpSpPr>
          <p:pic>
            <p:nvPicPr>
              <p:cNvPr id="257" name="Picture 256"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258" name="TextBox 257"/>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prstClr val="white">
                        <a:lumMod val="95000"/>
                      </a:prstClr>
                    </a:solidFill>
                  </a:rPr>
                  <a:t>ERP</a:t>
                </a:r>
                <a:endParaRPr lang="en-US" sz="1600" dirty="0">
                  <a:solidFill>
                    <a:prstClr val="white">
                      <a:lumMod val="95000"/>
                    </a:prstClr>
                  </a:solidFill>
                </a:endParaRPr>
              </a:p>
            </p:txBody>
          </p:sp>
        </p:grpSp>
        <p:grpSp>
          <p:nvGrpSpPr>
            <p:cNvPr id="3" name="Group 258"/>
            <p:cNvGrpSpPr/>
            <p:nvPr/>
          </p:nvGrpSpPr>
          <p:grpSpPr>
            <a:xfrm>
              <a:off x="6840085" y="2249184"/>
              <a:ext cx="784040" cy="1156742"/>
              <a:chOff x="3921218" y="1488651"/>
              <a:chExt cx="784040" cy="1156742"/>
            </a:xfrm>
          </p:grpSpPr>
          <p:pic>
            <p:nvPicPr>
              <p:cNvPr id="260" name="Picture 259"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261" name="TextBox 260"/>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prstClr val="white">
                        <a:lumMod val="95000"/>
                      </a:prstClr>
                    </a:solidFill>
                  </a:rPr>
                  <a:t>CRM</a:t>
                </a:r>
                <a:endParaRPr lang="en-US" sz="1600" dirty="0">
                  <a:solidFill>
                    <a:prstClr val="white">
                      <a:lumMod val="95000"/>
                    </a:prstClr>
                  </a:solidFill>
                </a:endParaRPr>
              </a:p>
            </p:txBody>
          </p:sp>
        </p:grpSp>
        <p:grpSp>
          <p:nvGrpSpPr>
            <p:cNvPr id="6" name="Group 261"/>
            <p:cNvGrpSpPr/>
            <p:nvPr/>
          </p:nvGrpSpPr>
          <p:grpSpPr>
            <a:xfrm>
              <a:off x="7812180" y="2258709"/>
              <a:ext cx="784040" cy="1156742"/>
              <a:chOff x="3921218" y="1488651"/>
              <a:chExt cx="784040" cy="1156742"/>
            </a:xfrm>
          </p:grpSpPr>
          <p:pic>
            <p:nvPicPr>
              <p:cNvPr id="263" name="Picture 262"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264" name="TextBox 263"/>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prstClr val="white">
                        <a:lumMod val="95000"/>
                      </a:prstClr>
                    </a:solidFill>
                  </a:rPr>
                  <a:t>DW</a:t>
                </a:r>
                <a:endParaRPr lang="en-US" sz="1600" dirty="0">
                  <a:solidFill>
                    <a:prstClr val="white">
                      <a:lumMod val="95000"/>
                    </a:prstClr>
                  </a:solidFill>
                </a:endParaRPr>
              </a:p>
            </p:txBody>
          </p:sp>
        </p:grpSp>
        <p:sp>
          <p:nvSpPr>
            <p:cNvPr id="265" name="Rectangle 38"/>
            <p:cNvSpPr>
              <a:spLocks noChangeArrowheads="1"/>
            </p:cNvSpPr>
            <p:nvPr/>
          </p:nvSpPr>
          <p:spPr bwMode="gray">
            <a:xfrm>
              <a:off x="5755868" y="1899934"/>
              <a:ext cx="2892056"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266" name="Rectangle 265"/>
            <p:cNvSpPr/>
            <p:nvPr/>
          </p:nvSpPr>
          <p:spPr>
            <a:xfrm>
              <a:off x="6296387" y="1986590"/>
              <a:ext cx="1864613"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Container Database</a:t>
              </a:r>
              <a:endParaRPr lang="en-US" sz="1400" b="1" dirty="0">
                <a:solidFill>
                  <a:schemeClr val="bg1"/>
                </a:solidFill>
                <a:latin typeface="Arial" pitchFamily="34" charset="0"/>
                <a:cs typeface="Arial" pitchFamily="34" charset="0"/>
              </a:endParaRPr>
            </a:p>
          </p:txBody>
        </p:sp>
      </p:grpSp>
      <p:grpSp>
        <p:nvGrpSpPr>
          <p:cNvPr id="85" name="Group 84"/>
          <p:cNvGrpSpPr/>
          <p:nvPr/>
        </p:nvGrpSpPr>
        <p:grpSpPr>
          <a:xfrm>
            <a:off x="2875220" y="1249198"/>
            <a:ext cx="744153" cy="3010919"/>
            <a:chOff x="3056195" y="1249198"/>
            <a:chExt cx="744153" cy="3010919"/>
          </a:xfrm>
        </p:grpSpPr>
        <p:pic>
          <p:nvPicPr>
            <p:cNvPr id="137" name="Picture 136" descr="Grey_Database.png"/>
            <p:cNvPicPr>
              <a:picLocks/>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056195" y="1249198"/>
              <a:ext cx="726073" cy="856054"/>
            </a:xfrm>
            <a:prstGeom prst="rect">
              <a:avLst/>
            </a:prstGeom>
          </p:spPr>
        </p:pic>
        <p:pic>
          <p:nvPicPr>
            <p:cNvPr id="275" name="Picture 274" descr="Grey_Database.png"/>
            <p:cNvPicPr>
              <a:picLocks/>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056195" y="2326630"/>
              <a:ext cx="726073" cy="856054"/>
            </a:xfrm>
            <a:prstGeom prst="rect">
              <a:avLst/>
            </a:prstGeom>
          </p:spPr>
        </p:pic>
        <p:pic>
          <p:nvPicPr>
            <p:cNvPr id="277" name="Picture 276" descr="Grey_Database.png"/>
            <p:cNvPicPr>
              <a:picLocks/>
            </p:cNvPicPr>
            <p:nvPr/>
          </p:nvPicPr>
          <p:blipFill>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056195" y="3404063"/>
              <a:ext cx="726073" cy="856054"/>
            </a:xfrm>
            <a:prstGeom prst="rect">
              <a:avLst/>
            </a:prstGeom>
          </p:spPr>
        </p:pic>
        <p:sp>
          <p:nvSpPr>
            <p:cNvPr id="71" name="Rectangle 70"/>
            <p:cNvSpPr/>
            <p:nvPr/>
          </p:nvSpPr>
          <p:spPr>
            <a:xfrm>
              <a:off x="3089897" y="1610377"/>
              <a:ext cx="659155" cy="269946"/>
            </a:xfrm>
            <a:prstGeom prst="rect">
              <a:avLst/>
            </a:prstGeom>
          </p:spPr>
          <p:txBody>
            <a:bodyPr wrap="none">
              <a:spAutoFit/>
            </a:bodyPr>
            <a:lstStyle/>
            <a:p>
              <a:pPr>
                <a:lnSpc>
                  <a:spcPts val="1300"/>
                </a:lnSpc>
                <a:spcBef>
                  <a:spcPts val="0"/>
                </a:spcBef>
                <a:spcAft>
                  <a:spcPts val="0"/>
                </a:spcAft>
                <a:defRPr/>
              </a:pPr>
              <a:r>
                <a:rPr lang="en-US" b="1" dirty="0" smtClean="0">
                  <a:solidFill>
                    <a:prstClr val="white">
                      <a:lumMod val="95000"/>
                    </a:prstClr>
                  </a:solidFill>
                </a:rPr>
                <a:t>ERP</a:t>
              </a:r>
              <a:endParaRPr lang="en-US" b="1" dirty="0">
                <a:solidFill>
                  <a:prstClr val="white">
                    <a:lumMod val="95000"/>
                  </a:prstClr>
                </a:solidFill>
              </a:endParaRPr>
            </a:p>
          </p:txBody>
        </p:sp>
        <p:sp>
          <p:nvSpPr>
            <p:cNvPr id="72" name="Rectangle 71"/>
            <p:cNvSpPr/>
            <p:nvPr/>
          </p:nvSpPr>
          <p:spPr>
            <a:xfrm>
              <a:off x="3089897" y="2686702"/>
              <a:ext cx="710451" cy="269946"/>
            </a:xfrm>
            <a:prstGeom prst="rect">
              <a:avLst/>
            </a:prstGeom>
          </p:spPr>
          <p:txBody>
            <a:bodyPr wrap="none">
              <a:spAutoFit/>
            </a:bodyPr>
            <a:lstStyle/>
            <a:p>
              <a:pPr>
                <a:lnSpc>
                  <a:spcPts val="1300"/>
                </a:lnSpc>
                <a:spcBef>
                  <a:spcPts val="0"/>
                </a:spcBef>
                <a:spcAft>
                  <a:spcPts val="0"/>
                </a:spcAft>
                <a:defRPr/>
              </a:pPr>
              <a:r>
                <a:rPr lang="en-US" b="1" dirty="0" smtClean="0">
                  <a:solidFill>
                    <a:prstClr val="white">
                      <a:lumMod val="95000"/>
                    </a:prstClr>
                  </a:solidFill>
                </a:rPr>
                <a:t>CRM</a:t>
              </a:r>
              <a:endParaRPr lang="en-US" b="1" dirty="0">
                <a:solidFill>
                  <a:prstClr val="white">
                    <a:lumMod val="95000"/>
                  </a:prstClr>
                </a:solidFill>
              </a:endParaRPr>
            </a:p>
          </p:txBody>
        </p:sp>
        <p:sp>
          <p:nvSpPr>
            <p:cNvPr id="73" name="Rectangle 72"/>
            <p:cNvSpPr/>
            <p:nvPr/>
          </p:nvSpPr>
          <p:spPr>
            <a:xfrm>
              <a:off x="3127997" y="3705877"/>
              <a:ext cx="569387" cy="269946"/>
            </a:xfrm>
            <a:prstGeom prst="rect">
              <a:avLst/>
            </a:prstGeom>
          </p:spPr>
          <p:txBody>
            <a:bodyPr wrap="none">
              <a:spAutoFit/>
            </a:bodyPr>
            <a:lstStyle/>
            <a:p>
              <a:pPr>
                <a:lnSpc>
                  <a:spcPts val="1300"/>
                </a:lnSpc>
                <a:spcBef>
                  <a:spcPts val="0"/>
                </a:spcBef>
                <a:spcAft>
                  <a:spcPts val="0"/>
                </a:spcAft>
                <a:defRPr/>
              </a:pPr>
              <a:r>
                <a:rPr lang="en-US" b="1" dirty="0" smtClean="0">
                  <a:solidFill>
                    <a:prstClr val="white">
                      <a:lumMod val="95000"/>
                    </a:prstClr>
                  </a:solidFill>
                </a:rPr>
                <a:t>DW</a:t>
              </a:r>
              <a:endParaRPr lang="en-US" b="1" dirty="0">
                <a:solidFill>
                  <a:prstClr val="white">
                    <a:lumMod val="95000"/>
                  </a:prstClr>
                </a:solidFill>
              </a:endParaRPr>
            </a:p>
          </p:txBody>
        </p:sp>
      </p:grpSp>
      <p:grpSp>
        <p:nvGrpSpPr>
          <p:cNvPr id="88" name="Group 87"/>
          <p:cNvGrpSpPr/>
          <p:nvPr/>
        </p:nvGrpSpPr>
        <p:grpSpPr>
          <a:xfrm>
            <a:off x="1212721" y="1469032"/>
            <a:ext cx="1561124" cy="713185"/>
            <a:chOff x="1393696" y="1469032"/>
            <a:chExt cx="1561124" cy="713185"/>
          </a:xfrm>
        </p:grpSpPr>
        <p:grpSp>
          <p:nvGrpSpPr>
            <p:cNvPr id="53" name="Group 52"/>
            <p:cNvGrpSpPr/>
            <p:nvPr/>
          </p:nvGrpSpPr>
          <p:grpSpPr>
            <a:xfrm>
              <a:off x="1952625" y="1607309"/>
              <a:ext cx="1002195" cy="408491"/>
              <a:chOff x="1638300" y="1635884"/>
              <a:chExt cx="1002195" cy="408491"/>
            </a:xfrm>
          </p:grpSpPr>
          <p:sp>
            <p:nvSpPr>
              <p:cNvPr id="38" name="AutoShape 11"/>
              <p:cNvSpPr>
                <a:spLocks noChangeAspect="1" noChangeArrowheads="1"/>
              </p:cNvSpPr>
              <p:nvPr/>
            </p:nvSpPr>
            <p:spPr bwMode="gray">
              <a:xfrm>
                <a:off x="2355222" y="1635884"/>
                <a:ext cx="285273" cy="408491"/>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39" name="Rectangle 38"/>
              <p:cNvSpPr/>
              <p:nvPr/>
            </p:nvSpPr>
            <p:spPr>
              <a:xfrm flipH="1">
                <a:off x="1638300" y="1741134"/>
                <a:ext cx="891244" cy="173391"/>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pic>
          <p:nvPicPr>
            <p:cNvPr id="74" name="Picture 73" descr="Group.png"/>
            <p:cNvPicPr>
              <a:picLocks noChangeAspect="1"/>
            </p:cNvPicPr>
            <p:nvPr/>
          </p:nvPicPr>
          <p:blipFill>
            <a:blip r:embed="rId6" cstate="print"/>
            <a:stretch>
              <a:fillRect/>
            </a:stretch>
          </p:blipFill>
          <p:spPr bwMode="auto">
            <a:xfrm flipH="1">
              <a:off x="1393696" y="1469032"/>
              <a:ext cx="287338" cy="408385"/>
            </a:xfrm>
            <a:prstGeom prst="rect">
              <a:avLst/>
            </a:prstGeom>
            <a:effectLst>
              <a:outerShdw blurRad="76200" dir="18900000" sy="23000" kx="-1200000" algn="bl" rotWithShape="0">
                <a:prstClr val="black">
                  <a:alpha val="20000"/>
                </a:prstClr>
              </a:outerShdw>
            </a:effectLst>
          </p:spPr>
        </p:pic>
        <p:pic>
          <p:nvPicPr>
            <p:cNvPr id="75" name="Picture 74" descr="Group.png"/>
            <p:cNvPicPr>
              <a:picLocks noChangeAspect="1"/>
            </p:cNvPicPr>
            <p:nvPr/>
          </p:nvPicPr>
          <p:blipFill>
            <a:blip r:embed="rId6" cstate="print"/>
            <a:stretch>
              <a:fillRect/>
            </a:stretch>
          </p:blipFill>
          <p:spPr bwMode="auto">
            <a:xfrm flipH="1">
              <a:off x="1546096" y="1621432"/>
              <a:ext cx="287338" cy="408385"/>
            </a:xfrm>
            <a:prstGeom prst="rect">
              <a:avLst/>
            </a:prstGeom>
            <a:effectLst>
              <a:outerShdw blurRad="76200" dir="18900000" sy="23000" kx="-1200000" algn="bl" rotWithShape="0">
                <a:prstClr val="black">
                  <a:alpha val="20000"/>
                </a:prstClr>
              </a:outerShdw>
            </a:effectLst>
          </p:spPr>
        </p:pic>
        <p:pic>
          <p:nvPicPr>
            <p:cNvPr id="76" name="Picture 75" descr="Group.png"/>
            <p:cNvPicPr>
              <a:picLocks noChangeAspect="1"/>
            </p:cNvPicPr>
            <p:nvPr/>
          </p:nvPicPr>
          <p:blipFill>
            <a:blip r:embed="rId6" cstate="print"/>
            <a:stretch>
              <a:fillRect/>
            </a:stretch>
          </p:blipFill>
          <p:spPr bwMode="auto">
            <a:xfrm flipH="1">
              <a:off x="1698496" y="1773832"/>
              <a:ext cx="287338" cy="408385"/>
            </a:xfrm>
            <a:prstGeom prst="rect">
              <a:avLst/>
            </a:prstGeom>
            <a:effectLst>
              <a:outerShdw blurRad="76200" dir="18900000" sy="23000" kx="-1200000" algn="bl" rotWithShape="0">
                <a:prstClr val="black">
                  <a:alpha val="20000"/>
                </a:prstClr>
              </a:outerShdw>
            </a:effectLst>
          </p:spPr>
        </p:pic>
      </p:grpSp>
      <p:grpSp>
        <p:nvGrpSpPr>
          <p:cNvPr id="86" name="Group 85"/>
          <p:cNvGrpSpPr/>
          <p:nvPr/>
        </p:nvGrpSpPr>
        <p:grpSpPr>
          <a:xfrm>
            <a:off x="962026" y="2288182"/>
            <a:ext cx="1752600" cy="980481"/>
            <a:chOff x="1231771" y="2288182"/>
            <a:chExt cx="1723049" cy="980481"/>
          </a:xfrm>
        </p:grpSpPr>
        <p:grpSp>
          <p:nvGrpSpPr>
            <p:cNvPr id="55" name="Group 54"/>
            <p:cNvGrpSpPr/>
            <p:nvPr/>
          </p:nvGrpSpPr>
          <p:grpSpPr>
            <a:xfrm>
              <a:off x="1952625" y="2597909"/>
              <a:ext cx="1002195" cy="408491"/>
              <a:chOff x="1638300" y="1635884"/>
              <a:chExt cx="1002195" cy="408491"/>
            </a:xfrm>
          </p:grpSpPr>
          <p:sp>
            <p:nvSpPr>
              <p:cNvPr id="56" name="AutoShape 11"/>
              <p:cNvSpPr>
                <a:spLocks noChangeAspect="1" noChangeArrowheads="1"/>
              </p:cNvSpPr>
              <p:nvPr/>
            </p:nvSpPr>
            <p:spPr bwMode="gray">
              <a:xfrm>
                <a:off x="2355222" y="1635884"/>
                <a:ext cx="285273" cy="408491"/>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57" name="Rectangle 56"/>
              <p:cNvSpPr/>
              <p:nvPr/>
            </p:nvSpPr>
            <p:spPr>
              <a:xfrm flipH="1">
                <a:off x="1638300" y="1741134"/>
                <a:ext cx="891244" cy="173391"/>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pic>
          <p:nvPicPr>
            <p:cNvPr id="77" name="Picture 76" descr="Group.png"/>
            <p:cNvPicPr>
              <a:picLocks noChangeAspect="1"/>
            </p:cNvPicPr>
            <p:nvPr/>
          </p:nvPicPr>
          <p:blipFill>
            <a:blip r:embed="rId6" cstate="print"/>
            <a:stretch>
              <a:fillRect/>
            </a:stretch>
          </p:blipFill>
          <p:spPr bwMode="auto">
            <a:xfrm flipH="1">
              <a:off x="1365121" y="2288182"/>
              <a:ext cx="287338" cy="408385"/>
            </a:xfrm>
            <a:prstGeom prst="rect">
              <a:avLst/>
            </a:prstGeom>
            <a:effectLst>
              <a:outerShdw blurRad="76200" dir="18900000" sy="23000" kx="-1200000" algn="bl" rotWithShape="0">
                <a:prstClr val="black">
                  <a:alpha val="20000"/>
                </a:prstClr>
              </a:outerShdw>
            </a:effectLst>
          </p:spPr>
        </p:pic>
        <p:pic>
          <p:nvPicPr>
            <p:cNvPr id="78" name="Picture 77" descr="Group.png"/>
            <p:cNvPicPr>
              <a:picLocks noChangeAspect="1"/>
            </p:cNvPicPr>
            <p:nvPr/>
          </p:nvPicPr>
          <p:blipFill>
            <a:blip r:embed="rId6" cstate="print"/>
            <a:stretch>
              <a:fillRect/>
            </a:stretch>
          </p:blipFill>
          <p:spPr bwMode="auto">
            <a:xfrm flipH="1">
              <a:off x="1517521" y="2440582"/>
              <a:ext cx="287338" cy="408385"/>
            </a:xfrm>
            <a:prstGeom prst="rect">
              <a:avLst/>
            </a:prstGeom>
            <a:effectLst>
              <a:outerShdw blurRad="76200" dir="18900000" sy="23000" kx="-1200000" algn="bl" rotWithShape="0">
                <a:prstClr val="black">
                  <a:alpha val="20000"/>
                </a:prstClr>
              </a:outerShdw>
            </a:effectLst>
          </p:spPr>
        </p:pic>
        <p:pic>
          <p:nvPicPr>
            <p:cNvPr id="79" name="Picture 78" descr="Group.png"/>
            <p:cNvPicPr>
              <a:picLocks noChangeAspect="1"/>
            </p:cNvPicPr>
            <p:nvPr/>
          </p:nvPicPr>
          <p:blipFill>
            <a:blip r:embed="rId6" cstate="print"/>
            <a:stretch>
              <a:fillRect/>
            </a:stretch>
          </p:blipFill>
          <p:spPr bwMode="auto">
            <a:xfrm flipH="1">
              <a:off x="1669921" y="2592982"/>
              <a:ext cx="287338" cy="408385"/>
            </a:xfrm>
            <a:prstGeom prst="rect">
              <a:avLst/>
            </a:prstGeom>
            <a:effectLst>
              <a:outerShdw blurRad="76200" dir="18900000" sy="23000" kx="-1200000" algn="bl" rotWithShape="0">
                <a:prstClr val="black">
                  <a:alpha val="20000"/>
                </a:prstClr>
              </a:outerShdw>
            </a:effectLst>
          </p:spPr>
        </p:pic>
        <p:pic>
          <p:nvPicPr>
            <p:cNvPr id="80" name="Picture 79" descr="Group.png"/>
            <p:cNvPicPr>
              <a:picLocks noChangeAspect="1"/>
            </p:cNvPicPr>
            <p:nvPr/>
          </p:nvPicPr>
          <p:blipFill>
            <a:blip r:embed="rId6" cstate="print"/>
            <a:stretch>
              <a:fillRect/>
            </a:stretch>
          </p:blipFill>
          <p:spPr bwMode="auto">
            <a:xfrm flipH="1">
              <a:off x="1231771" y="2555478"/>
              <a:ext cx="287338" cy="408385"/>
            </a:xfrm>
            <a:prstGeom prst="rect">
              <a:avLst/>
            </a:prstGeom>
            <a:effectLst>
              <a:outerShdw blurRad="76200" dir="18900000" sy="23000" kx="-1200000" algn="bl" rotWithShape="0">
                <a:prstClr val="black">
                  <a:alpha val="20000"/>
                </a:prstClr>
              </a:outerShdw>
            </a:effectLst>
          </p:spPr>
        </p:pic>
        <p:pic>
          <p:nvPicPr>
            <p:cNvPr id="81" name="Picture 80" descr="Group.png"/>
            <p:cNvPicPr>
              <a:picLocks noChangeAspect="1"/>
            </p:cNvPicPr>
            <p:nvPr/>
          </p:nvPicPr>
          <p:blipFill>
            <a:blip r:embed="rId6" cstate="print"/>
            <a:stretch>
              <a:fillRect/>
            </a:stretch>
          </p:blipFill>
          <p:spPr bwMode="auto">
            <a:xfrm flipH="1">
              <a:off x="1346071" y="2707878"/>
              <a:ext cx="287338" cy="408385"/>
            </a:xfrm>
            <a:prstGeom prst="rect">
              <a:avLst/>
            </a:prstGeom>
            <a:effectLst>
              <a:outerShdw blurRad="76200" dir="18900000" sy="23000" kx="-1200000" algn="bl" rotWithShape="0">
                <a:prstClr val="black">
                  <a:alpha val="20000"/>
                </a:prstClr>
              </a:outerShdw>
            </a:effectLst>
          </p:spPr>
        </p:pic>
        <p:pic>
          <p:nvPicPr>
            <p:cNvPr id="82" name="Picture 81" descr="Group.png"/>
            <p:cNvPicPr>
              <a:picLocks noChangeAspect="1"/>
            </p:cNvPicPr>
            <p:nvPr/>
          </p:nvPicPr>
          <p:blipFill>
            <a:blip r:embed="rId6" cstate="print"/>
            <a:stretch>
              <a:fillRect/>
            </a:stretch>
          </p:blipFill>
          <p:spPr bwMode="auto">
            <a:xfrm flipH="1">
              <a:off x="1536571" y="2860278"/>
              <a:ext cx="287338" cy="408385"/>
            </a:xfrm>
            <a:prstGeom prst="rect">
              <a:avLst/>
            </a:prstGeom>
            <a:effectLst>
              <a:outerShdw blurRad="76200" dir="18900000" sy="23000" kx="-1200000" algn="bl" rotWithShape="0">
                <a:prstClr val="black">
                  <a:alpha val="20000"/>
                </a:prstClr>
              </a:outerShdw>
            </a:effectLst>
          </p:spPr>
        </p:pic>
      </p:grpSp>
      <p:grpSp>
        <p:nvGrpSpPr>
          <p:cNvPr id="87" name="Group 86"/>
          <p:cNvGrpSpPr/>
          <p:nvPr/>
        </p:nvGrpSpPr>
        <p:grpSpPr>
          <a:xfrm>
            <a:off x="1355596" y="3458765"/>
            <a:ext cx="1418249" cy="560785"/>
            <a:chOff x="1536571" y="3458765"/>
            <a:chExt cx="1418249" cy="560785"/>
          </a:xfrm>
        </p:grpSpPr>
        <p:grpSp>
          <p:nvGrpSpPr>
            <p:cNvPr id="58" name="Group 57"/>
            <p:cNvGrpSpPr/>
            <p:nvPr/>
          </p:nvGrpSpPr>
          <p:grpSpPr>
            <a:xfrm>
              <a:off x="1952625" y="3605971"/>
              <a:ext cx="1002195" cy="408491"/>
              <a:chOff x="1638300" y="1635884"/>
              <a:chExt cx="1002195" cy="408491"/>
            </a:xfrm>
          </p:grpSpPr>
          <p:sp>
            <p:nvSpPr>
              <p:cNvPr id="59" name="AutoShape 11"/>
              <p:cNvSpPr>
                <a:spLocks noChangeAspect="1" noChangeArrowheads="1"/>
              </p:cNvSpPr>
              <p:nvPr/>
            </p:nvSpPr>
            <p:spPr bwMode="gray">
              <a:xfrm>
                <a:off x="2355222" y="1635884"/>
                <a:ext cx="285273" cy="408491"/>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60" name="Rectangle 59"/>
              <p:cNvSpPr/>
              <p:nvPr/>
            </p:nvSpPr>
            <p:spPr>
              <a:xfrm flipH="1">
                <a:off x="1638300" y="1741134"/>
                <a:ext cx="891244" cy="173391"/>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pic>
          <p:nvPicPr>
            <p:cNvPr id="83" name="Picture 82" descr="Group.png"/>
            <p:cNvPicPr>
              <a:picLocks noChangeAspect="1"/>
            </p:cNvPicPr>
            <p:nvPr/>
          </p:nvPicPr>
          <p:blipFill>
            <a:blip r:embed="rId6" cstate="print"/>
            <a:stretch>
              <a:fillRect/>
            </a:stretch>
          </p:blipFill>
          <p:spPr bwMode="auto">
            <a:xfrm flipH="1">
              <a:off x="1536571" y="3458765"/>
              <a:ext cx="287338" cy="408385"/>
            </a:xfrm>
            <a:prstGeom prst="rect">
              <a:avLst/>
            </a:prstGeom>
            <a:effectLst>
              <a:outerShdw blurRad="76200" dir="18900000" sy="23000" kx="-1200000" algn="bl" rotWithShape="0">
                <a:prstClr val="black">
                  <a:alpha val="20000"/>
                </a:prstClr>
              </a:outerShdw>
            </a:effectLst>
          </p:spPr>
        </p:pic>
        <p:pic>
          <p:nvPicPr>
            <p:cNvPr id="84" name="Picture 83" descr="Group.png"/>
            <p:cNvPicPr>
              <a:picLocks noChangeAspect="1"/>
            </p:cNvPicPr>
            <p:nvPr/>
          </p:nvPicPr>
          <p:blipFill>
            <a:blip r:embed="rId6" cstate="print"/>
            <a:stretch>
              <a:fillRect/>
            </a:stretch>
          </p:blipFill>
          <p:spPr bwMode="auto">
            <a:xfrm flipH="1">
              <a:off x="1727071" y="3611165"/>
              <a:ext cx="287338" cy="408385"/>
            </a:xfrm>
            <a:prstGeom prst="rect">
              <a:avLst/>
            </a:prstGeom>
            <a:effectLst>
              <a:outerShdw blurRad="76200" dir="18900000" sy="23000" kx="-1200000" algn="bl" rotWithShape="0">
                <a:prstClr val="black">
                  <a:alpha val="20000"/>
                </a:prstClr>
              </a:outerShdw>
            </a:effectLst>
          </p:spPr>
        </p:pic>
      </p:grpSp>
      <p:grpSp>
        <p:nvGrpSpPr>
          <p:cNvPr id="100" name="Group 99"/>
          <p:cNvGrpSpPr/>
          <p:nvPr/>
        </p:nvGrpSpPr>
        <p:grpSpPr>
          <a:xfrm>
            <a:off x="3656180" y="1200153"/>
            <a:ext cx="1382545" cy="3184169"/>
            <a:chOff x="3656180" y="1200153"/>
            <a:chExt cx="1382545" cy="3184169"/>
          </a:xfrm>
        </p:grpSpPr>
        <p:grpSp>
          <p:nvGrpSpPr>
            <p:cNvPr id="93" name="Group 71"/>
            <p:cNvGrpSpPr/>
            <p:nvPr/>
          </p:nvGrpSpPr>
          <p:grpSpPr>
            <a:xfrm rot="5400000">
              <a:off x="3013312" y="1863490"/>
              <a:ext cx="1482117" cy="155443"/>
              <a:chOff x="406641" y="3683001"/>
              <a:chExt cx="727445" cy="178954"/>
            </a:xfrm>
          </p:grpSpPr>
          <p:cxnSp>
            <p:nvCxnSpPr>
              <p:cNvPr id="97" name="Straight Connector 96"/>
              <p:cNvCxnSpPr/>
              <p:nvPr/>
            </p:nvCxnSpPr>
            <p:spPr>
              <a:xfrm flipV="1">
                <a:off x="409903" y="3683001"/>
                <a:ext cx="0" cy="178954"/>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406641" y="3694546"/>
                <a:ext cx="727445"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4" name="Group 71"/>
            <p:cNvGrpSpPr/>
            <p:nvPr/>
          </p:nvGrpSpPr>
          <p:grpSpPr>
            <a:xfrm rot="5400000" flipH="1">
              <a:off x="2880712" y="3432943"/>
              <a:ext cx="1726847" cy="175912"/>
              <a:chOff x="408499" y="3683001"/>
              <a:chExt cx="725587" cy="178954"/>
            </a:xfrm>
          </p:grpSpPr>
          <p:cxnSp>
            <p:nvCxnSpPr>
              <p:cNvPr id="95" name="Straight Connector 94"/>
              <p:cNvCxnSpPr/>
              <p:nvPr/>
            </p:nvCxnSpPr>
            <p:spPr>
              <a:xfrm flipV="1">
                <a:off x="409903" y="3683001"/>
                <a:ext cx="0" cy="178954"/>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408499" y="3694546"/>
                <a:ext cx="725587"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99" name="Striped Right Arrow 98"/>
            <p:cNvSpPr/>
            <p:nvPr/>
          </p:nvSpPr>
          <p:spPr>
            <a:xfrm>
              <a:off x="3876675" y="2333625"/>
              <a:ext cx="1162050" cy="914400"/>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Validando</a:t>
            </a:r>
            <a:r>
              <a:rPr lang="en-US" dirty="0" smtClean="0">
                <a:ea typeface="ＭＳ Ｐゴシック" pitchFamily="34" charset="-128"/>
              </a:rPr>
              <a:t> a </a:t>
            </a:r>
            <a:r>
              <a:rPr lang="en-US" dirty="0" err="1" smtClean="0">
                <a:ea typeface="ＭＳ Ｐゴシック" pitchFamily="34" charset="-128"/>
              </a:rPr>
              <a:t>Estratégia</a:t>
            </a:r>
            <a:r>
              <a:rPr lang="en-US" dirty="0" smtClean="0">
                <a:ea typeface="ＭＳ Ｐゴシック" pitchFamily="34" charset="-128"/>
              </a:rPr>
              <a:t> de </a:t>
            </a:r>
            <a:r>
              <a:rPr lang="en-US" dirty="0" err="1" smtClean="0">
                <a:ea typeface="ＭＳ Ｐゴシック" pitchFamily="34" charset="-128"/>
              </a:rPr>
              <a:t>Consolidação</a:t>
            </a:r>
            <a:endParaRPr lang="en-US" dirty="0"/>
          </a:p>
        </p:txBody>
      </p:sp>
      <p:sp>
        <p:nvSpPr>
          <p:cNvPr id="5" name="Text Placeholder 4"/>
          <p:cNvSpPr>
            <a:spLocks noGrp="1"/>
          </p:cNvSpPr>
          <p:nvPr>
            <p:ph type="body" sz="quarter" idx="13"/>
          </p:nvPr>
        </p:nvSpPr>
        <p:spPr/>
        <p:txBody>
          <a:bodyPr/>
          <a:lstStyle/>
          <a:p>
            <a:r>
              <a:rPr lang="en-US" dirty="0" err="1" smtClean="0"/>
              <a:t>Análise</a:t>
            </a:r>
            <a:r>
              <a:rPr lang="en-US" dirty="0" smtClean="0"/>
              <a:t> de </a:t>
            </a:r>
            <a:r>
              <a:rPr lang="en-US" dirty="0" err="1" smtClean="0"/>
              <a:t>Consolidação</a:t>
            </a:r>
            <a:endParaRPr lang="en-US" dirty="0"/>
          </a:p>
        </p:txBody>
      </p:sp>
      <p:pic>
        <p:nvPicPr>
          <p:cNvPr id="206850" name="Picture 2"/>
          <p:cNvPicPr>
            <a:picLocks noChangeAspect="1" noChangeArrowheads="1"/>
          </p:cNvPicPr>
          <p:nvPr/>
        </p:nvPicPr>
        <p:blipFill>
          <a:blip r:embed="rId3" cstate="print"/>
          <a:srcRect/>
          <a:stretch>
            <a:fillRect/>
          </a:stretch>
        </p:blipFill>
        <p:spPr bwMode="auto">
          <a:xfrm>
            <a:off x="1533525" y="1312755"/>
            <a:ext cx="5695950" cy="304017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6" y="2068993"/>
            <a:ext cx="8346073" cy="1028700"/>
          </a:xfrm>
        </p:spPr>
        <p:txBody>
          <a:bodyPr/>
          <a:lstStyle/>
          <a:p>
            <a:r>
              <a:rPr lang="en-US" dirty="0" err="1" smtClean="0"/>
              <a:t>Validação</a:t>
            </a:r>
            <a:r>
              <a:rPr lang="en-US" dirty="0" smtClean="0"/>
              <a:t> Temporal</a:t>
            </a:r>
            <a:endParaRPr lang="en-US" dirty="0"/>
          </a:p>
        </p:txBody>
      </p:sp>
      <p:sp>
        <p:nvSpPr>
          <p:cNvPr id="5" name="Text Placeholder 4"/>
          <p:cNvSpPr>
            <a:spLocks noGrp="1"/>
          </p:cNvSpPr>
          <p:nvPr>
            <p:ph type="body" idx="1"/>
          </p:nvPr>
        </p:nvSpPr>
        <p:spPr>
          <a:xfrm>
            <a:off x="398966" y="3147699"/>
            <a:ext cx="8346073" cy="685800"/>
          </a:xfrm>
        </p:spPr>
        <p:txBody>
          <a:bodyPr/>
          <a:lstStyle/>
          <a:p>
            <a:r>
              <a:rPr lang="en-US" dirty="0" err="1" smtClean="0">
                <a:solidFill>
                  <a:schemeClr val="bg1">
                    <a:lumMod val="50000"/>
                  </a:schemeClr>
                </a:solidFill>
              </a:rPr>
              <a:t>Melhorias</a:t>
            </a:r>
            <a:r>
              <a:rPr lang="en-US" dirty="0" smtClean="0">
                <a:solidFill>
                  <a:schemeClr val="bg1">
                    <a:lumMod val="50000"/>
                  </a:schemeClr>
                </a:solidFill>
              </a:rPr>
              <a:t> no </a:t>
            </a:r>
            <a:r>
              <a:rPr lang="en-US" dirty="0" err="1" smtClean="0">
                <a:solidFill>
                  <a:schemeClr val="bg1">
                    <a:lumMod val="50000"/>
                  </a:schemeClr>
                </a:solidFill>
              </a:rPr>
              <a:t>gerenciamento</a:t>
            </a:r>
            <a:endParaRPr lang="en-US" dirty="0">
              <a:solidFill>
                <a:schemeClr val="bg1">
                  <a:lumMod val="50000"/>
                </a:schemeClr>
              </a:solidFill>
            </a:endParaRPr>
          </a:p>
        </p:txBody>
      </p:sp>
    </p:spTree>
    <p:extLst>
      <p:ext uri="{BB962C8B-B14F-4D97-AF65-F5344CB8AC3E}">
        <p14:creationId xmlns="" xmlns:p14="http://schemas.microsoft.com/office/powerpoint/2010/main" val="745602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Validação</a:t>
            </a:r>
            <a:r>
              <a:rPr lang="en-US" dirty="0" smtClean="0">
                <a:ea typeface="ＭＳ Ｐゴシック" pitchFamily="34" charset="-128"/>
              </a:rPr>
              <a:t> </a:t>
            </a:r>
            <a:r>
              <a:rPr lang="en-US" dirty="0" err="1" smtClean="0">
                <a:ea typeface="ＭＳ Ｐゴシック" pitchFamily="34" charset="-128"/>
              </a:rPr>
              <a:t>Baseada</a:t>
            </a:r>
            <a:r>
              <a:rPr lang="en-US" dirty="0" smtClean="0">
                <a:ea typeface="ＭＳ Ｐゴシック" pitchFamily="34" charset="-128"/>
              </a:rPr>
              <a:t> no Tempo</a:t>
            </a:r>
            <a:endParaRPr lang="en-US" dirty="0"/>
          </a:p>
        </p:txBody>
      </p:sp>
      <p:sp>
        <p:nvSpPr>
          <p:cNvPr id="5" name="Text Placeholder 4"/>
          <p:cNvSpPr>
            <a:spLocks noGrp="1"/>
          </p:cNvSpPr>
          <p:nvPr>
            <p:ph type="body" sz="quarter" idx="13"/>
          </p:nvPr>
        </p:nvSpPr>
        <p:spPr/>
        <p:txBody>
          <a:bodyPr/>
          <a:lstStyle/>
          <a:p>
            <a:r>
              <a:rPr lang="en-US" dirty="0" smtClean="0"/>
              <a:t>Valid Time Temporal</a:t>
            </a:r>
            <a:endParaRPr lang="en-US" dirty="0"/>
          </a:p>
        </p:txBody>
      </p:sp>
      <p:pic>
        <p:nvPicPr>
          <p:cNvPr id="208898" name="Picture 2"/>
          <p:cNvPicPr>
            <a:picLocks noChangeAspect="1" noChangeArrowheads="1"/>
          </p:cNvPicPr>
          <p:nvPr/>
        </p:nvPicPr>
        <p:blipFill>
          <a:blip r:embed="rId3" cstate="print"/>
          <a:srcRect/>
          <a:stretch>
            <a:fillRect/>
          </a:stretch>
        </p:blipFill>
        <p:spPr bwMode="auto">
          <a:xfrm>
            <a:off x="1166814" y="1477307"/>
            <a:ext cx="6281736" cy="241841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6" y="2068993"/>
            <a:ext cx="8346073" cy="1028700"/>
          </a:xfrm>
        </p:spPr>
        <p:txBody>
          <a:bodyPr/>
          <a:lstStyle/>
          <a:p>
            <a:r>
              <a:rPr lang="en-US" dirty="0" smtClean="0"/>
              <a:t>Alta </a:t>
            </a:r>
            <a:r>
              <a:rPr lang="en-US" dirty="0" err="1" smtClean="0"/>
              <a:t>Disponibilidade</a:t>
            </a:r>
            <a:endParaRPr lang="en-US" dirty="0"/>
          </a:p>
        </p:txBody>
      </p:sp>
      <p:sp>
        <p:nvSpPr>
          <p:cNvPr id="5" name="Text Placeholder 4"/>
          <p:cNvSpPr>
            <a:spLocks noGrp="1"/>
          </p:cNvSpPr>
          <p:nvPr>
            <p:ph type="body" idx="1"/>
          </p:nvPr>
        </p:nvSpPr>
        <p:spPr>
          <a:xfrm>
            <a:off x="398966" y="3147699"/>
            <a:ext cx="8346073" cy="685800"/>
          </a:xfrm>
        </p:spPr>
        <p:txBody>
          <a:bodyPr/>
          <a:lstStyle/>
          <a:p>
            <a:r>
              <a:rPr lang="en-US" dirty="0" smtClean="0">
                <a:solidFill>
                  <a:schemeClr val="bg1">
                    <a:lumMod val="50000"/>
                  </a:schemeClr>
                </a:solidFill>
              </a:rPr>
              <a:t>Novas </a:t>
            </a:r>
            <a:r>
              <a:rPr lang="en-US" dirty="0" err="1" smtClean="0">
                <a:solidFill>
                  <a:schemeClr val="bg1">
                    <a:lumMod val="50000"/>
                  </a:schemeClr>
                </a:solidFill>
              </a:rPr>
              <a:t>funcionalidades</a:t>
            </a:r>
            <a:endParaRPr lang="en-US" dirty="0">
              <a:solidFill>
                <a:schemeClr val="bg1">
                  <a:lumMod val="50000"/>
                </a:schemeClr>
              </a:solidFill>
            </a:endParaRPr>
          </a:p>
        </p:txBody>
      </p:sp>
    </p:spTree>
    <p:extLst>
      <p:ext uri="{BB962C8B-B14F-4D97-AF65-F5344CB8AC3E}">
        <p14:creationId xmlns="" xmlns:p14="http://schemas.microsoft.com/office/powerpoint/2010/main" val="745602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a typeface="ＭＳ Ｐゴシック" pitchFamily="34" charset="-128"/>
              </a:rPr>
              <a:t>Alta </a:t>
            </a:r>
            <a:r>
              <a:rPr lang="en-US" dirty="0" err="1" smtClean="0">
                <a:ea typeface="ＭＳ Ｐゴシック" pitchFamily="34" charset="-128"/>
              </a:rPr>
              <a:t>Disponibilidade</a:t>
            </a:r>
            <a:endParaRPr lang="en-US" dirty="0"/>
          </a:p>
        </p:txBody>
      </p:sp>
      <p:sp>
        <p:nvSpPr>
          <p:cNvPr id="5" name="Text Placeholder 4"/>
          <p:cNvSpPr>
            <a:spLocks noGrp="1"/>
          </p:cNvSpPr>
          <p:nvPr>
            <p:ph type="body" sz="quarter" idx="13"/>
          </p:nvPr>
        </p:nvSpPr>
        <p:spPr/>
        <p:txBody>
          <a:bodyPr/>
          <a:lstStyle/>
          <a:p>
            <a:r>
              <a:rPr lang="en-US" dirty="0" smtClean="0"/>
              <a:t>Novas </a:t>
            </a:r>
            <a:r>
              <a:rPr lang="en-US" dirty="0" err="1" smtClean="0"/>
              <a:t>funcionalidades</a:t>
            </a:r>
            <a:r>
              <a:rPr lang="en-US" dirty="0" smtClean="0"/>
              <a:t> </a:t>
            </a:r>
            <a:r>
              <a:rPr lang="en-US" dirty="0" err="1" smtClean="0"/>
              <a:t>para</a:t>
            </a:r>
            <a:r>
              <a:rPr lang="en-US" dirty="0" smtClean="0"/>
              <a:t> RAC</a:t>
            </a:r>
            <a:endParaRPr lang="en-US" dirty="0"/>
          </a:p>
        </p:txBody>
      </p:sp>
      <p:sp>
        <p:nvSpPr>
          <p:cNvPr id="25" name="Content Placeholder 2"/>
          <p:cNvSpPr>
            <a:spLocks/>
          </p:cNvSpPr>
          <p:nvPr/>
        </p:nvSpPr>
        <p:spPr bwMode="auto">
          <a:xfrm>
            <a:off x="1056904" y="1586455"/>
            <a:ext cx="8087096" cy="2379896"/>
          </a:xfrm>
          <a:prstGeom prst="rect">
            <a:avLst/>
          </a:prstGeom>
          <a:noFill/>
          <a:ln w="9525">
            <a:noFill/>
            <a:miter lim="800000"/>
            <a:headEnd/>
            <a:tailEnd/>
          </a:ln>
        </p:spPr>
        <p:txBody>
          <a:bodyPr lIns="0" tIns="0" rIns="0" bIns="0"/>
          <a:lstStyle/>
          <a:p>
            <a:pPr marL="227013" indent="-227013" eaLnBrk="1" hangingPunct="1">
              <a:spcBef>
                <a:spcPct val="20000"/>
              </a:spcBef>
              <a:buClr>
                <a:schemeClr val="tx2"/>
              </a:buClr>
            </a:pPr>
            <a:r>
              <a:rPr lang="en-US" sz="2000" b="1" dirty="0" smtClean="0">
                <a:latin typeface="+mn-lt"/>
              </a:rPr>
              <a:t>Transaction Guard</a:t>
            </a:r>
          </a:p>
          <a:p>
            <a:pPr marL="227013" indent="-227013" eaLnBrk="1" hangingPunct="1">
              <a:spcBef>
                <a:spcPct val="20000"/>
              </a:spcBef>
              <a:buClr>
                <a:schemeClr val="tx2"/>
              </a:buClr>
            </a:pPr>
            <a:r>
              <a:rPr lang="en-US" sz="1600" dirty="0" smtClean="0">
                <a:latin typeface="+mn-lt"/>
              </a:rPr>
              <a:t>    </a:t>
            </a:r>
            <a:r>
              <a:rPr lang="en-US" sz="1600" dirty="0" err="1" smtClean="0">
                <a:latin typeface="+mn-lt"/>
              </a:rPr>
              <a:t>Protocolo</a:t>
            </a:r>
            <a:r>
              <a:rPr lang="en-US" sz="1600" dirty="0" smtClean="0">
                <a:latin typeface="+mn-lt"/>
              </a:rPr>
              <a:t> e API </a:t>
            </a:r>
            <a:r>
              <a:rPr lang="en-US" sz="1600" dirty="0" err="1" smtClean="0">
                <a:latin typeface="+mn-lt"/>
              </a:rPr>
              <a:t>confiáveis</a:t>
            </a:r>
            <a:r>
              <a:rPr lang="en-US" sz="1600" dirty="0" smtClean="0">
                <a:latin typeface="+mn-lt"/>
              </a:rPr>
              <a:t> </a:t>
            </a:r>
            <a:r>
              <a:rPr lang="en-US" sz="1600" dirty="0" err="1" smtClean="0">
                <a:latin typeface="+mn-lt"/>
              </a:rPr>
              <a:t>que</a:t>
            </a:r>
            <a:r>
              <a:rPr lang="en-US" sz="1600" dirty="0" smtClean="0">
                <a:latin typeface="+mn-lt"/>
              </a:rPr>
              <a:t> </a:t>
            </a:r>
            <a:r>
              <a:rPr lang="en-US" sz="1600" dirty="0" err="1" smtClean="0"/>
              <a:t>retornam</a:t>
            </a:r>
            <a:r>
              <a:rPr lang="en-US" sz="1600" dirty="0" smtClean="0">
                <a:latin typeface="+mn-lt"/>
              </a:rPr>
              <a:t> o </a:t>
            </a:r>
            <a:r>
              <a:rPr lang="en-US" sz="1600" dirty="0" err="1" smtClean="0">
                <a:latin typeface="+mn-lt"/>
              </a:rPr>
              <a:t>resultado</a:t>
            </a:r>
            <a:r>
              <a:rPr lang="en-US" sz="1600" dirty="0" smtClean="0">
                <a:latin typeface="+mn-lt"/>
              </a:rPr>
              <a:t> </a:t>
            </a:r>
            <a:r>
              <a:rPr lang="en-US" sz="1600" dirty="0" err="1" smtClean="0">
                <a:latin typeface="+mn-lt"/>
              </a:rPr>
              <a:t>da</a:t>
            </a:r>
            <a:r>
              <a:rPr lang="en-US" sz="1600" dirty="0" smtClean="0">
                <a:latin typeface="+mn-lt"/>
              </a:rPr>
              <a:t> </a:t>
            </a:r>
            <a:r>
              <a:rPr lang="en-US" sz="1600" dirty="0" err="1" smtClean="0">
                <a:latin typeface="+mn-lt"/>
              </a:rPr>
              <a:t>última</a:t>
            </a:r>
            <a:r>
              <a:rPr lang="en-US" sz="1600" dirty="0" smtClean="0">
                <a:latin typeface="+mn-lt"/>
              </a:rPr>
              <a:t> </a:t>
            </a:r>
            <a:r>
              <a:rPr lang="en-US" sz="1600" dirty="0" err="1" smtClean="0">
                <a:latin typeface="+mn-lt"/>
              </a:rPr>
              <a:t>transação</a:t>
            </a:r>
            <a:endParaRPr lang="en-US" sz="1400" dirty="0" smtClean="0">
              <a:solidFill>
                <a:schemeClr val="bg1">
                  <a:lumMod val="75000"/>
                </a:schemeClr>
              </a:solidFill>
            </a:endParaRPr>
          </a:p>
          <a:p>
            <a:pPr marL="227013" indent="-227013" eaLnBrk="1" hangingPunct="1">
              <a:spcBef>
                <a:spcPct val="20000"/>
              </a:spcBef>
              <a:buClr>
                <a:schemeClr val="tx2"/>
              </a:buClr>
            </a:pPr>
            <a:endParaRPr lang="en-US" sz="1400" dirty="0" smtClean="0">
              <a:solidFill>
                <a:schemeClr val="bg1">
                  <a:lumMod val="75000"/>
                </a:schemeClr>
              </a:solidFill>
              <a:latin typeface="+mn-lt"/>
            </a:endParaRPr>
          </a:p>
          <a:p>
            <a:pPr marL="227013" indent="-227013">
              <a:spcBef>
                <a:spcPct val="20000"/>
              </a:spcBef>
              <a:buClr>
                <a:schemeClr val="tx2"/>
              </a:buClr>
            </a:pPr>
            <a:r>
              <a:rPr lang="en-US" sz="2000" b="1" dirty="0" smtClean="0"/>
              <a:t>Application Continuity:</a:t>
            </a:r>
          </a:p>
          <a:p>
            <a:pPr marL="227013" indent="-227013">
              <a:spcBef>
                <a:spcPct val="20000"/>
              </a:spcBef>
              <a:buClr>
                <a:schemeClr val="tx2"/>
              </a:buClr>
            </a:pPr>
            <a:r>
              <a:rPr lang="en-US" sz="1600" dirty="0" smtClean="0"/>
              <a:t>    </a:t>
            </a:r>
            <a:r>
              <a:rPr lang="en-US" sz="1600" dirty="0" err="1" smtClean="0"/>
              <a:t>Em</a:t>
            </a:r>
            <a:r>
              <a:rPr lang="en-US" sz="1600" dirty="0" smtClean="0"/>
              <a:t> </a:t>
            </a:r>
            <a:r>
              <a:rPr lang="en-US" sz="1600" dirty="0" err="1" smtClean="0"/>
              <a:t>caso</a:t>
            </a:r>
            <a:r>
              <a:rPr lang="en-US" sz="1600" dirty="0" smtClean="0"/>
              <a:t> de </a:t>
            </a:r>
            <a:r>
              <a:rPr lang="en-US" sz="1600" dirty="0" err="1" smtClean="0"/>
              <a:t>indisponibilidade</a:t>
            </a:r>
            <a:r>
              <a:rPr lang="en-US" sz="1600" dirty="0" smtClean="0"/>
              <a:t> </a:t>
            </a:r>
            <a:r>
              <a:rPr lang="en-US" sz="1600" dirty="0" err="1" smtClean="0"/>
              <a:t>faz</a:t>
            </a:r>
            <a:r>
              <a:rPr lang="en-US" sz="1600" dirty="0" smtClean="0"/>
              <a:t> um replay </a:t>
            </a:r>
            <a:r>
              <a:rPr lang="en-US" sz="1600" dirty="0" err="1" smtClean="0"/>
              <a:t>da</a:t>
            </a:r>
            <a:r>
              <a:rPr lang="en-US" sz="1600" dirty="0" smtClean="0"/>
              <a:t> </a:t>
            </a:r>
            <a:r>
              <a:rPr lang="en-US" sz="1600" dirty="0" err="1" smtClean="0"/>
              <a:t>transação</a:t>
            </a:r>
            <a:r>
              <a:rPr lang="en-US" sz="1600" dirty="0" smtClean="0"/>
              <a:t> de forma </a:t>
            </a:r>
            <a:r>
              <a:rPr lang="en-US" sz="1600" dirty="0" err="1" smtClean="0"/>
              <a:t>transparente</a:t>
            </a:r>
            <a:r>
              <a:rPr lang="en-US" sz="1600" dirty="0" smtClean="0"/>
              <a:t>;</a:t>
            </a:r>
            <a:endParaRPr lang="en-US" sz="1600" dirty="0" smtClean="0">
              <a:solidFill>
                <a:schemeClr val="bg1">
                  <a:lumMod val="75000"/>
                </a:schemeClr>
              </a:solidFill>
            </a:endParaRPr>
          </a:p>
          <a:p>
            <a:pPr marL="227013" indent="-227013" eaLnBrk="1" hangingPunct="1">
              <a:spcBef>
                <a:spcPct val="20000"/>
              </a:spcBef>
              <a:buClr>
                <a:schemeClr val="tx2"/>
              </a:buClr>
            </a:pPr>
            <a:endParaRPr lang="en-US" sz="1400" dirty="0" smtClean="0">
              <a:solidFill>
                <a:schemeClr val="bg1">
                  <a:lumMod val="75000"/>
                </a:schemeClr>
              </a:solidFill>
              <a:latin typeface="+mn-lt"/>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a typeface="ＭＳ Ｐゴシック" pitchFamily="34" charset="-128"/>
              </a:rPr>
              <a:t>Transaction Guard</a:t>
            </a:r>
            <a:endParaRPr lang="en-US" dirty="0"/>
          </a:p>
        </p:txBody>
      </p:sp>
      <p:sp>
        <p:nvSpPr>
          <p:cNvPr id="5" name="Text Placeholder 4"/>
          <p:cNvSpPr>
            <a:spLocks noGrp="1"/>
          </p:cNvSpPr>
          <p:nvPr>
            <p:ph type="body" sz="quarter" idx="13"/>
          </p:nvPr>
        </p:nvSpPr>
        <p:spPr/>
        <p:txBody>
          <a:bodyPr/>
          <a:lstStyle/>
          <a:p>
            <a:r>
              <a:rPr lang="en-US" dirty="0" smtClean="0"/>
              <a:t>Oracle Travel</a:t>
            </a:r>
            <a:endParaRPr lang="en-US" b="1" dirty="0">
              <a:solidFill>
                <a:srgbClr val="0070C0"/>
              </a:solidFill>
            </a:endParaRPr>
          </a:p>
        </p:txBody>
      </p:sp>
      <p:pic>
        <p:nvPicPr>
          <p:cNvPr id="237570" name="Picture 2"/>
          <p:cNvPicPr>
            <a:picLocks noChangeAspect="1" noChangeArrowheads="1"/>
          </p:cNvPicPr>
          <p:nvPr/>
        </p:nvPicPr>
        <p:blipFill>
          <a:blip r:embed="rId3" cstate="print"/>
          <a:srcRect/>
          <a:stretch>
            <a:fillRect/>
          </a:stretch>
        </p:blipFill>
        <p:spPr bwMode="auto">
          <a:xfrm>
            <a:off x="617208" y="1088324"/>
            <a:ext cx="5724525" cy="2895600"/>
          </a:xfrm>
          <a:prstGeom prst="rect">
            <a:avLst/>
          </a:prstGeom>
          <a:noFill/>
          <a:ln w="9525">
            <a:noFill/>
            <a:miter lim="800000"/>
            <a:headEnd/>
            <a:tailEnd/>
          </a:ln>
        </p:spPr>
      </p:pic>
      <p:pic>
        <p:nvPicPr>
          <p:cNvPr id="237571" name="Picture 3"/>
          <p:cNvPicPr>
            <a:picLocks noChangeAspect="1" noChangeArrowheads="1"/>
          </p:cNvPicPr>
          <p:nvPr/>
        </p:nvPicPr>
        <p:blipFill>
          <a:blip r:embed="rId4" cstate="print"/>
          <a:srcRect/>
          <a:stretch>
            <a:fillRect/>
          </a:stretch>
        </p:blipFill>
        <p:spPr bwMode="auto">
          <a:xfrm>
            <a:off x="2246601" y="1601376"/>
            <a:ext cx="5648325" cy="2867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7571"/>
                                        </p:tgtEl>
                                        <p:attrNameLst>
                                          <p:attrName>style.visibility</p:attrName>
                                        </p:attrNameLst>
                                      </p:cBhvr>
                                      <p:to>
                                        <p:strVal val="visible"/>
                                      </p:to>
                                    </p:set>
                                    <p:anim calcmode="lin" valueType="num">
                                      <p:cBhvr>
                                        <p:cTn id="7" dur="1000" fill="hold"/>
                                        <p:tgtEl>
                                          <p:spTgt spid="237571"/>
                                        </p:tgtEl>
                                        <p:attrNameLst>
                                          <p:attrName>ppt_w</p:attrName>
                                        </p:attrNameLst>
                                      </p:cBhvr>
                                      <p:tavLst>
                                        <p:tav tm="0">
                                          <p:val>
                                            <p:strVal val="#ppt_w*0.70"/>
                                          </p:val>
                                        </p:tav>
                                        <p:tav tm="100000">
                                          <p:val>
                                            <p:strVal val="#ppt_w"/>
                                          </p:val>
                                        </p:tav>
                                      </p:tavLst>
                                    </p:anim>
                                    <p:anim calcmode="lin" valueType="num">
                                      <p:cBhvr>
                                        <p:cTn id="8" dur="1000" fill="hold"/>
                                        <p:tgtEl>
                                          <p:spTgt spid="237571"/>
                                        </p:tgtEl>
                                        <p:attrNameLst>
                                          <p:attrName>ppt_h</p:attrName>
                                        </p:attrNameLst>
                                      </p:cBhvr>
                                      <p:tavLst>
                                        <p:tav tm="0">
                                          <p:val>
                                            <p:strVal val="#ppt_h"/>
                                          </p:val>
                                        </p:tav>
                                        <p:tav tm="100000">
                                          <p:val>
                                            <p:strVal val="#ppt_h"/>
                                          </p:val>
                                        </p:tav>
                                      </p:tavLst>
                                    </p:anim>
                                    <p:animEffect transition="in" filter="fade">
                                      <p:cBhvr>
                                        <p:cTn id="9" dur="1000"/>
                                        <p:tgtEl>
                                          <p:spTgt spid="237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38"/>
          <p:cNvSpPr>
            <a:spLocks noChangeArrowheads="1"/>
          </p:cNvSpPr>
          <p:nvPr/>
        </p:nvSpPr>
        <p:spPr bwMode="gray">
          <a:xfrm>
            <a:off x="3638550" y="1717823"/>
            <a:ext cx="36004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82" name="Rectangle 38"/>
          <p:cNvSpPr>
            <a:spLocks noChangeArrowheads="1"/>
          </p:cNvSpPr>
          <p:nvPr/>
        </p:nvSpPr>
        <p:spPr bwMode="gray">
          <a:xfrm>
            <a:off x="808739" y="1717823"/>
            <a:ext cx="2486911"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pic>
        <p:nvPicPr>
          <p:cNvPr id="168" name="Picture 167" descr="Screen shot 2012-08-27 at 2.35.33 PM.png"/>
          <p:cNvPicPr>
            <a:picLocks noChangeAspect="1"/>
          </p:cNvPicPr>
          <p:nvPr/>
        </p:nvPicPr>
        <p:blipFill rotWithShape="1">
          <a:blip r:embed="rId2" cstate="print">
            <a:alphaModFix/>
            <a:extLst>
              <a:ext uri="{28A0092B-C50C-407E-A947-70E740481C1C}">
                <a14:useLocalDpi xmlns:a14="http://schemas.microsoft.com/office/drawing/2010/main" xmlns="" val="0"/>
              </a:ext>
            </a:extLst>
          </a:blip>
          <a:srcRect l="24642" t="20091" r="25000" b="56311"/>
          <a:stretch/>
        </p:blipFill>
        <p:spPr>
          <a:xfrm>
            <a:off x="2968947" y="3375743"/>
            <a:ext cx="4604774" cy="1212646"/>
          </a:xfrm>
          <a:prstGeom prst="rect">
            <a:avLst/>
          </a:prstGeom>
        </p:spPr>
      </p:pic>
      <p:pic>
        <p:nvPicPr>
          <p:cNvPr id="169" name="Picture 168" descr="Screen shot 2012-08-27 at 1.21.48 PM.png"/>
          <p:cNvPicPr>
            <a:picLocks noChangeAspect="1"/>
          </p:cNvPicPr>
          <p:nvPr/>
        </p:nvPicPr>
        <p:blipFill rotWithShape="1">
          <a:blip r:embed="rId3" cstate="print">
            <a:alphaModFix/>
            <a:extLst>
              <a:ext uri="{28A0092B-C50C-407E-A947-70E740481C1C}">
                <a14:useLocalDpi xmlns:a14="http://schemas.microsoft.com/office/drawing/2010/main" xmlns="" val="0"/>
              </a:ext>
            </a:extLst>
          </a:blip>
          <a:srcRect l="1158" t="19255" r="76604" b="28077"/>
          <a:stretch/>
        </p:blipFill>
        <p:spPr>
          <a:xfrm>
            <a:off x="3075518" y="3713142"/>
            <a:ext cx="1013798" cy="808263"/>
          </a:xfrm>
          <a:prstGeom prst="rect">
            <a:avLst/>
          </a:prstGeom>
        </p:spPr>
      </p:pic>
      <p:pic>
        <p:nvPicPr>
          <p:cNvPr id="170" name="Picture 169" descr="Screen shot 2012-08-27 at 1.21.48 PM.png"/>
          <p:cNvPicPr>
            <a:picLocks noChangeAspect="1"/>
          </p:cNvPicPr>
          <p:nvPr/>
        </p:nvPicPr>
        <p:blipFill rotWithShape="1">
          <a:blip r:embed="rId4" cstate="print">
            <a:alphaModFix/>
            <a:extLst>
              <a:ext uri="{28A0092B-C50C-407E-A947-70E740481C1C}">
                <a14:useLocalDpi xmlns:a14="http://schemas.microsoft.com/office/drawing/2010/main" xmlns="" val="0"/>
              </a:ext>
            </a:extLst>
          </a:blip>
          <a:srcRect l="13221" t="19255" r="76604" b="63521"/>
          <a:stretch/>
        </p:blipFill>
        <p:spPr>
          <a:xfrm>
            <a:off x="4012235" y="3713142"/>
            <a:ext cx="451209" cy="264321"/>
          </a:xfrm>
          <a:prstGeom prst="rect">
            <a:avLst/>
          </a:prstGeom>
        </p:spPr>
      </p:pic>
      <p:pic>
        <p:nvPicPr>
          <p:cNvPr id="171" name="Picture 170" descr="Grey_Database.png"/>
          <p:cNvPicPr>
            <a:picLocks/>
          </p:cNvPicPr>
          <p:nvPr/>
        </p:nvPicPr>
        <p:blipFill>
          <a:blip r:embed="rId5" cstate="print">
            <a:extLst>
              <a:ext uri="{BEBA8EAE-BF5A-486C-A8C5-ECC9F3942E4B}">
                <a14:imgProps xmlns:a14="http://schemas.microsoft.com/office/drawing/2010/main" xmlns="">
                  <a14:imgLayer r:embed="rId6">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4126346" y="4043566"/>
            <a:ext cx="289368" cy="309481"/>
          </a:xfrm>
          <a:prstGeom prst="rect">
            <a:avLst/>
          </a:prstGeom>
        </p:spPr>
      </p:pic>
      <p:pic>
        <p:nvPicPr>
          <p:cNvPr id="196" name="Picture 195" descr="Screen shot 2012-08-27 at 1.21.48 PM.png"/>
          <p:cNvPicPr>
            <a:picLocks noChangeAspect="1"/>
          </p:cNvPicPr>
          <p:nvPr/>
        </p:nvPicPr>
        <p:blipFill rotWithShape="1">
          <a:blip r:embed="rId7" cstate="print">
            <a:alphaModFix/>
            <a:extLst>
              <a:ext uri="{28A0092B-C50C-407E-A947-70E740481C1C}">
                <a14:useLocalDpi xmlns:a14="http://schemas.microsoft.com/office/drawing/2010/main" xmlns="" val="0"/>
              </a:ext>
            </a:extLst>
          </a:blip>
          <a:srcRect l="1158" t="19255" r="76604" b="28077"/>
          <a:stretch/>
        </p:blipFill>
        <p:spPr>
          <a:xfrm>
            <a:off x="4525435" y="3713142"/>
            <a:ext cx="1046336" cy="808263"/>
          </a:xfrm>
          <a:prstGeom prst="rect">
            <a:avLst/>
          </a:prstGeom>
        </p:spPr>
      </p:pic>
      <p:pic>
        <p:nvPicPr>
          <p:cNvPr id="197" name="Picture 196" descr="Screen shot 2012-08-27 at 1.21.48 PM.png"/>
          <p:cNvPicPr>
            <a:picLocks noChangeAspect="1"/>
          </p:cNvPicPr>
          <p:nvPr/>
        </p:nvPicPr>
        <p:blipFill rotWithShape="1">
          <a:blip r:embed="rId4" cstate="print">
            <a:alphaModFix/>
            <a:extLst>
              <a:ext uri="{28A0092B-C50C-407E-A947-70E740481C1C}">
                <a14:useLocalDpi xmlns:a14="http://schemas.microsoft.com/office/drawing/2010/main" xmlns="" val="0"/>
              </a:ext>
            </a:extLst>
          </a:blip>
          <a:srcRect l="13221" t="19255" r="76604" b="63521"/>
          <a:stretch/>
        </p:blipFill>
        <p:spPr>
          <a:xfrm>
            <a:off x="5492300" y="3713142"/>
            <a:ext cx="451209" cy="264321"/>
          </a:xfrm>
          <a:prstGeom prst="rect">
            <a:avLst/>
          </a:prstGeom>
        </p:spPr>
      </p:pic>
      <p:pic>
        <p:nvPicPr>
          <p:cNvPr id="206" name="Picture 205" descr="Grey_Database.png"/>
          <p:cNvPicPr>
            <a:picLocks/>
          </p:cNvPicPr>
          <p:nvPr/>
        </p:nvPicPr>
        <p:blipFill>
          <a:blip r:embed="rId5" cstate="print">
            <a:extLst>
              <a:ext uri="{BEBA8EAE-BF5A-486C-A8C5-ECC9F3942E4B}">
                <a14:imgProps xmlns:a14="http://schemas.microsoft.com/office/drawing/2010/main" xmlns="">
                  <a14:imgLayer r:embed="rId6">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5606411" y="4043566"/>
            <a:ext cx="289368" cy="309481"/>
          </a:xfrm>
          <a:prstGeom prst="rect">
            <a:avLst/>
          </a:prstGeom>
        </p:spPr>
      </p:pic>
      <p:pic>
        <p:nvPicPr>
          <p:cNvPr id="212" name="Picture 211" descr="Screen shot 2012-08-27 at 1.21.48 PM.png"/>
          <p:cNvPicPr>
            <a:picLocks noChangeAspect="1"/>
          </p:cNvPicPr>
          <p:nvPr/>
        </p:nvPicPr>
        <p:blipFill rotWithShape="1">
          <a:blip r:embed="rId8" cstate="print">
            <a:alphaModFix/>
            <a:extLst>
              <a:ext uri="{28A0092B-C50C-407E-A947-70E740481C1C}">
                <a14:useLocalDpi xmlns:a14="http://schemas.microsoft.com/office/drawing/2010/main" xmlns="" val="0"/>
              </a:ext>
            </a:extLst>
          </a:blip>
          <a:srcRect l="1158" t="19255" r="76604" b="28077"/>
          <a:stretch/>
        </p:blipFill>
        <p:spPr>
          <a:xfrm>
            <a:off x="6013247" y="3713142"/>
            <a:ext cx="950451" cy="808263"/>
          </a:xfrm>
          <a:prstGeom prst="rect">
            <a:avLst/>
          </a:prstGeom>
        </p:spPr>
      </p:pic>
      <p:pic>
        <p:nvPicPr>
          <p:cNvPr id="213" name="Picture 212" descr="Screen shot 2012-08-27 at 1.21.48 PM.png"/>
          <p:cNvPicPr>
            <a:picLocks noChangeAspect="1"/>
          </p:cNvPicPr>
          <p:nvPr/>
        </p:nvPicPr>
        <p:blipFill rotWithShape="1">
          <a:blip r:embed="rId4" cstate="print">
            <a:alphaModFix/>
            <a:extLst>
              <a:ext uri="{28A0092B-C50C-407E-A947-70E740481C1C}">
                <a14:useLocalDpi xmlns:a14="http://schemas.microsoft.com/office/drawing/2010/main" xmlns="" val="0"/>
              </a:ext>
            </a:extLst>
          </a:blip>
          <a:srcRect l="13221" t="19255" r="76604" b="63521"/>
          <a:stretch/>
        </p:blipFill>
        <p:spPr>
          <a:xfrm>
            <a:off x="7021626" y="3713142"/>
            <a:ext cx="451209" cy="264321"/>
          </a:xfrm>
          <a:prstGeom prst="rect">
            <a:avLst/>
          </a:prstGeom>
        </p:spPr>
      </p:pic>
      <p:pic>
        <p:nvPicPr>
          <p:cNvPr id="214" name="Picture 213" descr="Grey_Database.png"/>
          <p:cNvPicPr>
            <a:picLocks/>
          </p:cNvPicPr>
          <p:nvPr/>
        </p:nvPicPr>
        <p:blipFill>
          <a:blip r:embed="rId5" cstate="print">
            <a:extLst>
              <a:ext uri="{BEBA8EAE-BF5A-486C-A8C5-ECC9F3942E4B}">
                <a14:imgProps xmlns:a14="http://schemas.microsoft.com/office/drawing/2010/main" xmlns="">
                  <a14:imgLayer r:embed="rId6">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064861" y="4043566"/>
            <a:ext cx="289368" cy="309481"/>
          </a:xfrm>
          <a:prstGeom prst="rect">
            <a:avLst/>
          </a:prstGeom>
        </p:spPr>
      </p:pic>
      <p:sp>
        <p:nvSpPr>
          <p:cNvPr id="71" name="Oval 70"/>
          <p:cNvSpPr/>
          <p:nvPr/>
        </p:nvSpPr>
        <p:spPr>
          <a:xfrm>
            <a:off x="2076503" y="2825981"/>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71" descr="RedGear5.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272993" y="2012224"/>
            <a:ext cx="231150" cy="231150"/>
          </a:xfrm>
          <a:prstGeom prst="rect">
            <a:avLst/>
          </a:prstGeom>
        </p:spPr>
      </p:pic>
      <p:pic>
        <p:nvPicPr>
          <p:cNvPr id="73" name="Picture 72" descr="Red Gear 1.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657522" y="2003478"/>
            <a:ext cx="370882" cy="370880"/>
          </a:xfrm>
          <a:prstGeom prst="rect">
            <a:avLst/>
          </a:prstGeom>
        </p:spPr>
      </p:pic>
      <p:pic>
        <p:nvPicPr>
          <p:cNvPr id="74" name="Picture 73" descr="RedGear3.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544745" y="2288738"/>
            <a:ext cx="517730" cy="517730"/>
          </a:xfrm>
          <a:prstGeom prst="rect">
            <a:avLst/>
          </a:prstGeom>
        </p:spPr>
      </p:pic>
      <p:pic>
        <p:nvPicPr>
          <p:cNvPr id="75" name="Picture 74" descr="RedGear5.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322224" y="2380330"/>
            <a:ext cx="308944" cy="308944"/>
          </a:xfrm>
          <a:prstGeom prst="rect">
            <a:avLst/>
          </a:prstGeom>
        </p:spPr>
      </p:pic>
      <p:pic>
        <p:nvPicPr>
          <p:cNvPr id="76" name="Picture 75" descr="Red Gear 1.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385130" y="2116388"/>
            <a:ext cx="347552" cy="347550"/>
          </a:xfrm>
          <a:prstGeom prst="rect">
            <a:avLst/>
          </a:prstGeom>
        </p:spPr>
      </p:pic>
      <p:pic>
        <p:nvPicPr>
          <p:cNvPr id="77" name="Picture 76" descr="RedGear3.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2404660" y="1794928"/>
            <a:ext cx="386378" cy="386378"/>
          </a:xfrm>
          <a:prstGeom prst="rect">
            <a:avLst/>
          </a:prstGeom>
        </p:spPr>
      </p:pic>
      <p:pic>
        <p:nvPicPr>
          <p:cNvPr id="78" name="Picture 77" descr="RedGear5.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225892" y="2190967"/>
            <a:ext cx="231150" cy="231150"/>
          </a:xfrm>
          <a:prstGeom prst="rect">
            <a:avLst/>
          </a:prstGeom>
        </p:spPr>
      </p:pic>
      <p:sp>
        <p:nvSpPr>
          <p:cNvPr id="5" name="TextBox 4"/>
          <p:cNvSpPr txBox="1"/>
          <p:nvPr/>
        </p:nvSpPr>
        <p:spPr>
          <a:xfrm>
            <a:off x="-1712452" y="2458065"/>
            <a:ext cx="184666" cy="400110"/>
          </a:xfrm>
          <a:prstGeom prst="rect">
            <a:avLst/>
          </a:prstGeom>
          <a:noFill/>
        </p:spPr>
        <p:txBody>
          <a:bodyPr wrap="none" rtlCol="0">
            <a:spAutoFit/>
          </a:bodyPr>
          <a:lstStyle/>
          <a:p>
            <a:endParaRPr lang="en-US" sz="2000" dirty="0" err="1" smtClean="0">
              <a:solidFill>
                <a:schemeClr val="tx2"/>
              </a:solidFill>
            </a:endParaRPr>
          </a:p>
        </p:txBody>
      </p:sp>
      <p:grpSp>
        <p:nvGrpSpPr>
          <p:cNvPr id="4" name="Group 215"/>
          <p:cNvGrpSpPr/>
          <p:nvPr/>
        </p:nvGrpSpPr>
        <p:grpSpPr>
          <a:xfrm rot="13473067">
            <a:off x="1122037" y="1977770"/>
            <a:ext cx="635398" cy="639978"/>
            <a:chOff x="3364180" y="3857363"/>
            <a:chExt cx="778402" cy="784012"/>
          </a:xfrm>
        </p:grpSpPr>
        <p:sp>
          <p:nvSpPr>
            <p:cNvPr id="217" name="Arc 216"/>
            <p:cNvSpPr/>
            <p:nvPr/>
          </p:nvSpPr>
          <p:spPr>
            <a:xfrm rot="16200000" flipH="1">
              <a:off x="3367276" y="3866070"/>
              <a:ext cx="772209" cy="778402"/>
            </a:xfrm>
            <a:prstGeom prst="arc">
              <a:avLst>
                <a:gd name="adj1" fmla="val 14120594"/>
                <a:gd name="adj2" fmla="val 18195463"/>
              </a:avLst>
            </a:prstGeom>
            <a:gradFill flip="none" rotWithShape="1">
              <a:gsLst>
                <a:gs pos="0">
                  <a:schemeClr val="tx1">
                    <a:lumMod val="65000"/>
                    <a:lumOff val="35000"/>
                  </a:schemeClr>
                </a:gs>
                <a:gs pos="100000">
                  <a:schemeClr val="bg1">
                    <a:lumMod val="7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218" name="Oval 217"/>
            <p:cNvSpPr/>
            <p:nvPr/>
          </p:nvSpPr>
          <p:spPr>
            <a:xfrm>
              <a:off x="3364815" y="3857363"/>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220"/>
          <p:cNvGrpSpPr/>
          <p:nvPr/>
        </p:nvGrpSpPr>
        <p:grpSpPr>
          <a:xfrm rot="15964349">
            <a:off x="1126757" y="1995234"/>
            <a:ext cx="625958" cy="621849"/>
            <a:chOff x="6992327" y="2121786"/>
            <a:chExt cx="960398" cy="954094"/>
          </a:xfrm>
        </p:grpSpPr>
        <p:sp>
          <p:nvSpPr>
            <p:cNvPr id="222" name="Arc 221"/>
            <p:cNvSpPr/>
            <p:nvPr/>
          </p:nvSpPr>
          <p:spPr>
            <a:xfrm rot="16200000" flipH="1">
              <a:off x="6996147" y="2118637"/>
              <a:ext cx="952758" cy="960398"/>
            </a:xfrm>
            <a:prstGeom prst="arc">
              <a:avLst>
                <a:gd name="adj1" fmla="val 13242274"/>
                <a:gd name="adj2" fmla="val 19839740"/>
              </a:avLst>
            </a:prstGeom>
            <a:gradFill flip="none" rotWithShape="1">
              <a:gsLst>
                <a:gs pos="0">
                  <a:schemeClr val="bg2">
                    <a:lumMod val="75000"/>
                  </a:schemeClr>
                </a:gs>
                <a:gs pos="100000">
                  <a:schemeClr val="tx1">
                    <a:lumMod val="95000"/>
                    <a:lumOff val="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3" name="Oval 222"/>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23"/>
          <p:cNvGrpSpPr/>
          <p:nvPr/>
        </p:nvGrpSpPr>
        <p:grpSpPr>
          <a:xfrm rot="11786906">
            <a:off x="1121182" y="1980813"/>
            <a:ext cx="635400" cy="632168"/>
            <a:chOff x="3102869" y="3431512"/>
            <a:chExt cx="778402" cy="774443"/>
          </a:xfrm>
        </p:grpSpPr>
        <p:sp>
          <p:nvSpPr>
            <p:cNvPr id="225" name="Arc 224"/>
            <p:cNvSpPr/>
            <p:nvPr/>
          </p:nvSpPr>
          <p:spPr>
            <a:xfrm rot="16950978" flipH="1">
              <a:off x="3105966" y="3430650"/>
              <a:ext cx="772208" cy="778402"/>
            </a:xfrm>
            <a:prstGeom prst="arc">
              <a:avLst>
                <a:gd name="adj1" fmla="val 16279820"/>
                <a:gd name="adj2" fmla="val 18070381"/>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226" name="Oval 225"/>
            <p:cNvSpPr/>
            <p:nvPr/>
          </p:nvSpPr>
          <p:spPr>
            <a:xfrm>
              <a:off x="3109248" y="3431512"/>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227"/>
          <p:cNvGrpSpPr/>
          <p:nvPr/>
        </p:nvGrpSpPr>
        <p:grpSpPr>
          <a:xfrm>
            <a:off x="1092657" y="1932152"/>
            <a:ext cx="677586" cy="746640"/>
            <a:chOff x="1016021" y="2663825"/>
            <a:chExt cx="677586" cy="746640"/>
          </a:xfrm>
        </p:grpSpPr>
        <p:grpSp>
          <p:nvGrpSpPr>
            <p:cNvPr id="9" name="Group 228"/>
            <p:cNvGrpSpPr/>
            <p:nvPr/>
          </p:nvGrpSpPr>
          <p:grpSpPr>
            <a:xfrm>
              <a:off x="1125108" y="2776253"/>
              <a:ext cx="445164" cy="178738"/>
              <a:chOff x="2081790" y="2886931"/>
              <a:chExt cx="628270" cy="252258"/>
            </a:xfrm>
          </p:grpSpPr>
          <p:sp>
            <p:nvSpPr>
              <p:cNvPr id="239"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40"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41"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42"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43"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44"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45"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238" name="Picture 237" descr="DialBaseRed.png"/>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016021" y="2663825"/>
              <a:ext cx="677586" cy="746640"/>
            </a:xfrm>
            <a:prstGeom prst="rect">
              <a:avLst/>
            </a:prstGeom>
          </p:spPr>
        </p:pic>
      </p:grpSp>
      <p:sp>
        <p:nvSpPr>
          <p:cNvPr id="246" name="TextBox 245"/>
          <p:cNvSpPr txBox="1"/>
          <p:nvPr/>
        </p:nvSpPr>
        <p:spPr>
          <a:xfrm>
            <a:off x="1022913" y="2290818"/>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sp>
        <p:nvSpPr>
          <p:cNvPr id="247" name="Oval 246"/>
          <p:cNvSpPr/>
          <p:nvPr/>
        </p:nvSpPr>
        <p:spPr>
          <a:xfrm>
            <a:off x="868236" y="281990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descr="Screen shot 2012-08-27 at 1.21.48 PM.png"/>
          <p:cNvPicPr>
            <a:picLocks noChangeAspect="1"/>
          </p:cNvPicPr>
          <p:nvPr/>
        </p:nvPicPr>
        <p:blipFill rotWithShape="1">
          <a:blip r:embed="rId16" cstate="print">
            <a:alphaModFix/>
            <a:extLst>
              <a:ext uri="{28A0092B-C50C-407E-A947-70E740481C1C}">
                <a14:useLocalDpi xmlns:a14="http://schemas.microsoft.com/office/drawing/2010/main" xmlns="" val="0"/>
              </a:ext>
            </a:extLst>
          </a:blip>
          <a:srcRect l="1158" t="19255" r="76604" b="28077"/>
          <a:stretch/>
        </p:blipFill>
        <p:spPr>
          <a:xfrm>
            <a:off x="4071371" y="3713142"/>
            <a:ext cx="427604" cy="808263"/>
          </a:xfrm>
          <a:prstGeom prst="rect">
            <a:avLst/>
          </a:prstGeom>
        </p:spPr>
      </p:pic>
      <p:pic>
        <p:nvPicPr>
          <p:cNvPr id="80" name="Picture 79" descr="Screen shot 2012-08-27 at 1.21.48 PM.png"/>
          <p:cNvPicPr>
            <a:picLocks noChangeAspect="1"/>
          </p:cNvPicPr>
          <p:nvPr/>
        </p:nvPicPr>
        <p:blipFill rotWithShape="1">
          <a:blip r:embed="rId17" cstate="print">
            <a:alphaModFix/>
            <a:extLst>
              <a:ext uri="{28A0092B-C50C-407E-A947-70E740481C1C}">
                <a14:useLocalDpi xmlns:a14="http://schemas.microsoft.com/office/drawing/2010/main" xmlns="" val="0"/>
              </a:ext>
            </a:extLst>
          </a:blip>
          <a:srcRect l="1158" t="19255" r="76604" b="28077"/>
          <a:stretch/>
        </p:blipFill>
        <p:spPr>
          <a:xfrm>
            <a:off x="5543242" y="3713142"/>
            <a:ext cx="437400" cy="808263"/>
          </a:xfrm>
          <a:prstGeom prst="rect">
            <a:avLst/>
          </a:prstGeom>
        </p:spPr>
      </p:pic>
      <p:pic>
        <p:nvPicPr>
          <p:cNvPr id="81" name="Picture 80" descr="Screen shot 2012-08-27 at 1.21.48 PM.png"/>
          <p:cNvPicPr>
            <a:picLocks noChangeAspect="1"/>
          </p:cNvPicPr>
          <p:nvPr/>
        </p:nvPicPr>
        <p:blipFill rotWithShape="1">
          <a:blip r:embed="rId18" cstate="print">
            <a:alphaModFix/>
            <a:extLst>
              <a:ext uri="{28A0092B-C50C-407E-A947-70E740481C1C}">
                <a14:useLocalDpi xmlns:a14="http://schemas.microsoft.com/office/drawing/2010/main" xmlns="" val="0"/>
              </a:ext>
            </a:extLst>
          </a:blip>
          <a:srcRect l="1158" t="19255" r="76604" b="28077"/>
          <a:stretch/>
        </p:blipFill>
        <p:spPr>
          <a:xfrm>
            <a:off x="6959443" y="3713142"/>
            <a:ext cx="486989" cy="808263"/>
          </a:xfrm>
          <a:prstGeom prst="rect">
            <a:avLst/>
          </a:prstGeom>
        </p:spPr>
      </p:pic>
      <p:sp>
        <p:nvSpPr>
          <p:cNvPr id="179" name="Rectangle 178"/>
          <p:cNvSpPr/>
          <p:nvPr/>
        </p:nvSpPr>
        <p:spPr>
          <a:xfrm>
            <a:off x="2977124" y="3424904"/>
            <a:ext cx="1556774" cy="1163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4486865" y="3424904"/>
            <a:ext cx="1519354" cy="11634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6002674" y="3424904"/>
            <a:ext cx="1519354" cy="11634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869920"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p:cNvSpPr/>
          <p:nvPr/>
        </p:nvSpPr>
        <p:spPr>
          <a:xfrm>
            <a:off x="4886963"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p:cNvSpPr/>
          <p:nvPr/>
        </p:nvSpPr>
        <p:spPr>
          <a:xfrm>
            <a:off x="5857470" y="2832302"/>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p:cNvGrpSpPr/>
          <p:nvPr/>
        </p:nvGrpSpPr>
        <p:grpSpPr>
          <a:xfrm>
            <a:off x="4056155" y="1583901"/>
            <a:ext cx="784040" cy="1156742"/>
            <a:chOff x="3921218" y="1488651"/>
            <a:chExt cx="784040" cy="1156742"/>
          </a:xfrm>
        </p:grpSpPr>
        <p:pic>
          <p:nvPicPr>
            <p:cNvPr id="67" name="Picture 66" descr="Red-Plug-DB.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68" name="TextBox 67"/>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prstClr val="white">
                      <a:lumMod val="95000"/>
                    </a:prstClr>
                  </a:solidFill>
                </a:rPr>
                <a:t>ERP</a:t>
              </a:r>
              <a:endParaRPr lang="en-US" sz="1600" dirty="0">
                <a:solidFill>
                  <a:prstClr val="white">
                    <a:lumMod val="95000"/>
                  </a:prstClr>
                </a:solidFill>
              </a:endParaRPr>
            </a:p>
          </p:txBody>
        </p:sp>
      </p:grpSp>
      <p:grpSp>
        <p:nvGrpSpPr>
          <p:cNvPr id="89" name="Group 88"/>
          <p:cNvGrpSpPr/>
          <p:nvPr/>
        </p:nvGrpSpPr>
        <p:grpSpPr>
          <a:xfrm>
            <a:off x="5073198" y="1587500"/>
            <a:ext cx="784040" cy="1156742"/>
            <a:chOff x="3921218" y="1488651"/>
            <a:chExt cx="784040" cy="1156742"/>
          </a:xfrm>
        </p:grpSpPr>
        <p:pic>
          <p:nvPicPr>
            <p:cNvPr id="90" name="Picture 89" descr="Red-Plug-DB.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91" name="TextBox 90"/>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prstClr val="white">
                      <a:lumMod val="95000"/>
                    </a:prstClr>
                  </a:solidFill>
                </a:rPr>
                <a:t>CRM</a:t>
              </a:r>
              <a:endParaRPr lang="en-US" sz="1600" dirty="0">
                <a:solidFill>
                  <a:prstClr val="white">
                    <a:lumMod val="95000"/>
                  </a:prstClr>
                </a:solidFill>
              </a:endParaRPr>
            </a:p>
          </p:txBody>
        </p:sp>
      </p:grpSp>
      <p:grpSp>
        <p:nvGrpSpPr>
          <p:cNvPr id="92" name="Group 91"/>
          <p:cNvGrpSpPr/>
          <p:nvPr/>
        </p:nvGrpSpPr>
        <p:grpSpPr>
          <a:xfrm>
            <a:off x="6083393" y="1597025"/>
            <a:ext cx="784040" cy="1156742"/>
            <a:chOff x="3921218" y="1488651"/>
            <a:chExt cx="784040" cy="1156742"/>
          </a:xfrm>
        </p:grpSpPr>
        <p:pic>
          <p:nvPicPr>
            <p:cNvPr id="93" name="Picture 92" descr="Red-Plug-DB.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94" name="TextBox 93"/>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a:lnSpc>
                  <a:spcPts val="1300"/>
                </a:lnSpc>
                <a:spcBef>
                  <a:spcPts val="0"/>
                </a:spcBef>
                <a:spcAft>
                  <a:spcPts val="0"/>
                </a:spcAft>
                <a:defRPr/>
              </a:pPr>
              <a:r>
                <a:rPr lang="en-US" sz="1600" dirty="0" smtClean="0">
                  <a:solidFill>
                    <a:prstClr val="white">
                      <a:lumMod val="95000"/>
                    </a:prstClr>
                  </a:solidFill>
                </a:rPr>
                <a:t>DW</a:t>
              </a:r>
              <a:endParaRPr lang="en-US" sz="1600" dirty="0">
                <a:solidFill>
                  <a:prstClr val="white">
                    <a:lumMod val="95000"/>
                  </a:prstClr>
                </a:solidFill>
              </a:endParaRPr>
            </a:p>
          </p:txBody>
        </p:sp>
      </p:grpSp>
      <p:sp>
        <p:nvSpPr>
          <p:cNvPr id="83" name="Rectangle 38"/>
          <p:cNvSpPr>
            <a:spLocks noChangeArrowheads="1"/>
          </p:cNvSpPr>
          <p:nvPr/>
        </p:nvSpPr>
        <p:spPr bwMode="gray">
          <a:xfrm>
            <a:off x="807631" y="1223207"/>
            <a:ext cx="2488019"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70" name="Rectangle 69"/>
          <p:cNvSpPr/>
          <p:nvPr/>
        </p:nvSpPr>
        <p:spPr>
          <a:xfrm>
            <a:off x="1965229" y="1220131"/>
            <a:ext cx="114005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Background</a:t>
            </a:r>
          </a:p>
          <a:p>
            <a:pPr algn="ctr"/>
            <a:r>
              <a:rPr lang="en-US" sz="1400" dirty="0" smtClean="0">
                <a:solidFill>
                  <a:schemeClr val="bg1"/>
                </a:solidFill>
                <a:latin typeface="Arial" pitchFamily="34" charset="0"/>
                <a:cs typeface="Arial" pitchFamily="34" charset="0"/>
              </a:rPr>
              <a:t>Processes</a:t>
            </a:r>
            <a:endParaRPr lang="en-US" sz="1400" dirty="0">
              <a:solidFill>
                <a:schemeClr val="bg1"/>
              </a:solidFill>
              <a:latin typeface="Arial" pitchFamily="34" charset="0"/>
              <a:cs typeface="Arial" pitchFamily="34" charset="0"/>
            </a:endParaRPr>
          </a:p>
        </p:txBody>
      </p:sp>
      <p:sp>
        <p:nvSpPr>
          <p:cNvPr id="87" name="Rectangle 86"/>
          <p:cNvSpPr/>
          <p:nvPr/>
        </p:nvSpPr>
        <p:spPr>
          <a:xfrm>
            <a:off x="988565" y="1220131"/>
            <a:ext cx="83067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Memory</a:t>
            </a:r>
          </a:p>
          <a:p>
            <a:pPr algn="ctr"/>
            <a:r>
              <a:rPr lang="en-US" sz="1400" dirty="0" smtClean="0">
                <a:solidFill>
                  <a:schemeClr val="bg1"/>
                </a:solidFill>
                <a:latin typeface="Arial" pitchFamily="34" charset="0"/>
                <a:cs typeface="Arial" pitchFamily="34" charset="0"/>
              </a:rPr>
              <a:t>Utilized</a:t>
            </a:r>
            <a:endParaRPr lang="en-US" sz="1400" dirty="0">
              <a:solidFill>
                <a:schemeClr val="bg1"/>
              </a:solidFill>
              <a:latin typeface="Arial" pitchFamily="34" charset="0"/>
              <a:cs typeface="Arial" pitchFamily="34" charset="0"/>
            </a:endParaRPr>
          </a:p>
        </p:txBody>
      </p:sp>
      <p:sp>
        <p:nvSpPr>
          <p:cNvPr id="69" name="Rectangle 38"/>
          <p:cNvSpPr>
            <a:spLocks noChangeArrowheads="1"/>
          </p:cNvSpPr>
          <p:nvPr/>
        </p:nvSpPr>
        <p:spPr bwMode="gray">
          <a:xfrm>
            <a:off x="3638550" y="1223207"/>
            <a:ext cx="3607473"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86" name="Rectangle 85"/>
          <p:cNvSpPr/>
          <p:nvPr/>
        </p:nvSpPr>
        <p:spPr>
          <a:xfrm>
            <a:off x="4529500" y="1324906"/>
            <a:ext cx="1864613"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Container Database</a:t>
            </a:r>
            <a:endParaRPr lang="en-US" sz="1400" b="1" dirty="0">
              <a:solidFill>
                <a:schemeClr val="bg1"/>
              </a:solidFill>
              <a:latin typeface="Arial" pitchFamily="34" charset="0"/>
              <a:cs typeface="Arial" pitchFamily="34" charset="0"/>
            </a:endParaRPr>
          </a:p>
        </p:txBody>
      </p:sp>
      <p:sp>
        <p:nvSpPr>
          <p:cNvPr id="96" name="Title 9"/>
          <p:cNvSpPr>
            <a:spLocks noGrp="1"/>
          </p:cNvSpPr>
          <p:nvPr>
            <p:ph type="title"/>
          </p:nvPr>
        </p:nvSpPr>
        <p:spPr>
          <a:xfrm>
            <a:off x="804347" y="245538"/>
            <a:ext cx="8229586" cy="406395"/>
          </a:xfrm>
        </p:spPr>
        <p:txBody>
          <a:bodyPr/>
          <a:lstStyle/>
          <a:p>
            <a:r>
              <a:rPr lang="en-US" dirty="0" smtClean="0"/>
              <a:t>Nova </a:t>
            </a:r>
            <a:r>
              <a:rPr lang="en-US" dirty="0" err="1" smtClean="0"/>
              <a:t>Arquitetura</a:t>
            </a:r>
            <a:r>
              <a:rPr lang="en-US" dirty="0" smtClean="0"/>
              <a:t> (Pluggable Database)</a:t>
            </a:r>
            <a:endParaRPr lang="en-US" dirty="0">
              <a:solidFill>
                <a:srgbClr val="0000FF"/>
              </a:solidFill>
            </a:endParaRPr>
          </a:p>
        </p:txBody>
      </p:sp>
      <p:sp>
        <p:nvSpPr>
          <p:cNvPr id="97" name="Text Placeholder 8"/>
          <p:cNvSpPr>
            <a:spLocks noGrp="1"/>
          </p:cNvSpPr>
          <p:nvPr>
            <p:ph type="body" sz="quarter" idx="13"/>
          </p:nvPr>
        </p:nvSpPr>
        <p:spPr>
          <a:xfrm>
            <a:off x="804347" y="648216"/>
            <a:ext cx="8229600" cy="304800"/>
          </a:xfrm>
        </p:spPr>
        <p:txBody>
          <a:bodyPr/>
          <a:lstStyle/>
          <a:p>
            <a:r>
              <a:rPr lang="en-US" dirty="0" err="1" smtClean="0"/>
              <a:t>Memória</a:t>
            </a:r>
            <a:r>
              <a:rPr lang="en-US" dirty="0" smtClean="0"/>
              <a:t> e </a:t>
            </a:r>
            <a:r>
              <a:rPr lang="en-US" dirty="0" err="1" smtClean="0"/>
              <a:t>processos</a:t>
            </a:r>
            <a:r>
              <a:rPr lang="en-US" dirty="0" smtClean="0"/>
              <a:t> </a:t>
            </a:r>
            <a:r>
              <a:rPr lang="en-US" dirty="0" err="1" smtClean="0"/>
              <a:t>foram</a:t>
            </a:r>
            <a:r>
              <a:rPr lang="en-US" dirty="0" smtClean="0"/>
              <a:t> </a:t>
            </a:r>
            <a:r>
              <a:rPr lang="en-US" dirty="0" err="1" smtClean="0"/>
              <a:t>movidos</a:t>
            </a:r>
            <a:r>
              <a:rPr lang="en-US" dirty="0" smtClean="0"/>
              <a:t> </a:t>
            </a:r>
            <a:r>
              <a:rPr lang="en-US" dirty="0" err="1" smtClean="0"/>
              <a:t>para</a:t>
            </a:r>
            <a:r>
              <a:rPr lang="en-US" dirty="0" smtClean="0"/>
              <a:t> o container (CDB)</a:t>
            </a:r>
            <a:endParaRPr lang="en-US" dirty="0"/>
          </a:p>
        </p:txBody>
      </p:sp>
    </p:spTree>
    <p:extLst>
      <p:ext uri="{BB962C8B-B14F-4D97-AF65-F5344CB8AC3E}">
        <p14:creationId xmlns:p14="http://schemas.microsoft.com/office/powerpoint/2010/main" xmlns="" val="1519383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4000" fill="hold" nodeType="afterEffect">
                                  <p:stCondLst>
                                    <p:cond delay="0"/>
                                  </p:stCondLst>
                                  <p:childTnLst>
                                    <p:animRot by="43200000">
                                      <p:cBhvr>
                                        <p:cTn id="6" dur="2175" fill="hold"/>
                                        <p:tgtEl>
                                          <p:spTgt spid="72"/>
                                        </p:tgtEl>
                                        <p:attrNameLst>
                                          <p:attrName>r</p:attrName>
                                        </p:attrNameLst>
                                      </p:cBhvr>
                                    </p:animRot>
                                  </p:childTnLst>
                                </p:cTn>
                              </p:par>
                              <p:par>
                                <p:cTn id="7" presetID="8" presetClass="emph" presetSubtype="0" repeatCount="4000" fill="hold" nodeType="withEffect">
                                  <p:stCondLst>
                                    <p:cond delay="0"/>
                                  </p:stCondLst>
                                  <p:childTnLst>
                                    <p:animRot by="43200000">
                                      <p:cBhvr>
                                        <p:cTn id="8" dur="2825" fill="hold"/>
                                        <p:tgtEl>
                                          <p:spTgt spid="73"/>
                                        </p:tgtEl>
                                        <p:attrNameLst>
                                          <p:attrName>r</p:attrName>
                                        </p:attrNameLst>
                                      </p:cBhvr>
                                    </p:animRot>
                                  </p:childTnLst>
                                </p:cTn>
                              </p:par>
                              <p:par>
                                <p:cTn id="9" presetID="8" presetClass="emph" presetSubtype="0" repeatCount="4000" fill="hold" nodeType="withEffect">
                                  <p:stCondLst>
                                    <p:cond delay="0"/>
                                  </p:stCondLst>
                                  <p:childTnLst>
                                    <p:animRot by="43200000">
                                      <p:cBhvr>
                                        <p:cTn id="10" dur="500" fill="hold"/>
                                        <p:tgtEl>
                                          <p:spTgt spid="74"/>
                                        </p:tgtEl>
                                        <p:attrNameLst>
                                          <p:attrName>r</p:attrName>
                                        </p:attrNameLst>
                                      </p:cBhvr>
                                    </p:animRot>
                                  </p:childTnLst>
                                </p:cTn>
                              </p:par>
                              <p:par>
                                <p:cTn id="11" presetID="8" presetClass="emph" presetSubtype="0" repeatCount="4000" fill="hold" nodeType="withEffect">
                                  <p:stCondLst>
                                    <p:cond delay="0"/>
                                  </p:stCondLst>
                                  <p:childTnLst>
                                    <p:animRot by="43200000">
                                      <p:cBhvr>
                                        <p:cTn id="12" dur="2000" fill="hold"/>
                                        <p:tgtEl>
                                          <p:spTgt spid="75"/>
                                        </p:tgtEl>
                                        <p:attrNameLst>
                                          <p:attrName>r</p:attrName>
                                        </p:attrNameLst>
                                      </p:cBhvr>
                                    </p:animRot>
                                  </p:childTnLst>
                                </p:cTn>
                              </p:par>
                              <p:par>
                                <p:cTn id="13" presetID="8" presetClass="emph" presetSubtype="0" repeatCount="4000" fill="hold" nodeType="withEffect">
                                  <p:stCondLst>
                                    <p:cond delay="0"/>
                                  </p:stCondLst>
                                  <p:childTnLst>
                                    <p:animRot by="43200000">
                                      <p:cBhvr>
                                        <p:cTn id="14" dur="2000" fill="hold"/>
                                        <p:tgtEl>
                                          <p:spTgt spid="76"/>
                                        </p:tgtEl>
                                        <p:attrNameLst>
                                          <p:attrName>r</p:attrName>
                                        </p:attrNameLst>
                                      </p:cBhvr>
                                    </p:animRot>
                                  </p:childTnLst>
                                </p:cTn>
                              </p:par>
                              <p:par>
                                <p:cTn id="15" presetID="8" presetClass="emph" presetSubtype="0" repeatCount="4000" fill="hold" nodeType="withEffect">
                                  <p:stCondLst>
                                    <p:cond delay="0"/>
                                  </p:stCondLst>
                                  <p:childTnLst>
                                    <p:animRot by="43200000">
                                      <p:cBhvr>
                                        <p:cTn id="16" dur="2000" fill="hold"/>
                                        <p:tgtEl>
                                          <p:spTgt spid="77"/>
                                        </p:tgtEl>
                                        <p:attrNameLst>
                                          <p:attrName>r</p:attrName>
                                        </p:attrNameLst>
                                      </p:cBhvr>
                                    </p:animRot>
                                  </p:childTnLst>
                                </p:cTn>
                              </p:par>
                              <p:par>
                                <p:cTn id="17" presetID="8" presetClass="emph" presetSubtype="0" repeatCount="4000" fill="hold" nodeType="withEffect">
                                  <p:stCondLst>
                                    <p:cond delay="0"/>
                                  </p:stCondLst>
                                  <p:childTnLst>
                                    <p:animRot by="43200000">
                                      <p:cBhvr>
                                        <p:cTn id="18" dur="2000" fill="hold"/>
                                        <p:tgtEl>
                                          <p:spTgt spid="78"/>
                                        </p:tgtEl>
                                        <p:attrNameLst>
                                          <p:attrName>r</p:attrName>
                                        </p:attrNameLst>
                                      </p:cBhvr>
                                    </p:animRot>
                                  </p:childTnLst>
                                </p:cTn>
                              </p:par>
                              <p:par>
                                <p:cTn id="19" presetID="10" presetClass="entr" presetSubtype="0" fill="hold" nodeType="withEffect">
                                  <p:stCondLst>
                                    <p:cond delay="1000"/>
                                  </p:stCondLst>
                                  <p:childTnLst>
                                    <p:set>
                                      <p:cBhvr>
                                        <p:cTn id="20" dur="1" fill="hold">
                                          <p:stCondLst>
                                            <p:cond delay="0"/>
                                          </p:stCondLst>
                                        </p:cTn>
                                        <p:tgtEl>
                                          <p:spTgt spid="169"/>
                                        </p:tgtEl>
                                        <p:attrNameLst>
                                          <p:attrName>style.visibility</p:attrName>
                                        </p:attrNameLst>
                                      </p:cBhvr>
                                      <p:to>
                                        <p:strVal val="visible"/>
                                      </p:to>
                                    </p:set>
                                    <p:animEffect transition="in" filter="fade">
                                      <p:cBhvr>
                                        <p:cTn id="21" dur="500"/>
                                        <p:tgtEl>
                                          <p:spTgt spid="169"/>
                                        </p:tgtEl>
                                      </p:cBhvr>
                                    </p:animEffect>
                                  </p:childTnLst>
                                </p:cTn>
                              </p:par>
                              <p:par>
                                <p:cTn id="22" presetID="10" presetClass="entr" presetSubtype="0" fill="hold" nodeType="withEffect">
                                  <p:stCondLst>
                                    <p:cond delay="1500"/>
                                  </p:stCondLst>
                                  <p:childTnLst>
                                    <p:set>
                                      <p:cBhvr>
                                        <p:cTn id="23" dur="1" fill="hold">
                                          <p:stCondLst>
                                            <p:cond delay="0"/>
                                          </p:stCondLst>
                                        </p:cTn>
                                        <p:tgtEl>
                                          <p:spTgt spid="170"/>
                                        </p:tgtEl>
                                        <p:attrNameLst>
                                          <p:attrName>style.visibility</p:attrName>
                                        </p:attrNameLst>
                                      </p:cBhvr>
                                      <p:to>
                                        <p:strVal val="visible"/>
                                      </p:to>
                                    </p:set>
                                    <p:animEffect transition="in" filter="fade">
                                      <p:cBhvr>
                                        <p:cTn id="24" dur="500"/>
                                        <p:tgtEl>
                                          <p:spTgt spid="170"/>
                                        </p:tgtEl>
                                      </p:cBhvr>
                                    </p:animEffect>
                                  </p:childTnLst>
                                </p:cTn>
                              </p:par>
                              <p:par>
                                <p:cTn id="25" presetID="47" presetClass="exit" presetSubtype="0" fill="hold" nodeType="withEffect">
                                  <p:stCondLst>
                                    <p:cond delay="2000"/>
                                  </p:stCondLst>
                                  <p:childTnLst>
                                    <p:animEffect transition="out" filter="fade">
                                      <p:cBhvr>
                                        <p:cTn id="26" dur="500"/>
                                        <p:tgtEl>
                                          <p:spTgt spid="171"/>
                                        </p:tgtEl>
                                      </p:cBhvr>
                                    </p:animEffect>
                                    <p:anim calcmode="lin" valueType="num">
                                      <p:cBhvr>
                                        <p:cTn id="27" dur="500"/>
                                        <p:tgtEl>
                                          <p:spTgt spid="171"/>
                                        </p:tgtEl>
                                        <p:attrNameLst>
                                          <p:attrName>ppt_x</p:attrName>
                                        </p:attrNameLst>
                                      </p:cBhvr>
                                      <p:tavLst>
                                        <p:tav tm="0">
                                          <p:val>
                                            <p:strVal val="ppt_x"/>
                                          </p:val>
                                        </p:tav>
                                        <p:tav tm="100000">
                                          <p:val>
                                            <p:strVal val="ppt_x"/>
                                          </p:val>
                                        </p:tav>
                                      </p:tavLst>
                                    </p:anim>
                                    <p:anim calcmode="lin" valueType="num">
                                      <p:cBhvr>
                                        <p:cTn id="28" dur="500"/>
                                        <p:tgtEl>
                                          <p:spTgt spid="171"/>
                                        </p:tgtEl>
                                        <p:attrNameLst>
                                          <p:attrName>ppt_y</p:attrName>
                                        </p:attrNameLst>
                                      </p:cBhvr>
                                      <p:tavLst>
                                        <p:tav tm="0">
                                          <p:val>
                                            <p:strVal val="ppt_y"/>
                                          </p:val>
                                        </p:tav>
                                        <p:tav tm="100000">
                                          <p:val>
                                            <p:strVal val="ppt_y-.1"/>
                                          </p:val>
                                        </p:tav>
                                      </p:tavLst>
                                    </p:anim>
                                    <p:set>
                                      <p:cBhvr>
                                        <p:cTn id="29" dur="1" fill="hold">
                                          <p:stCondLst>
                                            <p:cond delay="499"/>
                                          </p:stCondLst>
                                        </p:cTn>
                                        <p:tgtEl>
                                          <p:spTgt spid="171"/>
                                        </p:tgtEl>
                                        <p:attrNameLst>
                                          <p:attrName>style.visibility</p:attrName>
                                        </p:attrNameLst>
                                      </p:cBhvr>
                                      <p:to>
                                        <p:strVal val="hidden"/>
                                      </p:to>
                                    </p:set>
                                  </p:childTnLst>
                                </p:cTn>
                              </p:par>
                              <p:par>
                                <p:cTn id="30" presetID="10" presetClass="entr" presetSubtype="0" fill="hold" nodeType="withEffect">
                                  <p:stCondLst>
                                    <p:cond delay="200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42" presetClass="entr" presetSubtype="0" fill="hold" nodeType="withEffect">
                                  <p:stCondLst>
                                    <p:cond delay="200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1000"/>
                                        <p:tgtEl>
                                          <p:spTgt spid="88"/>
                                        </p:tgtEl>
                                      </p:cBhvr>
                                    </p:animEffect>
                                    <p:anim calcmode="lin" valueType="num">
                                      <p:cBhvr>
                                        <p:cTn id="36" dur="1000" fill="hold"/>
                                        <p:tgtEl>
                                          <p:spTgt spid="88"/>
                                        </p:tgtEl>
                                        <p:attrNameLst>
                                          <p:attrName>ppt_x</p:attrName>
                                        </p:attrNameLst>
                                      </p:cBhvr>
                                      <p:tavLst>
                                        <p:tav tm="0">
                                          <p:val>
                                            <p:strVal val="#ppt_x"/>
                                          </p:val>
                                        </p:tav>
                                        <p:tav tm="100000">
                                          <p:val>
                                            <p:strVal val="#ppt_x"/>
                                          </p:val>
                                        </p:tav>
                                      </p:tavLst>
                                    </p:anim>
                                    <p:anim calcmode="lin" valueType="num">
                                      <p:cBhvr>
                                        <p:cTn id="37" dur="1000" fill="hold"/>
                                        <p:tgtEl>
                                          <p:spTgt spid="88"/>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300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500"/>
                                        <p:tgtEl>
                                          <p:spTgt spid="124"/>
                                        </p:tgtEl>
                                      </p:cBhvr>
                                    </p:animEffect>
                                  </p:childTnLst>
                                </p:cTn>
                              </p:par>
                              <p:par>
                                <p:cTn id="41" presetID="10" presetClass="entr" presetSubtype="0" fill="hold" grpId="0" nodeType="withEffect">
                                  <p:stCondLst>
                                    <p:cond delay="3500"/>
                                  </p:stCondLst>
                                  <p:childTnLst>
                                    <p:set>
                                      <p:cBhvr>
                                        <p:cTn id="42" dur="1" fill="hold">
                                          <p:stCondLst>
                                            <p:cond delay="0"/>
                                          </p:stCondLst>
                                        </p:cTn>
                                        <p:tgtEl>
                                          <p:spTgt spid="179"/>
                                        </p:tgtEl>
                                        <p:attrNameLst>
                                          <p:attrName>style.visibility</p:attrName>
                                        </p:attrNameLst>
                                      </p:cBhvr>
                                      <p:to>
                                        <p:strVal val="visible"/>
                                      </p:to>
                                    </p:set>
                                    <p:animEffect transition="in" filter="fade">
                                      <p:cBhvr>
                                        <p:cTn id="43" dur="500"/>
                                        <p:tgtEl>
                                          <p:spTgt spid="179"/>
                                        </p:tgtEl>
                                      </p:cBhvr>
                                    </p:animEffect>
                                  </p:childTnLst>
                                </p:cTn>
                              </p:par>
                              <p:par>
                                <p:cTn id="44" presetID="8" presetClass="emph" presetSubtype="0" accel="50000" decel="50000" fill="hold" nodeType="withEffect">
                                  <p:stCondLst>
                                    <p:cond delay="4500"/>
                                  </p:stCondLst>
                                  <p:childTnLst>
                                    <p:animRot by="10800000">
                                      <p:cBhvr>
                                        <p:cTn id="45" dur="500" fill="hold"/>
                                        <p:tgtEl>
                                          <p:spTgt spid="7"/>
                                        </p:tgtEl>
                                        <p:attrNameLst>
                                          <p:attrName>r</p:attrName>
                                        </p:attrNameLst>
                                      </p:cBhvr>
                                    </p:animRot>
                                  </p:childTnLst>
                                </p:cTn>
                              </p:par>
                              <p:par>
                                <p:cTn id="46" presetID="10" presetClass="entr" presetSubtype="0" fill="hold" nodeType="withEffect">
                                  <p:stCondLst>
                                    <p:cond delay="5000"/>
                                  </p:stCondLst>
                                  <p:childTnLst>
                                    <p:set>
                                      <p:cBhvr>
                                        <p:cTn id="47" dur="1" fill="hold">
                                          <p:stCondLst>
                                            <p:cond delay="0"/>
                                          </p:stCondLst>
                                        </p:cTn>
                                        <p:tgtEl>
                                          <p:spTgt spid="196"/>
                                        </p:tgtEl>
                                        <p:attrNameLst>
                                          <p:attrName>style.visibility</p:attrName>
                                        </p:attrNameLst>
                                      </p:cBhvr>
                                      <p:to>
                                        <p:strVal val="visible"/>
                                      </p:to>
                                    </p:set>
                                    <p:animEffect transition="in" filter="fade">
                                      <p:cBhvr>
                                        <p:cTn id="48" dur="500"/>
                                        <p:tgtEl>
                                          <p:spTgt spid="196"/>
                                        </p:tgtEl>
                                      </p:cBhvr>
                                    </p:animEffect>
                                  </p:childTnLst>
                                </p:cTn>
                              </p:par>
                              <p:par>
                                <p:cTn id="49" presetID="10" presetClass="entr" presetSubtype="0" fill="hold" nodeType="withEffect">
                                  <p:stCondLst>
                                    <p:cond delay="5500"/>
                                  </p:stCondLst>
                                  <p:childTnLst>
                                    <p:set>
                                      <p:cBhvr>
                                        <p:cTn id="50" dur="1" fill="hold">
                                          <p:stCondLst>
                                            <p:cond delay="0"/>
                                          </p:stCondLst>
                                        </p:cTn>
                                        <p:tgtEl>
                                          <p:spTgt spid="197"/>
                                        </p:tgtEl>
                                        <p:attrNameLst>
                                          <p:attrName>style.visibility</p:attrName>
                                        </p:attrNameLst>
                                      </p:cBhvr>
                                      <p:to>
                                        <p:strVal val="visible"/>
                                      </p:to>
                                    </p:set>
                                    <p:animEffect transition="in" filter="fade">
                                      <p:cBhvr>
                                        <p:cTn id="51" dur="500"/>
                                        <p:tgtEl>
                                          <p:spTgt spid="197"/>
                                        </p:tgtEl>
                                      </p:cBhvr>
                                    </p:animEffect>
                                  </p:childTnLst>
                                </p:cTn>
                              </p:par>
                              <p:par>
                                <p:cTn id="52" presetID="47" presetClass="exit" presetSubtype="0" fill="hold" nodeType="withEffect">
                                  <p:stCondLst>
                                    <p:cond delay="6000"/>
                                  </p:stCondLst>
                                  <p:childTnLst>
                                    <p:animEffect transition="out" filter="fade">
                                      <p:cBhvr>
                                        <p:cTn id="53" dur="500"/>
                                        <p:tgtEl>
                                          <p:spTgt spid="206"/>
                                        </p:tgtEl>
                                      </p:cBhvr>
                                    </p:animEffect>
                                    <p:anim calcmode="lin" valueType="num">
                                      <p:cBhvr>
                                        <p:cTn id="54" dur="500"/>
                                        <p:tgtEl>
                                          <p:spTgt spid="206"/>
                                        </p:tgtEl>
                                        <p:attrNameLst>
                                          <p:attrName>ppt_x</p:attrName>
                                        </p:attrNameLst>
                                      </p:cBhvr>
                                      <p:tavLst>
                                        <p:tav tm="0">
                                          <p:val>
                                            <p:strVal val="ppt_x"/>
                                          </p:val>
                                        </p:tav>
                                        <p:tav tm="100000">
                                          <p:val>
                                            <p:strVal val="ppt_x"/>
                                          </p:val>
                                        </p:tav>
                                      </p:tavLst>
                                    </p:anim>
                                    <p:anim calcmode="lin" valueType="num">
                                      <p:cBhvr>
                                        <p:cTn id="55" dur="500"/>
                                        <p:tgtEl>
                                          <p:spTgt spid="206"/>
                                        </p:tgtEl>
                                        <p:attrNameLst>
                                          <p:attrName>ppt_y</p:attrName>
                                        </p:attrNameLst>
                                      </p:cBhvr>
                                      <p:tavLst>
                                        <p:tav tm="0">
                                          <p:val>
                                            <p:strVal val="ppt_y"/>
                                          </p:val>
                                        </p:tav>
                                        <p:tav tm="100000">
                                          <p:val>
                                            <p:strVal val="ppt_y-.1"/>
                                          </p:val>
                                        </p:tav>
                                      </p:tavLst>
                                    </p:anim>
                                    <p:set>
                                      <p:cBhvr>
                                        <p:cTn id="56" dur="1" fill="hold">
                                          <p:stCondLst>
                                            <p:cond delay="499"/>
                                          </p:stCondLst>
                                        </p:cTn>
                                        <p:tgtEl>
                                          <p:spTgt spid="206"/>
                                        </p:tgtEl>
                                        <p:attrNameLst>
                                          <p:attrName>style.visibility</p:attrName>
                                        </p:attrNameLst>
                                      </p:cBhvr>
                                      <p:to>
                                        <p:strVal val="hidden"/>
                                      </p:to>
                                    </p:set>
                                  </p:childTnLst>
                                </p:cTn>
                              </p:par>
                              <p:par>
                                <p:cTn id="57" presetID="10" presetClass="entr" presetSubtype="0" fill="hold" nodeType="withEffect">
                                  <p:stCondLst>
                                    <p:cond delay="600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42" presetClass="entr" presetSubtype="0" fill="hold" nodeType="withEffect">
                                  <p:stCondLst>
                                    <p:cond delay="600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1000"/>
                                        <p:tgtEl>
                                          <p:spTgt spid="89"/>
                                        </p:tgtEl>
                                      </p:cBhvr>
                                    </p:animEffect>
                                    <p:anim calcmode="lin" valueType="num">
                                      <p:cBhvr>
                                        <p:cTn id="63" dur="1000" fill="hold"/>
                                        <p:tgtEl>
                                          <p:spTgt spid="89"/>
                                        </p:tgtEl>
                                        <p:attrNameLst>
                                          <p:attrName>ppt_x</p:attrName>
                                        </p:attrNameLst>
                                      </p:cBhvr>
                                      <p:tavLst>
                                        <p:tav tm="0">
                                          <p:val>
                                            <p:strVal val="#ppt_x"/>
                                          </p:val>
                                        </p:tav>
                                        <p:tav tm="100000">
                                          <p:val>
                                            <p:strVal val="#ppt_x"/>
                                          </p:val>
                                        </p:tav>
                                      </p:tavLst>
                                    </p:anim>
                                    <p:anim calcmode="lin" valueType="num">
                                      <p:cBhvr>
                                        <p:cTn id="64" dur="1000" fill="hold"/>
                                        <p:tgtEl>
                                          <p:spTgt spid="89"/>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7000"/>
                                  </p:stCondLst>
                                  <p:childTnLst>
                                    <p:set>
                                      <p:cBhvr>
                                        <p:cTn id="66" dur="1" fill="hold">
                                          <p:stCondLst>
                                            <p:cond delay="0"/>
                                          </p:stCondLst>
                                        </p:cTn>
                                        <p:tgtEl>
                                          <p:spTgt spid="187"/>
                                        </p:tgtEl>
                                        <p:attrNameLst>
                                          <p:attrName>style.visibility</p:attrName>
                                        </p:attrNameLst>
                                      </p:cBhvr>
                                      <p:to>
                                        <p:strVal val="visible"/>
                                      </p:to>
                                    </p:set>
                                    <p:animEffect transition="in" filter="fade">
                                      <p:cBhvr>
                                        <p:cTn id="67" dur="500"/>
                                        <p:tgtEl>
                                          <p:spTgt spid="187"/>
                                        </p:tgtEl>
                                      </p:cBhvr>
                                    </p:animEffect>
                                  </p:childTnLst>
                                </p:cTn>
                              </p:par>
                              <p:par>
                                <p:cTn id="68" presetID="10" presetClass="entr" presetSubtype="0" fill="hold" grpId="0" nodeType="withEffect">
                                  <p:stCondLst>
                                    <p:cond delay="7500"/>
                                  </p:stCondLst>
                                  <p:childTnLst>
                                    <p:set>
                                      <p:cBhvr>
                                        <p:cTn id="69" dur="1" fill="hold">
                                          <p:stCondLst>
                                            <p:cond delay="0"/>
                                          </p:stCondLst>
                                        </p:cTn>
                                        <p:tgtEl>
                                          <p:spTgt spid="215"/>
                                        </p:tgtEl>
                                        <p:attrNameLst>
                                          <p:attrName>style.visibility</p:attrName>
                                        </p:attrNameLst>
                                      </p:cBhvr>
                                      <p:to>
                                        <p:strVal val="visible"/>
                                      </p:to>
                                    </p:set>
                                    <p:animEffect transition="in" filter="fade">
                                      <p:cBhvr>
                                        <p:cTn id="70" dur="500"/>
                                        <p:tgtEl>
                                          <p:spTgt spid="215"/>
                                        </p:tgtEl>
                                      </p:cBhvr>
                                    </p:animEffect>
                                  </p:childTnLst>
                                </p:cTn>
                              </p:par>
                              <p:par>
                                <p:cTn id="71" presetID="8" presetClass="emph" presetSubtype="0" fill="hold" nodeType="withEffect">
                                  <p:stCondLst>
                                    <p:cond delay="8500"/>
                                  </p:stCondLst>
                                  <p:childTnLst>
                                    <p:animRot by="5400000">
                                      <p:cBhvr>
                                        <p:cTn id="72" dur="500" fill="hold"/>
                                        <p:tgtEl>
                                          <p:spTgt spid="6"/>
                                        </p:tgtEl>
                                        <p:attrNameLst>
                                          <p:attrName>r</p:attrName>
                                        </p:attrNameLst>
                                      </p:cBhvr>
                                    </p:animRot>
                                  </p:childTnLst>
                                </p:cTn>
                              </p:par>
                              <p:par>
                                <p:cTn id="73" presetID="10" presetClass="entr" presetSubtype="0" fill="hold" nodeType="withEffect">
                                  <p:stCondLst>
                                    <p:cond delay="9000"/>
                                  </p:stCondLst>
                                  <p:childTnLst>
                                    <p:set>
                                      <p:cBhvr>
                                        <p:cTn id="74" dur="1" fill="hold">
                                          <p:stCondLst>
                                            <p:cond delay="0"/>
                                          </p:stCondLst>
                                        </p:cTn>
                                        <p:tgtEl>
                                          <p:spTgt spid="212"/>
                                        </p:tgtEl>
                                        <p:attrNameLst>
                                          <p:attrName>style.visibility</p:attrName>
                                        </p:attrNameLst>
                                      </p:cBhvr>
                                      <p:to>
                                        <p:strVal val="visible"/>
                                      </p:to>
                                    </p:set>
                                    <p:animEffect transition="in" filter="fade">
                                      <p:cBhvr>
                                        <p:cTn id="75" dur="500"/>
                                        <p:tgtEl>
                                          <p:spTgt spid="212"/>
                                        </p:tgtEl>
                                      </p:cBhvr>
                                    </p:animEffect>
                                  </p:childTnLst>
                                </p:cTn>
                              </p:par>
                              <p:par>
                                <p:cTn id="76" presetID="10" presetClass="entr" presetSubtype="0" fill="hold" nodeType="withEffect">
                                  <p:stCondLst>
                                    <p:cond delay="9500"/>
                                  </p:stCondLst>
                                  <p:childTnLst>
                                    <p:set>
                                      <p:cBhvr>
                                        <p:cTn id="77" dur="1" fill="hold">
                                          <p:stCondLst>
                                            <p:cond delay="0"/>
                                          </p:stCondLst>
                                        </p:cTn>
                                        <p:tgtEl>
                                          <p:spTgt spid="213"/>
                                        </p:tgtEl>
                                        <p:attrNameLst>
                                          <p:attrName>style.visibility</p:attrName>
                                        </p:attrNameLst>
                                      </p:cBhvr>
                                      <p:to>
                                        <p:strVal val="visible"/>
                                      </p:to>
                                    </p:set>
                                    <p:animEffect transition="in" filter="fade">
                                      <p:cBhvr>
                                        <p:cTn id="78" dur="500"/>
                                        <p:tgtEl>
                                          <p:spTgt spid="213"/>
                                        </p:tgtEl>
                                      </p:cBhvr>
                                    </p:animEffect>
                                  </p:childTnLst>
                                </p:cTn>
                              </p:par>
                              <p:par>
                                <p:cTn id="79" presetID="47" presetClass="exit" presetSubtype="0" fill="hold" nodeType="withEffect">
                                  <p:stCondLst>
                                    <p:cond delay="10000"/>
                                  </p:stCondLst>
                                  <p:childTnLst>
                                    <p:animEffect transition="out" filter="fade">
                                      <p:cBhvr>
                                        <p:cTn id="80" dur="500"/>
                                        <p:tgtEl>
                                          <p:spTgt spid="214"/>
                                        </p:tgtEl>
                                      </p:cBhvr>
                                    </p:animEffect>
                                    <p:anim calcmode="lin" valueType="num">
                                      <p:cBhvr>
                                        <p:cTn id="81" dur="500"/>
                                        <p:tgtEl>
                                          <p:spTgt spid="214"/>
                                        </p:tgtEl>
                                        <p:attrNameLst>
                                          <p:attrName>ppt_x</p:attrName>
                                        </p:attrNameLst>
                                      </p:cBhvr>
                                      <p:tavLst>
                                        <p:tav tm="0">
                                          <p:val>
                                            <p:strVal val="ppt_x"/>
                                          </p:val>
                                        </p:tav>
                                        <p:tav tm="100000">
                                          <p:val>
                                            <p:strVal val="ppt_x"/>
                                          </p:val>
                                        </p:tav>
                                      </p:tavLst>
                                    </p:anim>
                                    <p:anim calcmode="lin" valueType="num">
                                      <p:cBhvr>
                                        <p:cTn id="82" dur="500"/>
                                        <p:tgtEl>
                                          <p:spTgt spid="214"/>
                                        </p:tgtEl>
                                        <p:attrNameLst>
                                          <p:attrName>ppt_y</p:attrName>
                                        </p:attrNameLst>
                                      </p:cBhvr>
                                      <p:tavLst>
                                        <p:tav tm="0">
                                          <p:val>
                                            <p:strVal val="ppt_y"/>
                                          </p:val>
                                        </p:tav>
                                        <p:tav tm="100000">
                                          <p:val>
                                            <p:strVal val="ppt_y-.1"/>
                                          </p:val>
                                        </p:tav>
                                      </p:tavLst>
                                    </p:anim>
                                    <p:set>
                                      <p:cBhvr>
                                        <p:cTn id="83" dur="1" fill="hold">
                                          <p:stCondLst>
                                            <p:cond delay="499"/>
                                          </p:stCondLst>
                                        </p:cTn>
                                        <p:tgtEl>
                                          <p:spTgt spid="214"/>
                                        </p:tgtEl>
                                        <p:attrNameLst>
                                          <p:attrName>style.visibility</p:attrName>
                                        </p:attrNameLst>
                                      </p:cBhvr>
                                      <p:to>
                                        <p:strVal val="hidden"/>
                                      </p:to>
                                    </p:set>
                                  </p:childTnLst>
                                </p:cTn>
                              </p:par>
                              <p:par>
                                <p:cTn id="84" presetID="10" presetClass="entr" presetSubtype="0" fill="hold" nodeType="withEffect">
                                  <p:stCondLst>
                                    <p:cond delay="10000"/>
                                  </p:stCondLst>
                                  <p:childTnLst>
                                    <p:set>
                                      <p:cBhvr>
                                        <p:cTn id="85" dur="1" fill="hold">
                                          <p:stCondLst>
                                            <p:cond delay="0"/>
                                          </p:stCondLst>
                                        </p:cTn>
                                        <p:tgtEl>
                                          <p:spTgt spid="81"/>
                                        </p:tgtEl>
                                        <p:attrNameLst>
                                          <p:attrName>style.visibility</p:attrName>
                                        </p:attrNameLst>
                                      </p:cBhvr>
                                      <p:to>
                                        <p:strVal val="visible"/>
                                      </p:to>
                                    </p:set>
                                    <p:animEffect transition="in" filter="fade">
                                      <p:cBhvr>
                                        <p:cTn id="86" dur="500"/>
                                        <p:tgtEl>
                                          <p:spTgt spid="81"/>
                                        </p:tgtEl>
                                      </p:cBhvr>
                                    </p:animEffect>
                                  </p:childTnLst>
                                </p:cTn>
                              </p:par>
                              <p:par>
                                <p:cTn id="87" presetID="42" presetClass="entr" presetSubtype="0" fill="hold" nodeType="withEffect">
                                  <p:stCondLst>
                                    <p:cond delay="10000"/>
                                  </p:stCondLst>
                                  <p:childTnLst>
                                    <p:set>
                                      <p:cBhvr>
                                        <p:cTn id="88" dur="1" fill="hold">
                                          <p:stCondLst>
                                            <p:cond delay="0"/>
                                          </p:stCondLst>
                                        </p:cTn>
                                        <p:tgtEl>
                                          <p:spTgt spid="92"/>
                                        </p:tgtEl>
                                        <p:attrNameLst>
                                          <p:attrName>style.visibility</p:attrName>
                                        </p:attrNameLst>
                                      </p:cBhvr>
                                      <p:to>
                                        <p:strVal val="visible"/>
                                      </p:to>
                                    </p:set>
                                    <p:animEffect transition="in" filter="fade">
                                      <p:cBhvr>
                                        <p:cTn id="89" dur="1000"/>
                                        <p:tgtEl>
                                          <p:spTgt spid="92"/>
                                        </p:tgtEl>
                                      </p:cBhvr>
                                    </p:animEffect>
                                    <p:anim calcmode="lin" valueType="num">
                                      <p:cBhvr>
                                        <p:cTn id="90" dur="1000" fill="hold"/>
                                        <p:tgtEl>
                                          <p:spTgt spid="92"/>
                                        </p:tgtEl>
                                        <p:attrNameLst>
                                          <p:attrName>ppt_x</p:attrName>
                                        </p:attrNameLst>
                                      </p:cBhvr>
                                      <p:tavLst>
                                        <p:tav tm="0">
                                          <p:val>
                                            <p:strVal val="#ppt_x"/>
                                          </p:val>
                                        </p:tav>
                                        <p:tav tm="100000">
                                          <p:val>
                                            <p:strVal val="#ppt_x"/>
                                          </p:val>
                                        </p:tav>
                                      </p:tavLst>
                                    </p:anim>
                                    <p:anim calcmode="lin" valueType="num">
                                      <p:cBhvr>
                                        <p:cTn id="91" dur="1000" fill="hold"/>
                                        <p:tgtEl>
                                          <p:spTgt spid="92"/>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11000"/>
                                  </p:stCondLst>
                                  <p:childTnLst>
                                    <p:set>
                                      <p:cBhvr>
                                        <p:cTn id="93" dur="1" fill="hold">
                                          <p:stCondLst>
                                            <p:cond delay="0"/>
                                          </p:stCondLst>
                                        </p:cTn>
                                        <p:tgtEl>
                                          <p:spTgt spid="208"/>
                                        </p:tgtEl>
                                        <p:attrNameLst>
                                          <p:attrName>style.visibility</p:attrName>
                                        </p:attrNameLst>
                                      </p:cBhvr>
                                      <p:to>
                                        <p:strVal val="visible"/>
                                      </p:to>
                                    </p:set>
                                    <p:animEffect transition="in" filter="fade">
                                      <p:cBhvr>
                                        <p:cTn id="94" dur="500"/>
                                        <p:tgtEl>
                                          <p:spTgt spid="208"/>
                                        </p:tgtEl>
                                      </p:cBhvr>
                                    </p:animEffect>
                                  </p:childTnLst>
                                </p:cTn>
                              </p:par>
                              <p:par>
                                <p:cTn id="95" presetID="10" presetClass="entr" presetSubtype="0" fill="hold" grpId="0" nodeType="withEffect">
                                  <p:stCondLst>
                                    <p:cond delay="11500"/>
                                  </p:stCondLst>
                                  <p:childTnLst>
                                    <p:set>
                                      <p:cBhvr>
                                        <p:cTn id="96" dur="1" fill="hold">
                                          <p:stCondLst>
                                            <p:cond delay="0"/>
                                          </p:stCondLst>
                                        </p:cTn>
                                        <p:tgtEl>
                                          <p:spTgt spid="207"/>
                                        </p:tgtEl>
                                        <p:attrNameLst>
                                          <p:attrName>style.visibility</p:attrName>
                                        </p:attrNameLst>
                                      </p:cBhvr>
                                      <p:to>
                                        <p:strVal val="visible"/>
                                      </p:to>
                                    </p:set>
                                    <p:animEffect transition="in" filter="fade">
                                      <p:cBhvr>
                                        <p:cTn id="97" dur="500"/>
                                        <p:tgtEl>
                                          <p:spTgt spid="207"/>
                                        </p:tgtEl>
                                      </p:cBhvr>
                                    </p:animEffect>
                                  </p:childTnLst>
                                </p:cTn>
                              </p:par>
                              <p:par>
                                <p:cTn id="98" presetID="8" presetClass="emph" presetSubtype="0" accel="50000" decel="50000" fill="hold" nodeType="withEffect">
                                  <p:stCondLst>
                                    <p:cond delay="12500"/>
                                  </p:stCondLst>
                                  <p:childTnLst>
                                    <p:animRot by="10800000">
                                      <p:cBhvr>
                                        <p:cTn id="99" dur="5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5" grpId="0" animBg="1"/>
      <p:bldP spid="207" grpId="0" animBg="1"/>
      <p:bldP spid="124" grpId="0" animBg="1"/>
      <p:bldP spid="187" grpId="0" animBg="1"/>
      <p:bldP spid="20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a typeface="ＭＳ Ｐゴシック" pitchFamily="34" charset="-128"/>
              </a:rPr>
              <a:t>Transaction Guard</a:t>
            </a:r>
            <a:endParaRPr lang="en-US" dirty="0"/>
          </a:p>
        </p:txBody>
      </p:sp>
      <p:sp>
        <p:nvSpPr>
          <p:cNvPr id="5" name="Text Placeholder 4"/>
          <p:cNvSpPr>
            <a:spLocks noGrp="1"/>
          </p:cNvSpPr>
          <p:nvPr>
            <p:ph type="body" sz="quarter" idx="13"/>
          </p:nvPr>
        </p:nvSpPr>
        <p:spPr/>
        <p:txBody>
          <a:bodyPr/>
          <a:lstStyle/>
          <a:p>
            <a:r>
              <a:rPr lang="en-US" dirty="0" err="1" smtClean="0"/>
              <a:t>Primeiro</a:t>
            </a:r>
            <a:r>
              <a:rPr lang="en-US" dirty="0" smtClean="0"/>
              <a:t> Database a </a:t>
            </a:r>
            <a:r>
              <a:rPr lang="en-US" dirty="0" err="1" smtClean="0"/>
              <a:t>preservar</a:t>
            </a:r>
            <a:r>
              <a:rPr lang="en-US" dirty="0" smtClean="0"/>
              <a:t> o </a:t>
            </a:r>
            <a:r>
              <a:rPr lang="en-US" dirty="0" err="1" smtClean="0"/>
              <a:t>resultado</a:t>
            </a:r>
            <a:r>
              <a:rPr lang="en-US" dirty="0" smtClean="0"/>
              <a:t> do commit</a:t>
            </a:r>
            <a:endParaRPr lang="en-US" b="1" dirty="0">
              <a:solidFill>
                <a:srgbClr val="0070C0"/>
              </a:solidFill>
            </a:endParaRPr>
          </a:p>
        </p:txBody>
      </p:sp>
      <p:pic>
        <p:nvPicPr>
          <p:cNvPr id="235522" name="Picture 2"/>
          <p:cNvPicPr>
            <a:picLocks noChangeAspect="1" noChangeArrowheads="1"/>
          </p:cNvPicPr>
          <p:nvPr/>
        </p:nvPicPr>
        <p:blipFill>
          <a:blip r:embed="rId3" cstate="print"/>
          <a:srcRect/>
          <a:stretch>
            <a:fillRect/>
          </a:stretch>
        </p:blipFill>
        <p:spPr bwMode="auto">
          <a:xfrm>
            <a:off x="656234" y="1306279"/>
            <a:ext cx="7837763" cy="331173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a typeface="ＭＳ Ｐゴシック" pitchFamily="34" charset="-128"/>
              </a:rPr>
              <a:t>Application Continuity</a:t>
            </a:r>
            <a:endParaRPr lang="en-US" dirty="0"/>
          </a:p>
        </p:txBody>
      </p:sp>
      <p:sp>
        <p:nvSpPr>
          <p:cNvPr id="5" name="Text Placeholder 4"/>
          <p:cNvSpPr>
            <a:spLocks noGrp="1"/>
          </p:cNvSpPr>
          <p:nvPr>
            <p:ph type="body" sz="quarter" idx="13"/>
          </p:nvPr>
        </p:nvSpPr>
        <p:spPr/>
        <p:txBody>
          <a:bodyPr/>
          <a:lstStyle/>
          <a:p>
            <a:r>
              <a:rPr lang="en-US" dirty="0" err="1" smtClean="0"/>
              <a:t>Refaz</a:t>
            </a:r>
            <a:r>
              <a:rPr lang="en-US" dirty="0" smtClean="0"/>
              <a:t> a </a:t>
            </a:r>
            <a:r>
              <a:rPr lang="en-US" dirty="0" err="1" smtClean="0"/>
              <a:t>transação</a:t>
            </a:r>
            <a:r>
              <a:rPr lang="en-US" dirty="0" smtClean="0"/>
              <a:t> </a:t>
            </a:r>
            <a:r>
              <a:rPr lang="en-US" dirty="0" err="1" smtClean="0"/>
              <a:t>em</a:t>
            </a:r>
            <a:r>
              <a:rPr lang="en-US" dirty="0" smtClean="0"/>
              <a:t> </a:t>
            </a:r>
            <a:r>
              <a:rPr lang="en-US" dirty="0" err="1" smtClean="0"/>
              <a:t>caso</a:t>
            </a:r>
            <a:r>
              <a:rPr lang="en-US" dirty="0" smtClean="0"/>
              <a:t> de </a:t>
            </a:r>
            <a:r>
              <a:rPr lang="en-US" dirty="0" err="1" smtClean="0"/>
              <a:t>falhas</a:t>
            </a:r>
            <a:endParaRPr lang="en-US" b="1" dirty="0">
              <a:solidFill>
                <a:srgbClr val="0070C0"/>
              </a:solidFill>
            </a:endParaRPr>
          </a:p>
        </p:txBody>
      </p:sp>
      <p:pic>
        <p:nvPicPr>
          <p:cNvPr id="236546" name="Picture 2"/>
          <p:cNvPicPr>
            <a:picLocks noChangeAspect="1" noChangeArrowheads="1"/>
          </p:cNvPicPr>
          <p:nvPr/>
        </p:nvPicPr>
        <p:blipFill>
          <a:blip r:embed="rId3" cstate="print"/>
          <a:srcRect/>
          <a:stretch>
            <a:fillRect/>
          </a:stretch>
        </p:blipFill>
        <p:spPr bwMode="auto">
          <a:xfrm>
            <a:off x="594265" y="1309254"/>
            <a:ext cx="8090499" cy="333399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Dataguard</a:t>
            </a:r>
            <a:r>
              <a:rPr lang="en-US" dirty="0" smtClean="0">
                <a:ea typeface="ＭＳ Ｐゴシック" pitchFamily="34" charset="-128"/>
              </a:rPr>
              <a:t> </a:t>
            </a:r>
            <a:r>
              <a:rPr lang="en-US" dirty="0" smtClean="0">
                <a:solidFill>
                  <a:schemeClr val="bg1">
                    <a:lumMod val="85000"/>
                  </a:schemeClr>
                </a:solidFill>
                <a:ea typeface="ＭＳ Ｐゴシック" pitchFamily="34" charset="-128"/>
              </a:rPr>
              <a:t>(Zero Data Loss)</a:t>
            </a:r>
            <a:endParaRPr lang="en-US" dirty="0">
              <a:solidFill>
                <a:schemeClr val="bg1">
                  <a:lumMod val="85000"/>
                </a:schemeClr>
              </a:solidFill>
            </a:endParaRPr>
          </a:p>
        </p:txBody>
      </p:sp>
      <p:sp>
        <p:nvSpPr>
          <p:cNvPr id="5" name="Text Placeholder 4"/>
          <p:cNvSpPr>
            <a:spLocks noGrp="1"/>
          </p:cNvSpPr>
          <p:nvPr>
            <p:ph type="body" sz="quarter" idx="13"/>
          </p:nvPr>
        </p:nvSpPr>
        <p:spPr/>
        <p:txBody>
          <a:bodyPr/>
          <a:lstStyle/>
          <a:p>
            <a:r>
              <a:rPr lang="en-US" dirty="0" smtClean="0"/>
              <a:t>Trade-off entre performance e </a:t>
            </a:r>
            <a:r>
              <a:rPr lang="en-US" dirty="0" err="1" smtClean="0"/>
              <a:t>segurança</a:t>
            </a:r>
            <a:endParaRPr lang="en-US" b="1" dirty="0">
              <a:solidFill>
                <a:srgbClr val="0070C0"/>
              </a:solidFill>
            </a:endParaRPr>
          </a:p>
        </p:txBody>
      </p:sp>
      <p:pic>
        <p:nvPicPr>
          <p:cNvPr id="238594" name="Picture 2"/>
          <p:cNvPicPr>
            <a:picLocks noChangeAspect="1" noChangeArrowheads="1"/>
          </p:cNvPicPr>
          <p:nvPr/>
        </p:nvPicPr>
        <p:blipFill>
          <a:blip r:embed="rId3" cstate="print"/>
          <a:srcRect/>
          <a:stretch>
            <a:fillRect/>
          </a:stretch>
        </p:blipFill>
        <p:spPr bwMode="auto">
          <a:xfrm>
            <a:off x="834737" y="1698171"/>
            <a:ext cx="7783334" cy="228921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Dataguard</a:t>
            </a:r>
            <a:r>
              <a:rPr lang="en-US" dirty="0" smtClean="0">
                <a:ea typeface="ＭＳ Ｐゴシック" pitchFamily="34" charset="-128"/>
              </a:rPr>
              <a:t> Far Sync</a:t>
            </a:r>
            <a:endParaRPr lang="en-US" dirty="0">
              <a:solidFill>
                <a:schemeClr val="bg1">
                  <a:lumMod val="85000"/>
                </a:schemeClr>
              </a:solidFill>
            </a:endParaRPr>
          </a:p>
        </p:txBody>
      </p:sp>
      <p:sp>
        <p:nvSpPr>
          <p:cNvPr id="5" name="Text Placeholder 4"/>
          <p:cNvSpPr>
            <a:spLocks noGrp="1"/>
          </p:cNvSpPr>
          <p:nvPr>
            <p:ph type="body" sz="quarter" idx="13"/>
          </p:nvPr>
        </p:nvSpPr>
        <p:spPr/>
        <p:txBody>
          <a:bodyPr/>
          <a:lstStyle/>
          <a:p>
            <a:r>
              <a:rPr lang="en-US" dirty="0" smtClean="0"/>
              <a:t>Zero Data Loss</a:t>
            </a:r>
            <a:endParaRPr lang="en-US" b="1" dirty="0">
              <a:solidFill>
                <a:srgbClr val="0070C0"/>
              </a:solidFill>
            </a:endParaRPr>
          </a:p>
        </p:txBody>
      </p:sp>
      <p:pic>
        <p:nvPicPr>
          <p:cNvPr id="240642" name="Picture 2"/>
          <p:cNvPicPr>
            <a:picLocks noChangeAspect="1" noChangeArrowheads="1"/>
          </p:cNvPicPr>
          <p:nvPr/>
        </p:nvPicPr>
        <p:blipFill>
          <a:blip r:embed="rId3" cstate="print"/>
          <a:srcRect/>
          <a:stretch>
            <a:fillRect/>
          </a:stretch>
        </p:blipFill>
        <p:spPr bwMode="auto">
          <a:xfrm>
            <a:off x="556718" y="1460664"/>
            <a:ext cx="7970787" cy="304527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Dataguard</a:t>
            </a:r>
            <a:r>
              <a:rPr lang="en-US" dirty="0" smtClean="0">
                <a:ea typeface="ＭＳ Ｐゴシック" pitchFamily="34" charset="-128"/>
              </a:rPr>
              <a:t> Far Sync</a:t>
            </a:r>
            <a:endParaRPr lang="en-US" dirty="0">
              <a:solidFill>
                <a:schemeClr val="bg1">
                  <a:lumMod val="85000"/>
                </a:schemeClr>
              </a:solidFill>
            </a:endParaRPr>
          </a:p>
        </p:txBody>
      </p:sp>
      <p:sp>
        <p:nvSpPr>
          <p:cNvPr id="5" name="Text Placeholder 4"/>
          <p:cNvSpPr>
            <a:spLocks noGrp="1"/>
          </p:cNvSpPr>
          <p:nvPr>
            <p:ph type="body" sz="quarter" idx="13"/>
          </p:nvPr>
        </p:nvSpPr>
        <p:spPr/>
        <p:txBody>
          <a:bodyPr/>
          <a:lstStyle/>
          <a:p>
            <a:r>
              <a:rPr lang="en-US" dirty="0" smtClean="0"/>
              <a:t>Zero Data Loss</a:t>
            </a:r>
            <a:endParaRPr lang="en-US" b="1" dirty="0" smtClean="0">
              <a:solidFill>
                <a:srgbClr val="0070C0"/>
              </a:solidFill>
            </a:endParaRPr>
          </a:p>
        </p:txBody>
      </p:sp>
      <p:pic>
        <p:nvPicPr>
          <p:cNvPr id="239618" name="Picture 2"/>
          <p:cNvPicPr>
            <a:picLocks noChangeAspect="1" noChangeArrowheads="1"/>
          </p:cNvPicPr>
          <p:nvPr/>
        </p:nvPicPr>
        <p:blipFill>
          <a:blip r:embed="rId3" cstate="print"/>
          <a:srcRect/>
          <a:stretch>
            <a:fillRect/>
          </a:stretch>
        </p:blipFill>
        <p:spPr bwMode="auto">
          <a:xfrm>
            <a:off x="1171822" y="1230396"/>
            <a:ext cx="6610350" cy="32289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6" y="2068993"/>
            <a:ext cx="8346073" cy="1028700"/>
          </a:xfrm>
        </p:spPr>
        <p:txBody>
          <a:bodyPr/>
          <a:lstStyle/>
          <a:p>
            <a:r>
              <a:rPr lang="en-US" dirty="0" err="1" smtClean="0"/>
              <a:t>Sharding</a:t>
            </a:r>
            <a:endParaRPr lang="en-US" dirty="0"/>
          </a:p>
        </p:txBody>
      </p:sp>
      <p:sp>
        <p:nvSpPr>
          <p:cNvPr id="5" name="Text Placeholder 4"/>
          <p:cNvSpPr>
            <a:spLocks noGrp="1"/>
          </p:cNvSpPr>
          <p:nvPr>
            <p:ph type="body" idx="1"/>
          </p:nvPr>
        </p:nvSpPr>
        <p:spPr>
          <a:xfrm>
            <a:off x="398966" y="3147699"/>
            <a:ext cx="8346073" cy="685800"/>
          </a:xfrm>
        </p:spPr>
        <p:txBody>
          <a:bodyPr/>
          <a:lstStyle/>
          <a:p>
            <a:pPr lvl="0"/>
            <a:r>
              <a:rPr lang="en-US" dirty="0" smtClean="0">
                <a:solidFill>
                  <a:srgbClr val="5F5F5F"/>
                </a:solidFill>
              </a:rPr>
              <a:t>Horizontal partitioning of data across independent databases (shards)</a:t>
            </a:r>
          </a:p>
          <a:p>
            <a:endParaRPr lang="en-US" dirty="0">
              <a:solidFill>
                <a:schemeClr val="bg1">
                  <a:lumMod val="50000"/>
                </a:schemeClr>
              </a:solidFill>
            </a:endParaRPr>
          </a:p>
        </p:txBody>
      </p:sp>
    </p:spTree>
    <p:extLst>
      <p:ext uri="{BB962C8B-B14F-4D97-AF65-F5344CB8AC3E}">
        <p14:creationId xmlns="" xmlns:p14="http://schemas.microsoft.com/office/powerpoint/2010/main" val="745602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Sharding</a:t>
            </a:r>
            <a:endParaRPr lang="en-US" dirty="0">
              <a:solidFill>
                <a:schemeClr val="bg1">
                  <a:lumMod val="85000"/>
                </a:schemeClr>
              </a:solidFill>
            </a:endParaRPr>
          </a:p>
        </p:txBody>
      </p:sp>
      <p:sp>
        <p:nvSpPr>
          <p:cNvPr id="5" name="Text Placeholder 4"/>
          <p:cNvSpPr>
            <a:spLocks noGrp="1"/>
          </p:cNvSpPr>
          <p:nvPr>
            <p:ph type="body" sz="quarter" idx="13"/>
          </p:nvPr>
        </p:nvSpPr>
        <p:spPr/>
        <p:txBody>
          <a:bodyPr/>
          <a:lstStyle/>
          <a:p>
            <a:r>
              <a:rPr lang="en-US" dirty="0" err="1" smtClean="0"/>
              <a:t>Escalabilidade</a:t>
            </a:r>
            <a:r>
              <a:rPr lang="en-US" dirty="0" smtClean="0"/>
              <a:t> linear com </a:t>
            </a:r>
            <a:r>
              <a:rPr lang="en-US" dirty="0" err="1" smtClean="0"/>
              <a:t>tolerância</a:t>
            </a:r>
            <a:r>
              <a:rPr lang="en-US" dirty="0" smtClean="0"/>
              <a:t> a </a:t>
            </a:r>
            <a:r>
              <a:rPr lang="en-US" dirty="0" err="1" smtClean="0"/>
              <a:t>falhas</a:t>
            </a:r>
            <a:endParaRPr lang="en-US" b="1" dirty="0" smtClean="0">
              <a:solidFill>
                <a:srgbClr val="0070C0"/>
              </a:solidFill>
            </a:endParaRPr>
          </a:p>
        </p:txBody>
      </p:sp>
      <p:pic>
        <p:nvPicPr>
          <p:cNvPr id="271362" name="Picture 2"/>
          <p:cNvPicPr>
            <a:picLocks noChangeAspect="1" noChangeArrowheads="1"/>
          </p:cNvPicPr>
          <p:nvPr/>
        </p:nvPicPr>
        <p:blipFill>
          <a:blip r:embed="rId3" cstate="print"/>
          <a:srcRect/>
          <a:stretch>
            <a:fillRect/>
          </a:stretch>
        </p:blipFill>
        <p:spPr bwMode="auto">
          <a:xfrm>
            <a:off x="345214" y="1116280"/>
            <a:ext cx="8249057" cy="348318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Sharding</a:t>
            </a:r>
            <a:endParaRPr lang="en-US" dirty="0">
              <a:solidFill>
                <a:schemeClr val="bg1">
                  <a:lumMod val="85000"/>
                </a:schemeClr>
              </a:solidFill>
            </a:endParaRPr>
          </a:p>
        </p:txBody>
      </p:sp>
      <p:sp>
        <p:nvSpPr>
          <p:cNvPr id="5" name="Text Placeholder 4"/>
          <p:cNvSpPr>
            <a:spLocks noGrp="1"/>
          </p:cNvSpPr>
          <p:nvPr>
            <p:ph type="body" sz="quarter" idx="13"/>
          </p:nvPr>
        </p:nvSpPr>
        <p:spPr/>
        <p:txBody>
          <a:bodyPr/>
          <a:lstStyle/>
          <a:p>
            <a:r>
              <a:rPr lang="en-US" dirty="0" err="1" smtClean="0"/>
              <a:t>Escalabilidade</a:t>
            </a:r>
            <a:r>
              <a:rPr lang="en-US" dirty="0" smtClean="0"/>
              <a:t> linear com </a:t>
            </a:r>
            <a:r>
              <a:rPr lang="en-US" dirty="0" err="1" smtClean="0"/>
              <a:t>tolerância</a:t>
            </a:r>
            <a:r>
              <a:rPr lang="en-US" dirty="0" smtClean="0"/>
              <a:t> a </a:t>
            </a:r>
            <a:r>
              <a:rPr lang="en-US" dirty="0" err="1" smtClean="0"/>
              <a:t>falhas</a:t>
            </a:r>
            <a:endParaRPr lang="en-US" b="1" dirty="0" smtClean="0">
              <a:solidFill>
                <a:srgbClr val="0070C0"/>
              </a:solidFill>
            </a:endParaRPr>
          </a:p>
        </p:txBody>
      </p:sp>
      <p:pic>
        <p:nvPicPr>
          <p:cNvPr id="270340" name="Picture 4"/>
          <p:cNvPicPr>
            <a:picLocks noChangeAspect="1" noChangeArrowheads="1"/>
          </p:cNvPicPr>
          <p:nvPr/>
        </p:nvPicPr>
        <p:blipFill>
          <a:blip r:embed="rId3" cstate="print"/>
          <a:srcRect/>
          <a:stretch>
            <a:fillRect/>
          </a:stretch>
        </p:blipFill>
        <p:spPr bwMode="auto">
          <a:xfrm>
            <a:off x="546265" y="1223158"/>
            <a:ext cx="7793123" cy="31421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ea typeface="ＭＳ Ｐゴシック" pitchFamily="34" charset="-128"/>
              </a:rPr>
              <a:t>Sharding</a:t>
            </a:r>
            <a:endParaRPr lang="en-US" dirty="0">
              <a:solidFill>
                <a:schemeClr val="bg1">
                  <a:lumMod val="85000"/>
                </a:schemeClr>
              </a:solidFill>
            </a:endParaRPr>
          </a:p>
        </p:txBody>
      </p:sp>
      <p:sp>
        <p:nvSpPr>
          <p:cNvPr id="5" name="Text Placeholder 4"/>
          <p:cNvSpPr>
            <a:spLocks noGrp="1"/>
          </p:cNvSpPr>
          <p:nvPr>
            <p:ph type="body" sz="quarter" idx="13"/>
          </p:nvPr>
        </p:nvSpPr>
        <p:spPr/>
        <p:txBody>
          <a:bodyPr/>
          <a:lstStyle/>
          <a:p>
            <a:r>
              <a:rPr lang="en-US" dirty="0" err="1" smtClean="0"/>
              <a:t>Escalabilidade</a:t>
            </a:r>
            <a:r>
              <a:rPr lang="en-US" dirty="0" smtClean="0"/>
              <a:t> linear com </a:t>
            </a:r>
            <a:r>
              <a:rPr lang="en-US" dirty="0" err="1" smtClean="0"/>
              <a:t>tolerância</a:t>
            </a:r>
            <a:r>
              <a:rPr lang="en-US" dirty="0" smtClean="0"/>
              <a:t> a </a:t>
            </a:r>
            <a:r>
              <a:rPr lang="en-US" dirty="0" err="1" smtClean="0"/>
              <a:t>falhas</a:t>
            </a:r>
            <a:endParaRPr lang="en-US" b="1" dirty="0" smtClean="0">
              <a:solidFill>
                <a:srgbClr val="0070C0"/>
              </a:solidFill>
            </a:endParaRPr>
          </a:p>
        </p:txBody>
      </p:sp>
      <p:pic>
        <p:nvPicPr>
          <p:cNvPr id="272386" name="Picture 2"/>
          <p:cNvPicPr>
            <a:picLocks noChangeAspect="1" noChangeArrowheads="1"/>
          </p:cNvPicPr>
          <p:nvPr/>
        </p:nvPicPr>
        <p:blipFill>
          <a:blip r:embed="rId3" cstate="print"/>
          <a:srcRect/>
          <a:stretch>
            <a:fillRect/>
          </a:stretch>
        </p:blipFill>
        <p:spPr bwMode="auto">
          <a:xfrm>
            <a:off x="617762" y="1270660"/>
            <a:ext cx="7964913" cy="317071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p:txBody>
          <a:bodyPr/>
          <a:lstStyle/>
          <a:p>
            <a:r>
              <a:rPr lang="en-US" sz="3200" dirty="0">
                <a:latin typeface="+mn-lt"/>
              </a:rPr>
              <a:t>Faster Performance</a:t>
            </a:r>
            <a:endParaRPr lang="en-US" sz="3200" dirty="0">
              <a:solidFill>
                <a:schemeClr val="accent1"/>
              </a:solidFill>
              <a:latin typeface="+mn-lt"/>
            </a:endParaRPr>
          </a:p>
        </p:txBody>
      </p:sp>
      <p:grpSp>
        <p:nvGrpSpPr>
          <p:cNvPr id="2" name="Group 34"/>
          <p:cNvGrpSpPr/>
          <p:nvPr/>
        </p:nvGrpSpPr>
        <p:grpSpPr>
          <a:xfrm>
            <a:off x="87397" y="828673"/>
            <a:ext cx="1378142" cy="1895634"/>
            <a:chOff x="1003386" y="1065586"/>
            <a:chExt cx="1751396" cy="1730720"/>
          </a:xfrm>
        </p:grpSpPr>
        <p:sp>
          <p:nvSpPr>
            <p:cNvPr id="1160198" name="Rectangle 6"/>
            <p:cNvSpPr>
              <a:spLocks noChangeArrowheads="1"/>
            </p:cNvSpPr>
            <p:nvPr/>
          </p:nvSpPr>
          <p:spPr bwMode="auto">
            <a:xfrm>
              <a:off x="1011700" y="1065586"/>
              <a:ext cx="1743082" cy="417425"/>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Database </a:t>
              </a:r>
            </a:p>
            <a:p>
              <a:pPr algn="ctr"/>
              <a:r>
                <a:rPr lang="en-US" sz="1200" b="1" dirty="0" smtClean="0">
                  <a:solidFill>
                    <a:schemeClr val="bg1"/>
                  </a:solidFill>
                </a:rPr>
                <a:t>Creation</a:t>
              </a:r>
              <a:endParaRPr lang="en-US" sz="1200" b="1" dirty="0">
                <a:solidFill>
                  <a:schemeClr val="bg1"/>
                </a:solidFill>
              </a:endParaRPr>
            </a:p>
          </p:txBody>
        </p:sp>
        <p:sp>
          <p:nvSpPr>
            <p:cNvPr id="1160199" name="Rectangle 7"/>
            <p:cNvSpPr>
              <a:spLocks noChangeArrowheads="1"/>
            </p:cNvSpPr>
            <p:nvPr/>
          </p:nvSpPr>
          <p:spPr bwMode="auto">
            <a:xfrm>
              <a:off x="1003386" y="1067080"/>
              <a:ext cx="1743082" cy="1669700"/>
            </a:xfrm>
            <a:prstGeom prst="rect">
              <a:avLst/>
            </a:prstGeom>
            <a:noFill/>
            <a:ln w="28575">
              <a:solidFill>
                <a:schemeClr val="accent1"/>
              </a:solidFill>
              <a:miter lim="800000"/>
              <a:headEnd/>
              <a:tailEnd/>
            </a:ln>
            <a:effectLst/>
          </p:spPr>
          <p:txBody>
            <a:bodyPr wrap="none" anchor="ctr"/>
            <a:lstStyle/>
            <a:p>
              <a:endParaRPr lang="en-US" sz="1200"/>
            </a:p>
          </p:txBody>
        </p:sp>
        <p:sp>
          <p:nvSpPr>
            <p:cNvPr id="1160200" name="Text Box 8"/>
            <p:cNvSpPr txBox="1">
              <a:spLocks noChangeArrowheads="1"/>
            </p:cNvSpPr>
            <p:nvPr/>
          </p:nvSpPr>
          <p:spPr bwMode="auto">
            <a:xfrm>
              <a:off x="1011700" y="2374804"/>
              <a:ext cx="1734769" cy="421502"/>
            </a:xfrm>
            <a:prstGeom prst="rect">
              <a:avLst/>
            </a:prstGeom>
            <a:noFill/>
            <a:ln w="28575">
              <a:noFill/>
              <a:miter lim="800000"/>
              <a:headEnd/>
              <a:tailEnd/>
            </a:ln>
            <a:effectLst/>
          </p:spPr>
          <p:txBody>
            <a:bodyPr wrap="square">
              <a:spAutoFit/>
            </a:bodyPr>
            <a:lstStyle/>
            <a:p>
              <a:pPr algn="ctr"/>
              <a:r>
                <a:rPr lang="en-US" sz="1200" b="1" dirty="0" smtClean="0"/>
                <a:t>Up to 1000x faster</a:t>
              </a:r>
            </a:p>
          </p:txBody>
        </p:sp>
        <p:graphicFrame>
          <p:nvGraphicFramePr>
            <p:cNvPr id="1160219" name="Object 27"/>
            <p:cNvGraphicFramePr>
              <a:graphicFrameLocks noChangeAspect="1"/>
            </p:cNvGraphicFramePr>
            <p:nvPr/>
          </p:nvGraphicFramePr>
          <p:xfrm>
            <a:off x="1082676" y="1452365"/>
            <a:ext cx="1655481" cy="964947"/>
          </p:xfrm>
          <a:graphic>
            <a:graphicData uri="http://schemas.openxmlformats.org/presentationml/2006/ole">
              <p:oleObj spid="_x0000_s109570" name="Chart" r:id="rId4" imgW="1381017" imgH="1200125" progId="MSGraph.Chart.8">
                <p:embed followColorScheme="full"/>
              </p:oleObj>
            </a:graphicData>
          </a:graphic>
        </p:graphicFrame>
      </p:grpSp>
      <p:grpSp>
        <p:nvGrpSpPr>
          <p:cNvPr id="3" name="Group 34"/>
          <p:cNvGrpSpPr/>
          <p:nvPr/>
        </p:nvGrpSpPr>
        <p:grpSpPr>
          <a:xfrm>
            <a:off x="1582609" y="828675"/>
            <a:ext cx="1379656" cy="1846429"/>
            <a:chOff x="-2242229" y="1696696"/>
            <a:chExt cx="1772091" cy="1786732"/>
          </a:xfrm>
        </p:grpSpPr>
        <p:sp>
          <p:nvSpPr>
            <p:cNvPr id="78" name="Rectangle 6"/>
            <p:cNvSpPr>
              <a:spLocks noChangeArrowheads="1"/>
            </p:cNvSpPr>
            <p:nvPr/>
          </p:nvSpPr>
          <p:spPr bwMode="auto">
            <a:xfrm>
              <a:off x="-2242229" y="1696696"/>
              <a:ext cx="1761744" cy="381199"/>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Database </a:t>
              </a:r>
            </a:p>
            <a:p>
              <a:pPr algn="ctr"/>
              <a:r>
                <a:rPr lang="en-US" sz="1200" b="1" dirty="0" smtClean="0">
                  <a:solidFill>
                    <a:schemeClr val="bg1"/>
                  </a:solidFill>
                </a:rPr>
                <a:t>Upgrade</a:t>
              </a:r>
              <a:endParaRPr lang="en-US" sz="1200" b="1" dirty="0">
                <a:solidFill>
                  <a:schemeClr val="bg1"/>
                </a:solidFill>
              </a:endParaRPr>
            </a:p>
          </p:txBody>
        </p:sp>
        <p:sp>
          <p:nvSpPr>
            <p:cNvPr id="79" name="Rectangle 7"/>
            <p:cNvSpPr>
              <a:spLocks noChangeArrowheads="1"/>
            </p:cNvSpPr>
            <p:nvPr/>
          </p:nvSpPr>
          <p:spPr bwMode="auto">
            <a:xfrm>
              <a:off x="-2231882" y="1696696"/>
              <a:ext cx="1761744" cy="1769673"/>
            </a:xfrm>
            <a:prstGeom prst="rect">
              <a:avLst/>
            </a:prstGeom>
            <a:noFill/>
            <a:ln w="28575">
              <a:solidFill>
                <a:schemeClr val="accent1"/>
              </a:solidFill>
              <a:miter lim="800000"/>
              <a:headEnd/>
              <a:tailEnd/>
            </a:ln>
            <a:effectLst/>
          </p:spPr>
          <p:txBody>
            <a:bodyPr wrap="none" anchor="ctr"/>
            <a:lstStyle/>
            <a:p>
              <a:endParaRPr lang="en-US" sz="1200"/>
            </a:p>
          </p:txBody>
        </p:sp>
        <p:sp>
          <p:nvSpPr>
            <p:cNvPr id="80" name="Text Box 8"/>
            <p:cNvSpPr txBox="1">
              <a:spLocks noChangeArrowheads="1"/>
            </p:cNvSpPr>
            <p:nvPr/>
          </p:nvSpPr>
          <p:spPr bwMode="auto">
            <a:xfrm>
              <a:off x="-2215254" y="3036689"/>
              <a:ext cx="1734769" cy="446739"/>
            </a:xfrm>
            <a:prstGeom prst="rect">
              <a:avLst/>
            </a:prstGeom>
            <a:noFill/>
            <a:ln w="28575">
              <a:noFill/>
              <a:miter lim="800000"/>
              <a:headEnd/>
              <a:tailEnd/>
            </a:ln>
            <a:effectLst/>
          </p:spPr>
          <p:txBody>
            <a:bodyPr wrap="square">
              <a:spAutoFit/>
            </a:bodyPr>
            <a:lstStyle/>
            <a:p>
              <a:pPr algn="ctr"/>
              <a:r>
                <a:rPr lang="en-US" sz="1200" b="1" dirty="0" smtClean="0"/>
                <a:t>Up to 40% faster</a:t>
              </a:r>
            </a:p>
          </p:txBody>
        </p:sp>
        <p:graphicFrame>
          <p:nvGraphicFramePr>
            <p:cNvPr id="81" name="Object 27"/>
            <p:cNvGraphicFramePr>
              <a:graphicFrameLocks noChangeAspect="1"/>
            </p:cNvGraphicFramePr>
            <p:nvPr/>
          </p:nvGraphicFramePr>
          <p:xfrm>
            <a:off x="-2152590" y="2083473"/>
            <a:ext cx="1655481" cy="1060299"/>
          </p:xfrm>
          <a:graphic>
            <a:graphicData uri="http://schemas.openxmlformats.org/presentationml/2006/ole">
              <p:oleObj spid="_x0000_s109571" name="Chart" r:id="rId5" imgW="1381017" imgH="1200125" progId="MSGraph.Chart.8">
                <p:embed followColorScheme="full"/>
              </p:oleObj>
            </a:graphicData>
          </a:graphic>
        </p:graphicFrame>
      </p:grpSp>
      <p:grpSp>
        <p:nvGrpSpPr>
          <p:cNvPr id="4" name="Group 34"/>
          <p:cNvGrpSpPr/>
          <p:nvPr/>
        </p:nvGrpSpPr>
        <p:grpSpPr>
          <a:xfrm>
            <a:off x="1583412" y="2743200"/>
            <a:ext cx="1378051" cy="1830462"/>
            <a:chOff x="1003387" y="1065588"/>
            <a:chExt cx="1775603" cy="1643152"/>
          </a:xfrm>
        </p:grpSpPr>
        <p:sp>
          <p:nvSpPr>
            <p:cNvPr id="83" name="Rectangle 6"/>
            <p:cNvSpPr>
              <a:spLocks noChangeArrowheads="1"/>
            </p:cNvSpPr>
            <p:nvPr/>
          </p:nvSpPr>
          <p:spPr bwMode="auto">
            <a:xfrm>
              <a:off x="1011699" y="1065588"/>
              <a:ext cx="1767291" cy="369092"/>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Asynchronous </a:t>
              </a:r>
            </a:p>
            <a:p>
              <a:pPr algn="ctr"/>
              <a:r>
                <a:rPr lang="en-US" sz="1200" b="1" dirty="0" smtClean="0">
                  <a:solidFill>
                    <a:schemeClr val="bg1"/>
                  </a:solidFill>
                </a:rPr>
                <a:t>Global Indexes</a:t>
              </a:r>
              <a:endParaRPr lang="en-US" sz="1200" b="1" dirty="0">
                <a:solidFill>
                  <a:schemeClr val="bg1"/>
                </a:solidFill>
              </a:endParaRPr>
            </a:p>
          </p:txBody>
        </p:sp>
        <p:sp>
          <p:nvSpPr>
            <p:cNvPr id="84" name="Rectangle 7"/>
            <p:cNvSpPr>
              <a:spLocks noChangeArrowheads="1"/>
            </p:cNvSpPr>
            <p:nvPr/>
          </p:nvSpPr>
          <p:spPr bwMode="auto">
            <a:xfrm>
              <a:off x="1003387" y="1067080"/>
              <a:ext cx="1767291" cy="1641660"/>
            </a:xfrm>
            <a:prstGeom prst="rect">
              <a:avLst/>
            </a:prstGeom>
            <a:noFill/>
            <a:ln w="28575">
              <a:solidFill>
                <a:schemeClr val="accent1"/>
              </a:solidFill>
              <a:miter lim="800000"/>
              <a:headEnd/>
              <a:tailEnd/>
            </a:ln>
            <a:effectLst/>
          </p:spPr>
          <p:txBody>
            <a:bodyPr wrap="none" anchor="ctr"/>
            <a:lstStyle/>
            <a:p>
              <a:endParaRPr lang="en-US" sz="1200"/>
            </a:p>
          </p:txBody>
        </p:sp>
        <p:sp>
          <p:nvSpPr>
            <p:cNvPr id="85" name="Text Box 8"/>
            <p:cNvSpPr txBox="1">
              <a:spLocks noChangeArrowheads="1"/>
            </p:cNvSpPr>
            <p:nvPr/>
          </p:nvSpPr>
          <p:spPr bwMode="auto">
            <a:xfrm>
              <a:off x="1035909" y="2304334"/>
              <a:ext cx="1734769" cy="402914"/>
            </a:xfrm>
            <a:prstGeom prst="rect">
              <a:avLst/>
            </a:prstGeom>
            <a:noFill/>
            <a:ln w="28575">
              <a:noFill/>
              <a:miter lim="800000"/>
              <a:headEnd/>
              <a:tailEnd/>
            </a:ln>
            <a:effectLst/>
          </p:spPr>
          <p:txBody>
            <a:bodyPr wrap="square">
              <a:spAutoFit/>
            </a:bodyPr>
            <a:lstStyle/>
            <a:p>
              <a:pPr algn="ctr"/>
              <a:r>
                <a:rPr lang="en-US" sz="1200" b="1" dirty="0" smtClean="0"/>
                <a:t>Instant partition maintenance</a:t>
              </a:r>
            </a:p>
          </p:txBody>
        </p:sp>
        <p:graphicFrame>
          <p:nvGraphicFramePr>
            <p:cNvPr id="86" name="Object 27"/>
            <p:cNvGraphicFramePr>
              <a:graphicFrameLocks noChangeAspect="1"/>
            </p:cNvGraphicFramePr>
            <p:nvPr/>
          </p:nvGraphicFramePr>
          <p:xfrm>
            <a:off x="1082676" y="1452365"/>
            <a:ext cx="1655481" cy="964947"/>
          </p:xfrm>
          <a:graphic>
            <a:graphicData uri="http://schemas.openxmlformats.org/presentationml/2006/ole">
              <p:oleObj spid="_x0000_s109572" name="Chart" r:id="rId6" imgW="1381017" imgH="1200125" progId="MSGraph.Chart.8">
                <p:embed followColorScheme="full"/>
              </p:oleObj>
            </a:graphicData>
          </a:graphic>
        </p:graphicFrame>
      </p:grpSp>
      <p:grpSp>
        <p:nvGrpSpPr>
          <p:cNvPr id="5" name="Group 34"/>
          <p:cNvGrpSpPr/>
          <p:nvPr/>
        </p:nvGrpSpPr>
        <p:grpSpPr>
          <a:xfrm>
            <a:off x="3080591" y="828675"/>
            <a:ext cx="1371600" cy="1828800"/>
            <a:chOff x="1003387" y="1065588"/>
            <a:chExt cx="1751394" cy="1597801"/>
          </a:xfrm>
        </p:grpSpPr>
        <p:sp>
          <p:nvSpPr>
            <p:cNvPr id="98" name="Rectangle 6"/>
            <p:cNvSpPr>
              <a:spLocks noChangeArrowheads="1"/>
            </p:cNvSpPr>
            <p:nvPr/>
          </p:nvSpPr>
          <p:spPr bwMode="auto">
            <a:xfrm>
              <a:off x="1011699" y="1065588"/>
              <a:ext cx="1726457" cy="386777"/>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Adaptive Query</a:t>
              </a:r>
            </a:p>
            <a:p>
              <a:pPr algn="ctr"/>
              <a:r>
                <a:rPr lang="en-US" sz="1200" b="1" dirty="0" smtClean="0">
                  <a:solidFill>
                    <a:schemeClr val="bg1"/>
                  </a:solidFill>
                </a:rPr>
                <a:t> Optimization</a:t>
              </a:r>
              <a:endParaRPr lang="en-US" sz="1200" b="1" dirty="0">
                <a:solidFill>
                  <a:schemeClr val="bg1"/>
                </a:solidFill>
              </a:endParaRPr>
            </a:p>
          </p:txBody>
        </p:sp>
        <p:sp>
          <p:nvSpPr>
            <p:cNvPr id="99" name="Rectangle 7"/>
            <p:cNvSpPr>
              <a:spLocks noChangeArrowheads="1"/>
            </p:cNvSpPr>
            <p:nvPr/>
          </p:nvSpPr>
          <p:spPr bwMode="auto">
            <a:xfrm>
              <a:off x="1003387" y="1067081"/>
              <a:ext cx="1734770" cy="1584722"/>
            </a:xfrm>
            <a:prstGeom prst="rect">
              <a:avLst/>
            </a:prstGeom>
            <a:noFill/>
            <a:ln w="28575">
              <a:solidFill>
                <a:schemeClr val="accent1"/>
              </a:solidFill>
              <a:miter lim="800000"/>
              <a:headEnd/>
              <a:tailEnd/>
            </a:ln>
            <a:effectLst/>
          </p:spPr>
          <p:txBody>
            <a:bodyPr wrap="none" anchor="ctr"/>
            <a:lstStyle/>
            <a:p>
              <a:endParaRPr lang="en-US" sz="1200"/>
            </a:p>
          </p:txBody>
        </p:sp>
        <p:sp>
          <p:nvSpPr>
            <p:cNvPr id="100" name="Text Box 8"/>
            <p:cNvSpPr txBox="1">
              <a:spLocks noChangeArrowheads="1"/>
            </p:cNvSpPr>
            <p:nvPr/>
          </p:nvSpPr>
          <p:spPr bwMode="auto">
            <a:xfrm>
              <a:off x="1020011" y="2405581"/>
              <a:ext cx="1734770" cy="257808"/>
            </a:xfrm>
            <a:prstGeom prst="rect">
              <a:avLst/>
            </a:prstGeom>
            <a:noFill/>
            <a:ln w="28575">
              <a:noFill/>
              <a:miter lim="800000"/>
              <a:headEnd/>
              <a:tailEnd/>
            </a:ln>
            <a:effectLst/>
          </p:spPr>
          <p:txBody>
            <a:bodyPr wrap="square">
              <a:spAutoFit/>
            </a:bodyPr>
            <a:lstStyle/>
            <a:p>
              <a:pPr algn="ctr"/>
              <a:r>
                <a:rPr lang="en-US" sz="1200" b="1" dirty="0" smtClean="0"/>
                <a:t>Up to 6x faster</a:t>
              </a:r>
            </a:p>
          </p:txBody>
        </p:sp>
        <p:graphicFrame>
          <p:nvGraphicFramePr>
            <p:cNvPr id="101" name="Object 27"/>
            <p:cNvGraphicFramePr>
              <a:graphicFrameLocks noChangeAspect="1"/>
            </p:cNvGraphicFramePr>
            <p:nvPr/>
          </p:nvGraphicFramePr>
          <p:xfrm>
            <a:off x="1082676" y="1452365"/>
            <a:ext cx="1655481" cy="964947"/>
          </p:xfrm>
          <a:graphic>
            <a:graphicData uri="http://schemas.openxmlformats.org/presentationml/2006/ole">
              <p:oleObj spid="_x0000_s109573" name="Chart" r:id="rId7" imgW="1381017" imgH="1200125" progId="MSGraph.Chart.8">
                <p:embed followColorScheme="full"/>
              </p:oleObj>
            </a:graphicData>
          </a:graphic>
        </p:graphicFrame>
      </p:grpSp>
      <p:grpSp>
        <p:nvGrpSpPr>
          <p:cNvPr id="6" name="Group 34"/>
          <p:cNvGrpSpPr/>
          <p:nvPr/>
        </p:nvGrpSpPr>
        <p:grpSpPr>
          <a:xfrm>
            <a:off x="90668" y="2743200"/>
            <a:ext cx="1371600" cy="1828800"/>
            <a:chOff x="1003387" y="1065588"/>
            <a:chExt cx="1751394" cy="1597801"/>
          </a:xfrm>
        </p:grpSpPr>
        <p:sp>
          <p:nvSpPr>
            <p:cNvPr id="103" name="Rectangle 6"/>
            <p:cNvSpPr>
              <a:spLocks noChangeArrowheads="1"/>
            </p:cNvSpPr>
            <p:nvPr/>
          </p:nvSpPr>
          <p:spPr bwMode="auto">
            <a:xfrm>
              <a:off x="1011700" y="1065588"/>
              <a:ext cx="1726457" cy="391128"/>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Materialized </a:t>
              </a:r>
            </a:p>
            <a:p>
              <a:pPr algn="ctr"/>
              <a:r>
                <a:rPr lang="en-US" sz="1200" b="1" dirty="0" smtClean="0">
                  <a:solidFill>
                    <a:schemeClr val="bg1"/>
                  </a:solidFill>
                </a:rPr>
                <a:t>View Refresh</a:t>
              </a:r>
              <a:endParaRPr lang="en-US" sz="1200" b="1" dirty="0">
                <a:solidFill>
                  <a:schemeClr val="bg1"/>
                </a:solidFill>
              </a:endParaRPr>
            </a:p>
          </p:txBody>
        </p:sp>
        <p:sp>
          <p:nvSpPr>
            <p:cNvPr id="104" name="Rectangle 7"/>
            <p:cNvSpPr>
              <a:spLocks noChangeArrowheads="1"/>
            </p:cNvSpPr>
            <p:nvPr/>
          </p:nvSpPr>
          <p:spPr bwMode="auto">
            <a:xfrm>
              <a:off x="1003387" y="1067081"/>
              <a:ext cx="1734770" cy="1584722"/>
            </a:xfrm>
            <a:prstGeom prst="rect">
              <a:avLst/>
            </a:prstGeom>
            <a:noFill/>
            <a:ln w="28575">
              <a:solidFill>
                <a:schemeClr val="accent1"/>
              </a:solidFill>
              <a:miter lim="800000"/>
              <a:headEnd/>
              <a:tailEnd/>
            </a:ln>
            <a:effectLst/>
          </p:spPr>
          <p:txBody>
            <a:bodyPr wrap="none" anchor="ctr"/>
            <a:lstStyle/>
            <a:p>
              <a:endParaRPr lang="en-US" sz="1200"/>
            </a:p>
          </p:txBody>
        </p:sp>
        <p:sp>
          <p:nvSpPr>
            <p:cNvPr id="105" name="Text Box 8"/>
            <p:cNvSpPr txBox="1">
              <a:spLocks noChangeArrowheads="1"/>
            </p:cNvSpPr>
            <p:nvPr/>
          </p:nvSpPr>
          <p:spPr bwMode="auto">
            <a:xfrm>
              <a:off x="1020011" y="2405581"/>
              <a:ext cx="1734770" cy="257808"/>
            </a:xfrm>
            <a:prstGeom prst="rect">
              <a:avLst/>
            </a:prstGeom>
            <a:noFill/>
            <a:ln w="28575">
              <a:noFill/>
              <a:miter lim="800000"/>
              <a:headEnd/>
              <a:tailEnd/>
            </a:ln>
            <a:effectLst/>
          </p:spPr>
          <p:txBody>
            <a:bodyPr wrap="square">
              <a:spAutoFit/>
            </a:bodyPr>
            <a:lstStyle/>
            <a:p>
              <a:pPr algn="ctr"/>
              <a:r>
                <a:rPr lang="en-US" sz="1200" b="1" dirty="0" smtClean="0"/>
                <a:t>Up to 5x faster</a:t>
              </a:r>
            </a:p>
          </p:txBody>
        </p:sp>
        <p:graphicFrame>
          <p:nvGraphicFramePr>
            <p:cNvPr id="106" name="Object 27"/>
            <p:cNvGraphicFramePr>
              <a:graphicFrameLocks noChangeAspect="1"/>
            </p:cNvGraphicFramePr>
            <p:nvPr/>
          </p:nvGraphicFramePr>
          <p:xfrm>
            <a:off x="1082676" y="1452365"/>
            <a:ext cx="1655481" cy="964947"/>
          </p:xfrm>
          <a:graphic>
            <a:graphicData uri="http://schemas.openxmlformats.org/presentationml/2006/ole">
              <p:oleObj spid="_x0000_s109574" name="Chart" r:id="rId8" imgW="1381017" imgH="1200125" progId="MSGraph.Chart.8">
                <p:embed followColorScheme="full"/>
              </p:oleObj>
            </a:graphicData>
          </a:graphic>
        </p:graphicFrame>
      </p:grpSp>
      <p:grpSp>
        <p:nvGrpSpPr>
          <p:cNvPr id="7" name="Group 34"/>
          <p:cNvGrpSpPr/>
          <p:nvPr/>
        </p:nvGrpSpPr>
        <p:grpSpPr>
          <a:xfrm>
            <a:off x="4571320" y="828674"/>
            <a:ext cx="1371600" cy="1828800"/>
            <a:chOff x="1003387" y="1067081"/>
            <a:chExt cx="1751394" cy="1596070"/>
          </a:xfrm>
        </p:grpSpPr>
        <p:sp>
          <p:nvSpPr>
            <p:cNvPr id="108" name="Rectangle 6"/>
            <p:cNvSpPr>
              <a:spLocks noChangeArrowheads="1"/>
            </p:cNvSpPr>
            <p:nvPr/>
          </p:nvSpPr>
          <p:spPr bwMode="auto">
            <a:xfrm>
              <a:off x="1011700" y="1075113"/>
              <a:ext cx="1726457" cy="355101"/>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Parallel </a:t>
              </a:r>
            </a:p>
            <a:p>
              <a:pPr algn="ctr"/>
              <a:r>
                <a:rPr lang="en-US" sz="1200" b="1" dirty="0" smtClean="0">
                  <a:solidFill>
                    <a:schemeClr val="bg1"/>
                  </a:solidFill>
                </a:rPr>
                <a:t>Execution</a:t>
              </a:r>
              <a:endParaRPr lang="en-US" sz="1200" b="1" dirty="0">
                <a:solidFill>
                  <a:schemeClr val="bg1"/>
                </a:solidFill>
              </a:endParaRPr>
            </a:p>
          </p:txBody>
        </p:sp>
        <p:sp>
          <p:nvSpPr>
            <p:cNvPr id="109" name="Rectangle 7"/>
            <p:cNvSpPr>
              <a:spLocks noChangeArrowheads="1"/>
            </p:cNvSpPr>
            <p:nvPr/>
          </p:nvSpPr>
          <p:spPr bwMode="auto">
            <a:xfrm>
              <a:off x="1003387" y="1067081"/>
              <a:ext cx="1734770" cy="1584722"/>
            </a:xfrm>
            <a:prstGeom prst="rect">
              <a:avLst/>
            </a:prstGeom>
            <a:noFill/>
            <a:ln w="28575">
              <a:solidFill>
                <a:schemeClr val="accent1"/>
              </a:solidFill>
              <a:miter lim="800000"/>
              <a:headEnd/>
              <a:tailEnd/>
            </a:ln>
            <a:effectLst/>
          </p:spPr>
          <p:txBody>
            <a:bodyPr wrap="none" anchor="ctr"/>
            <a:lstStyle/>
            <a:p>
              <a:endParaRPr lang="en-US" sz="1200"/>
            </a:p>
          </p:txBody>
        </p:sp>
        <p:sp>
          <p:nvSpPr>
            <p:cNvPr id="110" name="Text Box 8"/>
            <p:cNvSpPr txBox="1">
              <a:spLocks noChangeArrowheads="1"/>
            </p:cNvSpPr>
            <p:nvPr/>
          </p:nvSpPr>
          <p:spPr bwMode="auto">
            <a:xfrm>
              <a:off x="1020011" y="2405581"/>
              <a:ext cx="1734770" cy="257570"/>
            </a:xfrm>
            <a:prstGeom prst="rect">
              <a:avLst/>
            </a:prstGeom>
            <a:noFill/>
            <a:ln w="28575">
              <a:noFill/>
              <a:miter lim="800000"/>
              <a:headEnd/>
              <a:tailEnd/>
            </a:ln>
            <a:effectLst/>
          </p:spPr>
          <p:txBody>
            <a:bodyPr wrap="square">
              <a:spAutoFit/>
            </a:bodyPr>
            <a:lstStyle/>
            <a:p>
              <a:pPr algn="ctr"/>
              <a:r>
                <a:rPr lang="en-US" sz="1200" b="1" dirty="0" smtClean="0"/>
                <a:t>Up to 4x faster</a:t>
              </a:r>
            </a:p>
          </p:txBody>
        </p:sp>
        <p:graphicFrame>
          <p:nvGraphicFramePr>
            <p:cNvPr id="111" name="Object 27"/>
            <p:cNvGraphicFramePr>
              <a:graphicFrameLocks noChangeAspect="1"/>
            </p:cNvGraphicFramePr>
            <p:nvPr/>
          </p:nvGraphicFramePr>
          <p:xfrm>
            <a:off x="1082676" y="1452365"/>
            <a:ext cx="1655481" cy="964947"/>
          </p:xfrm>
          <a:graphic>
            <a:graphicData uri="http://schemas.openxmlformats.org/presentationml/2006/ole">
              <p:oleObj spid="_x0000_s109575" name="Chart" r:id="rId9" imgW="1381017" imgH="1200125" progId="MSGraph.Chart.8">
                <p:embed followColorScheme="full"/>
              </p:oleObj>
            </a:graphicData>
          </a:graphic>
        </p:graphicFrame>
      </p:grpSp>
      <p:grpSp>
        <p:nvGrpSpPr>
          <p:cNvPr id="8" name="Group 34"/>
          <p:cNvGrpSpPr/>
          <p:nvPr/>
        </p:nvGrpSpPr>
        <p:grpSpPr>
          <a:xfrm>
            <a:off x="4571320" y="2743200"/>
            <a:ext cx="1371600" cy="1828800"/>
            <a:chOff x="1003387" y="1065588"/>
            <a:chExt cx="1751394" cy="1597801"/>
          </a:xfrm>
        </p:grpSpPr>
        <p:sp>
          <p:nvSpPr>
            <p:cNvPr id="113" name="Rectangle 6"/>
            <p:cNvSpPr>
              <a:spLocks noChangeArrowheads="1"/>
            </p:cNvSpPr>
            <p:nvPr/>
          </p:nvSpPr>
          <p:spPr bwMode="auto">
            <a:xfrm>
              <a:off x="1011700" y="1065588"/>
              <a:ext cx="1726457" cy="366163"/>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Spatial Queries</a:t>
              </a:r>
              <a:endParaRPr lang="en-US" sz="1200" b="1" dirty="0">
                <a:solidFill>
                  <a:schemeClr val="bg1"/>
                </a:solidFill>
              </a:endParaRPr>
            </a:p>
          </p:txBody>
        </p:sp>
        <p:sp>
          <p:nvSpPr>
            <p:cNvPr id="114" name="Rectangle 7"/>
            <p:cNvSpPr>
              <a:spLocks noChangeArrowheads="1"/>
            </p:cNvSpPr>
            <p:nvPr/>
          </p:nvSpPr>
          <p:spPr bwMode="auto">
            <a:xfrm>
              <a:off x="1003387" y="1067081"/>
              <a:ext cx="1734770" cy="1584722"/>
            </a:xfrm>
            <a:prstGeom prst="rect">
              <a:avLst/>
            </a:prstGeom>
            <a:noFill/>
            <a:ln w="28575">
              <a:solidFill>
                <a:schemeClr val="accent1"/>
              </a:solidFill>
              <a:miter lim="800000"/>
              <a:headEnd/>
              <a:tailEnd/>
            </a:ln>
            <a:effectLst/>
          </p:spPr>
          <p:txBody>
            <a:bodyPr wrap="none" anchor="ctr"/>
            <a:lstStyle/>
            <a:p>
              <a:endParaRPr lang="en-US" sz="1200"/>
            </a:p>
          </p:txBody>
        </p:sp>
        <p:sp>
          <p:nvSpPr>
            <p:cNvPr id="115" name="Text Box 8"/>
            <p:cNvSpPr txBox="1">
              <a:spLocks noChangeArrowheads="1"/>
            </p:cNvSpPr>
            <p:nvPr/>
          </p:nvSpPr>
          <p:spPr bwMode="auto">
            <a:xfrm>
              <a:off x="1020011" y="2405581"/>
              <a:ext cx="1734770" cy="257808"/>
            </a:xfrm>
            <a:prstGeom prst="rect">
              <a:avLst/>
            </a:prstGeom>
            <a:noFill/>
            <a:ln w="28575">
              <a:noFill/>
              <a:miter lim="800000"/>
              <a:headEnd/>
              <a:tailEnd/>
            </a:ln>
            <a:effectLst/>
          </p:spPr>
          <p:txBody>
            <a:bodyPr wrap="square">
              <a:spAutoFit/>
            </a:bodyPr>
            <a:lstStyle/>
            <a:p>
              <a:pPr algn="ctr"/>
              <a:r>
                <a:rPr lang="en-US" sz="1200" b="1" dirty="0" smtClean="0"/>
                <a:t>Up to 40x faster</a:t>
              </a:r>
            </a:p>
          </p:txBody>
        </p:sp>
        <p:graphicFrame>
          <p:nvGraphicFramePr>
            <p:cNvPr id="116" name="Object 27"/>
            <p:cNvGraphicFramePr>
              <a:graphicFrameLocks noChangeAspect="1"/>
            </p:cNvGraphicFramePr>
            <p:nvPr/>
          </p:nvGraphicFramePr>
          <p:xfrm>
            <a:off x="1082676" y="1452365"/>
            <a:ext cx="1655481" cy="964947"/>
          </p:xfrm>
          <a:graphic>
            <a:graphicData uri="http://schemas.openxmlformats.org/presentationml/2006/ole">
              <p:oleObj spid="_x0000_s109576" name="Chart" r:id="rId10" imgW="1381017" imgH="1200125" progId="MSGraph.Chart.8">
                <p:embed followColorScheme="full"/>
              </p:oleObj>
            </a:graphicData>
          </a:graphic>
        </p:graphicFrame>
      </p:grpSp>
      <p:grpSp>
        <p:nvGrpSpPr>
          <p:cNvPr id="9" name="Group 34"/>
          <p:cNvGrpSpPr/>
          <p:nvPr/>
        </p:nvGrpSpPr>
        <p:grpSpPr>
          <a:xfrm>
            <a:off x="6046678" y="2743200"/>
            <a:ext cx="1438273" cy="1971675"/>
            <a:chOff x="1003387" y="1065587"/>
            <a:chExt cx="1819097" cy="2006558"/>
          </a:xfrm>
        </p:grpSpPr>
        <p:sp>
          <p:nvSpPr>
            <p:cNvPr id="121" name="Rectangle 6"/>
            <p:cNvSpPr>
              <a:spLocks noChangeArrowheads="1"/>
            </p:cNvSpPr>
            <p:nvPr/>
          </p:nvSpPr>
          <p:spPr bwMode="auto">
            <a:xfrm>
              <a:off x="1011699" y="1065587"/>
              <a:ext cx="1726458" cy="403099"/>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Network </a:t>
              </a:r>
            </a:p>
            <a:p>
              <a:pPr algn="ctr"/>
              <a:r>
                <a:rPr lang="en-US" sz="1200" b="1" dirty="0" smtClean="0">
                  <a:solidFill>
                    <a:schemeClr val="bg1"/>
                  </a:solidFill>
                </a:rPr>
                <a:t>Encryption</a:t>
              </a:r>
              <a:endParaRPr lang="en-US" sz="1200" b="1" dirty="0">
                <a:solidFill>
                  <a:schemeClr val="bg1"/>
                </a:solidFill>
              </a:endParaRPr>
            </a:p>
          </p:txBody>
        </p:sp>
        <p:sp>
          <p:nvSpPr>
            <p:cNvPr id="122" name="Rectangle 7"/>
            <p:cNvSpPr>
              <a:spLocks noChangeArrowheads="1"/>
            </p:cNvSpPr>
            <p:nvPr/>
          </p:nvSpPr>
          <p:spPr bwMode="auto">
            <a:xfrm>
              <a:off x="1003387" y="1067080"/>
              <a:ext cx="1734770" cy="1861155"/>
            </a:xfrm>
            <a:prstGeom prst="rect">
              <a:avLst/>
            </a:prstGeom>
            <a:noFill/>
            <a:ln w="28575">
              <a:solidFill>
                <a:schemeClr val="accent1"/>
              </a:solidFill>
              <a:miter lim="800000"/>
              <a:headEnd/>
              <a:tailEnd/>
            </a:ln>
            <a:effectLst/>
          </p:spPr>
          <p:txBody>
            <a:bodyPr wrap="none" anchor="ctr"/>
            <a:lstStyle/>
            <a:p>
              <a:endParaRPr lang="en-US" sz="1200"/>
            </a:p>
          </p:txBody>
        </p:sp>
        <p:sp>
          <p:nvSpPr>
            <p:cNvPr id="123" name="Text Box 8"/>
            <p:cNvSpPr txBox="1">
              <a:spLocks noChangeArrowheads="1"/>
            </p:cNvSpPr>
            <p:nvPr/>
          </p:nvSpPr>
          <p:spPr bwMode="auto">
            <a:xfrm>
              <a:off x="1087715" y="2622191"/>
              <a:ext cx="1734769" cy="449954"/>
            </a:xfrm>
            <a:prstGeom prst="rect">
              <a:avLst/>
            </a:prstGeom>
            <a:noFill/>
            <a:ln w="28575">
              <a:noFill/>
              <a:miter lim="800000"/>
              <a:headEnd/>
              <a:tailEnd/>
            </a:ln>
            <a:effectLst/>
          </p:spPr>
          <p:txBody>
            <a:bodyPr wrap="square">
              <a:spAutoFit/>
            </a:bodyPr>
            <a:lstStyle/>
            <a:p>
              <a:pPr algn="ctr"/>
              <a:r>
                <a:rPr lang="en-US" sz="1200" b="1" dirty="0" smtClean="0"/>
                <a:t>Up to 10x faster</a:t>
              </a:r>
            </a:p>
            <a:p>
              <a:pPr algn="ctr"/>
              <a:endParaRPr lang="en-US" sz="1200" b="1" dirty="0" smtClean="0"/>
            </a:p>
          </p:txBody>
        </p:sp>
        <p:graphicFrame>
          <p:nvGraphicFramePr>
            <p:cNvPr id="124" name="Object 27"/>
            <p:cNvGraphicFramePr>
              <a:graphicFrameLocks noChangeAspect="1"/>
            </p:cNvGraphicFramePr>
            <p:nvPr/>
          </p:nvGraphicFramePr>
          <p:xfrm>
            <a:off x="1094723" y="1515302"/>
            <a:ext cx="1655480" cy="1140022"/>
          </p:xfrm>
          <a:graphic>
            <a:graphicData uri="http://schemas.openxmlformats.org/presentationml/2006/ole">
              <p:oleObj spid="_x0000_s109577" name="Chart" r:id="rId11" imgW="1381017" imgH="1200125" progId="MSGraph.Chart.8">
                <p:embed followColorScheme="full"/>
              </p:oleObj>
            </a:graphicData>
          </a:graphic>
        </p:graphicFrame>
      </p:grpSp>
      <p:grpSp>
        <p:nvGrpSpPr>
          <p:cNvPr id="10" name="Group 34"/>
          <p:cNvGrpSpPr/>
          <p:nvPr/>
        </p:nvGrpSpPr>
        <p:grpSpPr>
          <a:xfrm>
            <a:off x="6080014" y="828675"/>
            <a:ext cx="1371600" cy="1828800"/>
            <a:chOff x="1003387" y="1065588"/>
            <a:chExt cx="1751394" cy="1597801"/>
          </a:xfrm>
        </p:grpSpPr>
        <p:sp>
          <p:nvSpPr>
            <p:cNvPr id="44" name="Rectangle 6"/>
            <p:cNvSpPr>
              <a:spLocks noChangeArrowheads="1"/>
            </p:cNvSpPr>
            <p:nvPr/>
          </p:nvSpPr>
          <p:spPr bwMode="auto">
            <a:xfrm>
              <a:off x="1011700" y="1065588"/>
              <a:ext cx="1726457" cy="381199"/>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Large Parallel </a:t>
              </a:r>
            </a:p>
            <a:p>
              <a:pPr algn="ctr"/>
              <a:r>
                <a:rPr lang="en-US" sz="1200" b="1" dirty="0" smtClean="0">
                  <a:solidFill>
                    <a:schemeClr val="bg1"/>
                  </a:solidFill>
                </a:rPr>
                <a:t>Sorts</a:t>
              </a:r>
              <a:endParaRPr lang="en-US" sz="1200" b="1" dirty="0">
                <a:solidFill>
                  <a:schemeClr val="bg1"/>
                </a:solidFill>
              </a:endParaRPr>
            </a:p>
          </p:txBody>
        </p:sp>
        <p:sp>
          <p:nvSpPr>
            <p:cNvPr id="45" name="Rectangle 7"/>
            <p:cNvSpPr>
              <a:spLocks noChangeArrowheads="1"/>
            </p:cNvSpPr>
            <p:nvPr/>
          </p:nvSpPr>
          <p:spPr bwMode="auto">
            <a:xfrm>
              <a:off x="1003387" y="1067081"/>
              <a:ext cx="1734770" cy="1584722"/>
            </a:xfrm>
            <a:prstGeom prst="rect">
              <a:avLst/>
            </a:prstGeom>
            <a:noFill/>
            <a:ln w="28575">
              <a:solidFill>
                <a:schemeClr val="accent1"/>
              </a:solidFill>
              <a:miter lim="800000"/>
              <a:headEnd/>
              <a:tailEnd/>
            </a:ln>
            <a:effectLst/>
          </p:spPr>
          <p:txBody>
            <a:bodyPr wrap="none" anchor="ctr"/>
            <a:lstStyle/>
            <a:p>
              <a:endParaRPr lang="en-US" sz="1200"/>
            </a:p>
          </p:txBody>
        </p:sp>
        <p:sp>
          <p:nvSpPr>
            <p:cNvPr id="46" name="Text Box 8"/>
            <p:cNvSpPr txBox="1">
              <a:spLocks noChangeArrowheads="1"/>
            </p:cNvSpPr>
            <p:nvPr/>
          </p:nvSpPr>
          <p:spPr bwMode="auto">
            <a:xfrm>
              <a:off x="1020011" y="2405581"/>
              <a:ext cx="1734770" cy="257808"/>
            </a:xfrm>
            <a:prstGeom prst="rect">
              <a:avLst/>
            </a:prstGeom>
            <a:noFill/>
            <a:ln w="28575">
              <a:noFill/>
              <a:miter lim="800000"/>
              <a:headEnd/>
              <a:tailEnd/>
            </a:ln>
            <a:effectLst/>
          </p:spPr>
          <p:txBody>
            <a:bodyPr wrap="square">
              <a:spAutoFit/>
            </a:bodyPr>
            <a:lstStyle/>
            <a:p>
              <a:pPr algn="ctr"/>
              <a:r>
                <a:rPr lang="en-US" sz="1200" b="1" dirty="0" smtClean="0"/>
                <a:t>Up to 2x faster</a:t>
              </a:r>
            </a:p>
          </p:txBody>
        </p:sp>
        <p:graphicFrame>
          <p:nvGraphicFramePr>
            <p:cNvPr id="47" name="Object 27"/>
            <p:cNvGraphicFramePr>
              <a:graphicFrameLocks noChangeAspect="1"/>
            </p:cNvGraphicFramePr>
            <p:nvPr/>
          </p:nvGraphicFramePr>
          <p:xfrm>
            <a:off x="1082676" y="1452365"/>
            <a:ext cx="1655481" cy="964947"/>
          </p:xfrm>
          <a:graphic>
            <a:graphicData uri="http://schemas.openxmlformats.org/presentationml/2006/ole">
              <p:oleObj spid="_x0000_s109578" name="Chart" r:id="rId12" imgW="1381017" imgH="1200125" progId="MSGraph.Chart.8">
                <p:embed followColorScheme="full"/>
              </p:oleObj>
            </a:graphicData>
          </a:graphic>
        </p:graphicFrame>
      </p:grpSp>
      <p:grpSp>
        <p:nvGrpSpPr>
          <p:cNvPr id="11" name="Group 34"/>
          <p:cNvGrpSpPr/>
          <p:nvPr/>
        </p:nvGrpSpPr>
        <p:grpSpPr>
          <a:xfrm>
            <a:off x="7586112" y="828675"/>
            <a:ext cx="1371600" cy="1828800"/>
            <a:chOff x="1003387" y="1065588"/>
            <a:chExt cx="1751394" cy="1597801"/>
          </a:xfrm>
        </p:grpSpPr>
        <p:sp>
          <p:nvSpPr>
            <p:cNvPr id="49" name="Rectangle 6"/>
            <p:cNvSpPr>
              <a:spLocks noChangeArrowheads="1"/>
            </p:cNvSpPr>
            <p:nvPr/>
          </p:nvSpPr>
          <p:spPr bwMode="auto">
            <a:xfrm>
              <a:off x="1011700" y="1065588"/>
              <a:ext cx="1726457" cy="381199"/>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Parallel </a:t>
              </a:r>
            </a:p>
            <a:p>
              <a:pPr algn="ctr"/>
              <a:r>
                <a:rPr lang="en-US" sz="1200" b="1" dirty="0" smtClean="0">
                  <a:solidFill>
                    <a:schemeClr val="bg1"/>
                  </a:solidFill>
                </a:rPr>
                <a:t>Union All</a:t>
              </a:r>
              <a:endParaRPr lang="en-US" sz="1200" b="1" dirty="0">
                <a:solidFill>
                  <a:schemeClr val="bg1"/>
                </a:solidFill>
              </a:endParaRPr>
            </a:p>
          </p:txBody>
        </p:sp>
        <p:sp>
          <p:nvSpPr>
            <p:cNvPr id="50" name="Rectangle 7"/>
            <p:cNvSpPr>
              <a:spLocks noChangeArrowheads="1"/>
            </p:cNvSpPr>
            <p:nvPr/>
          </p:nvSpPr>
          <p:spPr bwMode="auto">
            <a:xfrm>
              <a:off x="1003387" y="1067081"/>
              <a:ext cx="1734770" cy="1584722"/>
            </a:xfrm>
            <a:prstGeom prst="rect">
              <a:avLst/>
            </a:prstGeom>
            <a:noFill/>
            <a:ln w="28575">
              <a:solidFill>
                <a:schemeClr val="accent1"/>
              </a:solidFill>
              <a:miter lim="800000"/>
              <a:headEnd/>
              <a:tailEnd/>
            </a:ln>
            <a:effectLst/>
          </p:spPr>
          <p:txBody>
            <a:bodyPr wrap="none" anchor="ctr"/>
            <a:lstStyle/>
            <a:p>
              <a:endParaRPr lang="en-US" sz="1200"/>
            </a:p>
          </p:txBody>
        </p:sp>
        <p:sp>
          <p:nvSpPr>
            <p:cNvPr id="51" name="Text Box 8"/>
            <p:cNvSpPr txBox="1">
              <a:spLocks noChangeArrowheads="1"/>
            </p:cNvSpPr>
            <p:nvPr/>
          </p:nvSpPr>
          <p:spPr bwMode="auto">
            <a:xfrm>
              <a:off x="1020011" y="2405581"/>
              <a:ext cx="1734770" cy="257808"/>
            </a:xfrm>
            <a:prstGeom prst="rect">
              <a:avLst/>
            </a:prstGeom>
            <a:noFill/>
            <a:ln w="28575">
              <a:noFill/>
              <a:miter lim="800000"/>
              <a:headEnd/>
              <a:tailEnd/>
            </a:ln>
            <a:effectLst/>
          </p:spPr>
          <p:txBody>
            <a:bodyPr wrap="square">
              <a:spAutoFit/>
            </a:bodyPr>
            <a:lstStyle/>
            <a:p>
              <a:pPr algn="ctr"/>
              <a:r>
                <a:rPr lang="en-US" sz="1200" b="1" dirty="0" smtClean="0"/>
                <a:t>Up to 4x faster</a:t>
              </a:r>
            </a:p>
          </p:txBody>
        </p:sp>
        <p:graphicFrame>
          <p:nvGraphicFramePr>
            <p:cNvPr id="52" name="Object 27"/>
            <p:cNvGraphicFramePr>
              <a:graphicFrameLocks noChangeAspect="1"/>
            </p:cNvGraphicFramePr>
            <p:nvPr/>
          </p:nvGraphicFramePr>
          <p:xfrm>
            <a:off x="1082676" y="1452365"/>
            <a:ext cx="1655481" cy="964947"/>
          </p:xfrm>
          <a:graphic>
            <a:graphicData uri="http://schemas.openxmlformats.org/presentationml/2006/ole">
              <p:oleObj spid="_x0000_s109579" name="Chart" r:id="rId13" imgW="1381017" imgH="1200125" progId="MSGraph.Chart.8">
                <p:embed followColorScheme="full"/>
              </p:oleObj>
            </a:graphicData>
          </a:graphic>
        </p:graphicFrame>
      </p:grpSp>
      <p:grpSp>
        <p:nvGrpSpPr>
          <p:cNvPr id="12" name="Group 34"/>
          <p:cNvGrpSpPr/>
          <p:nvPr/>
        </p:nvGrpSpPr>
        <p:grpSpPr>
          <a:xfrm>
            <a:off x="3080591" y="2743200"/>
            <a:ext cx="1371600" cy="1828800"/>
            <a:chOff x="1003387" y="1065588"/>
            <a:chExt cx="1743082" cy="1586215"/>
          </a:xfrm>
        </p:grpSpPr>
        <p:sp>
          <p:nvSpPr>
            <p:cNvPr id="54" name="Rectangle 6"/>
            <p:cNvSpPr>
              <a:spLocks noChangeArrowheads="1"/>
            </p:cNvSpPr>
            <p:nvPr/>
          </p:nvSpPr>
          <p:spPr bwMode="auto">
            <a:xfrm>
              <a:off x="1011700" y="1065588"/>
              <a:ext cx="1726457" cy="355246"/>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String operations</a:t>
              </a:r>
            </a:p>
            <a:p>
              <a:pPr algn="ctr"/>
              <a:r>
                <a:rPr lang="en-US" sz="1200" b="1" dirty="0" smtClean="0">
                  <a:solidFill>
                    <a:schemeClr val="bg1"/>
                  </a:solidFill>
                </a:rPr>
                <a:t>in PL/SQL</a:t>
              </a:r>
              <a:endParaRPr lang="en-US" sz="1200" b="1" dirty="0">
                <a:solidFill>
                  <a:schemeClr val="bg1"/>
                </a:solidFill>
              </a:endParaRPr>
            </a:p>
          </p:txBody>
        </p:sp>
        <p:sp>
          <p:nvSpPr>
            <p:cNvPr id="55" name="Rectangle 7"/>
            <p:cNvSpPr>
              <a:spLocks noChangeArrowheads="1"/>
            </p:cNvSpPr>
            <p:nvPr/>
          </p:nvSpPr>
          <p:spPr bwMode="auto">
            <a:xfrm>
              <a:off x="1003387" y="1067081"/>
              <a:ext cx="1734770" cy="1584722"/>
            </a:xfrm>
            <a:prstGeom prst="rect">
              <a:avLst/>
            </a:prstGeom>
            <a:noFill/>
            <a:ln w="28575">
              <a:solidFill>
                <a:schemeClr val="accent1"/>
              </a:solidFill>
              <a:miter lim="800000"/>
              <a:headEnd/>
              <a:tailEnd/>
            </a:ln>
            <a:effectLst/>
          </p:spPr>
          <p:txBody>
            <a:bodyPr wrap="none" anchor="ctr"/>
            <a:lstStyle/>
            <a:p>
              <a:endParaRPr lang="en-US" sz="1200"/>
            </a:p>
          </p:txBody>
        </p:sp>
        <p:sp>
          <p:nvSpPr>
            <p:cNvPr id="56" name="Text Box 8"/>
            <p:cNvSpPr txBox="1">
              <a:spLocks noChangeArrowheads="1"/>
            </p:cNvSpPr>
            <p:nvPr/>
          </p:nvSpPr>
          <p:spPr bwMode="auto">
            <a:xfrm>
              <a:off x="1011700" y="2404089"/>
              <a:ext cx="1734769" cy="241749"/>
            </a:xfrm>
            <a:prstGeom prst="rect">
              <a:avLst/>
            </a:prstGeom>
            <a:noFill/>
            <a:ln w="28575">
              <a:noFill/>
              <a:miter lim="800000"/>
              <a:headEnd/>
              <a:tailEnd/>
            </a:ln>
            <a:effectLst/>
          </p:spPr>
          <p:txBody>
            <a:bodyPr wrap="square">
              <a:spAutoFit/>
            </a:bodyPr>
            <a:lstStyle/>
            <a:p>
              <a:pPr algn="ctr"/>
              <a:r>
                <a:rPr lang="en-US" sz="1200" b="1" dirty="0" smtClean="0"/>
                <a:t>Up to 30x faster</a:t>
              </a:r>
            </a:p>
          </p:txBody>
        </p:sp>
        <p:graphicFrame>
          <p:nvGraphicFramePr>
            <p:cNvPr id="57" name="Object 27"/>
            <p:cNvGraphicFramePr>
              <a:graphicFrameLocks noChangeAspect="1"/>
            </p:cNvGraphicFramePr>
            <p:nvPr/>
          </p:nvGraphicFramePr>
          <p:xfrm>
            <a:off x="1082676" y="1452365"/>
            <a:ext cx="1655481" cy="964947"/>
          </p:xfrm>
          <a:graphic>
            <a:graphicData uri="http://schemas.openxmlformats.org/presentationml/2006/ole">
              <p:oleObj spid="_x0000_s109580" name="Chart" r:id="rId14" imgW="1381017" imgH="1200125" progId="MSGraph.Chart.8">
                <p:embed followColorScheme="full"/>
              </p:oleObj>
            </a:graphicData>
          </a:graphic>
        </p:graphicFrame>
      </p:grpSp>
      <p:grpSp>
        <p:nvGrpSpPr>
          <p:cNvPr id="13" name="Group 34"/>
          <p:cNvGrpSpPr/>
          <p:nvPr/>
        </p:nvGrpSpPr>
        <p:grpSpPr>
          <a:xfrm>
            <a:off x="7586112" y="2743200"/>
            <a:ext cx="1371600" cy="1828800"/>
            <a:chOff x="1003387" y="1065588"/>
            <a:chExt cx="1743082" cy="1596071"/>
          </a:xfrm>
        </p:grpSpPr>
        <p:sp>
          <p:nvSpPr>
            <p:cNvPr id="59" name="Rectangle 6"/>
            <p:cNvSpPr>
              <a:spLocks noChangeArrowheads="1"/>
            </p:cNvSpPr>
            <p:nvPr/>
          </p:nvSpPr>
          <p:spPr bwMode="auto">
            <a:xfrm>
              <a:off x="1011700" y="1065588"/>
              <a:ext cx="1726457" cy="357453"/>
            </a:xfrm>
            <a:prstGeom prst="rect">
              <a:avLst/>
            </a:prstGeom>
            <a:solidFill>
              <a:schemeClr val="accent1"/>
            </a:solidFill>
            <a:ln w="28575">
              <a:noFill/>
              <a:miter lim="800000"/>
              <a:headEnd/>
              <a:tailEnd/>
            </a:ln>
            <a:effectLst/>
          </p:spPr>
          <p:txBody>
            <a:bodyPr wrap="none" anchor="ctr"/>
            <a:lstStyle/>
            <a:p>
              <a:pPr algn="ctr"/>
              <a:r>
                <a:rPr lang="en-US" sz="1200" b="1" dirty="0" smtClean="0">
                  <a:solidFill>
                    <a:schemeClr val="bg1"/>
                  </a:solidFill>
                </a:rPr>
                <a:t>Auditing</a:t>
              </a:r>
              <a:endParaRPr lang="en-US" sz="1200" b="1" dirty="0">
                <a:solidFill>
                  <a:schemeClr val="bg1"/>
                </a:solidFill>
              </a:endParaRPr>
            </a:p>
          </p:txBody>
        </p:sp>
        <p:sp>
          <p:nvSpPr>
            <p:cNvPr id="60" name="Rectangle 7"/>
            <p:cNvSpPr>
              <a:spLocks noChangeArrowheads="1"/>
            </p:cNvSpPr>
            <p:nvPr/>
          </p:nvSpPr>
          <p:spPr bwMode="auto">
            <a:xfrm>
              <a:off x="1003387" y="1067081"/>
              <a:ext cx="1734770" cy="1584722"/>
            </a:xfrm>
            <a:prstGeom prst="rect">
              <a:avLst/>
            </a:prstGeom>
            <a:noFill/>
            <a:ln w="28575">
              <a:solidFill>
                <a:schemeClr val="accent1"/>
              </a:solidFill>
              <a:miter lim="800000"/>
              <a:headEnd/>
              <a:tailEnd/>
            </a:ln>
            <a:effectLst/>
          </p:spPr>
          <p:txBody>
            <a:bodyPr wrap="none" anchor="ctr"/>
            <a:lstStyle/>
            <a:p>
              <a:endParaRPr lang="en-US" sz="1200"/>
            </a:p>
          </p:txBody>
        </p:sp>
        <p:sp>
          <p:nvSpPr>
            <p:cNvPr id="61" name="Text Box 8"/>
            <p:cNvSpPr txBox="1">
              <a:spLocks noChangeArrowheads="1"/>
            </p:cNvSpPr>
            <p:nvPr/>
          </p:nvSpPr>
          <p:spPr bwMode="auto">
            <a:xfrm>
              <a:off x="1011700" y="2404089"/>
              <a:ext cx="1734769" cy="257570"/>
            </a:xfrm>
            <a:prstGeom prst="rect">
              <a:avLst/>
            </a:prstGeom>
            <a:noFill/>
            <a:ln w="28575">
              <a:noFill/>
              <a:miter lim="800000"/>
              <a:headEnd/>
              <a:tailEnd/>
            </a:ln>
            <a:effectLst/>
          </p:spPr>
          <p:txBody>
            <a:bodyPr wrap="square">
              <a:spAutoFit/>
            </a:bodyPr>
            <a:lstStyle/>
            <a:p>
              <a:pPr algn="ctr"/>
              <a:r>
                <a:rPr lang="en-US" sz="1200" b="1" dirty="0" smtClean="0"/>
                <a:t>Up to 5x faster</a:t>
              </a:r>
            </a:p>
          </p:txBody>
        </p:sp>
        <p:graphicFrame>
          <p:nvGraphicFramePr>
            <p:cNvPr id="62" name="Object 27"/>
            <p:cNvGraphicFramePr>
              <a:graphicFrameLocks noChangeAspect="1"/>
            </p:cNvGraphicFramePr>
            <p:nvPr/>
          </p:nvGraphicFramePr>
          <p:xfrm>
            <a:off x="1082676" y="1452365"/>
            <a:ext cx="1655481" cy="964947"/>
          </p:xfrm>
          <a:graphic>
            <a:graphicData uri="http://schemas.openxmlformats.org/presentationml/2006/ole">
              <p:oleObj spid="_x0000_s109581" name="Chart" r:id="rId15" imgW="1381017" imgH="1200125" progId="MSGraph.Chart.8">
                <p:embed followColorScheme="full"/>
              </p:oleObj>
            </a:graphicData>
          </a:graphic>
        </p:graphicFrame>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1"/>
          <p:cNvPicPr>
            <a:picLocks noChangeAspect="1" noChangeArrowheads="1"/>
          </p:cNvPicPr>
          <p:nvPr/>
        </p:nvPicPr>
        <p:blipFill>
          <a:blip r:embed="rId2" cstate="print"/>
          <a:srcRect l="33213" t="19815" r="3172" b="10339"/>
          <a:stretch>
            <a:fillRect/>
          </a:stretch>
        </p:blipFill>
        <p:spPr bwMode="auto">
          <a:xfrm>
            <a:off x="1905000" y="1224615"/>
            <a:ext cx="5286375" cy="3263248"/>
          </a:xfrm>
          <a:prstGeom prst="rect">
            <a:avLst/>
          </a:prstGeom>
          <a:noFill/>
          <a:ln w="9525">
            <a:noFill/>
            <a:miter lim="800000"/>
            <a:headEnd/>
            <a:tailEnd/>
          </a:ln>
        </p:spPr>
      </p:pic>
      <p:sp>
        <p:nvSpPr>
          <p:cNvPr id="7" name="Title 9"/>
          <p:cNvSpPr txBox="1">
            <a:spLocks/>
          </p:cNvSpPr>
          <p:nvPr/>
        </p:nvSpPr>
        <p:spPr>
          <a:xfrm>
            <a:off x="804347" y="245538"/>
            <a:ext cx="8229586" cy="40639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dirty="0" err="1" smtClean="0">
                <a:latin typeface="Arial" pitchFamily="34" charset="0"/>
                <a:ea typeface="+mj-ea"/>
                <a:cs typeface="Arial" pitchFamily="34" charset="0"/>
              </a:rPr>
              <a:t>Consolidação</a:t>
            </a:r>
            <a:endParaRPr kumimoji="0" lang="en-US" sz="2800" b="1" i="0" u="none" strike="noStrike" kern="1200" cap="none" spc="0" normalizeH="0" baseline="0" noProof="0" dirty="0">
              <a:ln>
                <a:noFill/>
              </a:ln>
              <a:solidFill>
                <a:srgbClr val="0000FF"/>
              </a:solidFill>
              <a:effectLst/>
              <a:uLnTx/>
              <a:uFillTx/>
              <a:latin typeface="Arial" pitchFamily="34" charset="0"/>
              <a:ea typeface="+mj-ea"/>
              <a:cs typeface="Arial" pitchFamily="34" charset="0"/>
            </a:endParaRPr>
          </a:p>
        </p:txBody>
      </p:sp>
      <p:sp>
        <p:nvSpPr>
          <p:cNvPr id="8" name="Text Placeholder 4"/>
          <p:cNvSpPr txBox="1">
            <a:spLocks/>
          </p:cNvSpPr>
          <p:nvPr/>
        </p:nvSpPr>
        <p:spPr>
          <a:xfrm>
            <a:off x="651947" y="591066"/>
            <a:ext cx="8229600" cy="304800"/>
          </a:xfrm>
          <a:prstGeom prst="rect">
            <a:avLst/>
          </a:prstGeom>
        </p:spPr>
        <p:txBody>
          <a:bodyPr/>
          <a:lstStyle/>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r>
              <a:rPr kumimoji="0" lang="en-US" sz="2000" b="0" i="0" u="none" strike="noStrike" kern="1200" cap="none" spc="0" normalizeH="0" baseline="0" noProof="0" dirty="0" smtClean="0">
                <a:ln>
                  <a:noFill/>
                </a:ln>
                <a:solidFill>
                  <a:schemeClr val="accent1"/>
                </a:solidFill>
                <a:effectLst/>
                <a:uLnTx/>
                <a:uFillTx/>
                <a:latin typeface="Arial" pitchFamily="34" charset="0"/>
                <a:ea typeface="+mn-ea"/>
                <a:cs typeface="Arial" pitchFamily="34" charset="0"/>
              </a:rPr>
              <a:t>Benchmark OLTP</a:t>
            </a: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54252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69" y="233663"/>
            <a:ext cx="8229590" cy="406395"/>
          </a:xfrm>
        </p:spPr>
        <p:txBody>
          <a:bodyPr/>
          <a:lstStyle/>
          <a:p>
            <a:r>
              <a:rPr lang="pt-BR" dirty="0" smtClean="0"/>
              <a:t>Database Cloud </a:t>
            </a:r>
            <a:r>
              <a:rPr lang="pt-BR" dirty="0" err="1" smtClean="0"/>
              <a:t>Service</a:t>
            </a:r>
            <a:endParaRPr lang="en-US" dirty="0"/>
          </a:p>
        </p:txBody>
      </p:sp>
      <p:sp>
        <p:nvSpPr>
          <p:cNvPr id="2072" name="Rectangle 24"/>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2107" name="Rectangle 59"/>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36" name="TextBox 35"/>
          <p:cNvSpPr txBox="1"/>
          <p:nvPr/>
        </p:nvSpPr>
        <p:spPr>
          <a:xfrm>
            <a:off x="48853" y="1542566"/>
            <a:ext cx="685979" cy="685800"/>
          </a:xfrm>
          <a:prstGeom prst="rect">
            <a:avLst/>
          </a:prstGeom>
          <a:noFill/>
        </p:spPr>
        <p:txBody>
          <a:bodyPr wrap="none" lIns="0" tIns="0" rIns="0" bIns="0" rtlCol="0">
            <a:noAutofit/>
          </a:bodyPr>
          <a:lstStyle/>
          <a:p>
            <a:pPr>
              <a:lnSpc>
                <a:spcPct val="90000"/>
              </a:lnSpc>
            </a:pPr>
            <a:endParaRPr lang="en-US" dirty="0" smtClean="0"/>
          </a:p>
        </p:txBody>
      </p:sp>
      <p:sp>
        <p:nvSpPr>
          <p:cNvPr id="22" name="CaixaDeTexto 21"/>
          <p:cNvSpPr txBox="1"/>
          <p:nvPr/>
        </p:nvSpPr>
        <p:spPr>
          <a:xfrm>
            <a:off x="818866" y="941695"/>
            <a:ext cx="2770496" cy="368490"/>
          </a:xfrm>
          <a:prstGeom prst="rect">
            <a:avLst/>
          </a:prstGeom>
          <a:noFill/>
          <a:ln>
            <a:noFill/>
          </a:ln>
        </p:spPr>
        <p:txBody>
          <a:bodyPr wrap="none" lIns="0" tIns="0" rIns="0" bIns="0" rtlCol="0">
            <a:noAutofit/>
          </a:bodyPr>
          <a:lstStyle/>
          <a:p>
            <a:r>
              <a:rPr lang="en-US" sz="1800" u="sng" dirty="0" smtClean="0">
                <a:hlinkClick r:id="rId3"/>
              </a:rPr>
              <a:t>https://cloud.oracle.com</a:t>
            </a:r>
            <a:endParaRPr lang="en-US" sz="4800" dirty="0" smtClean="0"/>
          </a:p>
        </p:txBody>
      </p:sp>
      <p:pic>
        <p:nvPicPr>
          <p:cNvPr id="1026" name="Picture 2"/>
          <p:cNvPicPr>
            <a:picLocks noChangeAspect="1" noChangeArrowheads="1"/>
          </p:cNvPicPr>
          <p:nvPr/>
        </p:nvPicPr>
        <p:blipFill>
          <a:blip r:embed="rId4" cstate="print"/>
          <a:srcRect/>
          <a:stretch>
            <a:fillRect/>
          </a:stretch>
        </p:blipFill>
        <p:spPr bwMode="auto">
          <a:xfrm>
            <a:off x="834433" y="1450926"/>
            <a:ext cx="1743075" cy="68580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848293" y="2442949"/>
            <a:ext cx="1932341" cy="1783095"/>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970274" y="570298"/>
            <a:ext cx="3204736" cy="3868850"/>
          </a:xfrm>
          <a:prstGeom prst="rect">
            <a:avLst/>
          </a:prstGeom>
          <a:noFill/>
          <a:ln w="9525">
            <a:solidFill>
              <a:schemeClr val="tx1"/>
            </a:solidFill>
            <a:miter lim="800000"/>
            <a:headEnd/>
            <a:tailEnd/>
          </a:ln>
        </p:spPr>
      </p:pic>
      <p:sp>
        <p:nvSpPr>
          <p:cNvPr id="26" name="Seta para a direita 25"/>
          <p:cNvSpPr/>
          <p:nvPr/>
        </p:nvSpPr>
        <p:spPr>
          <a:xfrm rot="19950828">
            <a:off x="3125337" y="2866030"/>
            <a:ext cx="1514902" cy="559558"/>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310807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Texto 8"/>
          <p:cNvSpPr>
            <a:spLocks noGrp="1"/>
          </p:cNvSpPr>
          <p:nvPr>
            <p:ph type="body" sz="quarter" idx="16"/>
          </p:nvPr>
        </p:nvSpPr>
        <p:spPr/>
        <p:txBody>
          <a:bodyPr/>
          <a:lstStyle/>
          <a:p>
            <a:endParaRPr lang="en-US"/>
          </a:p>
        </p:txBody>
      </p:sp>
      <p:sp>
        <p:nvSpPr>
          <p:cNvPr id="10" name="Espaço Reservado para Gráfico 9"/>
          <p:cNvSpPr>
            <a:spLocks noGrp="1"/>
          </p:cNvSpPr>
          <p:nvPr>
            <p:ph type="chart" sz="quarter" idx="17"/>
          </p:nvPr>
        </p:nvSpPr>
        <p:spPr/>
      </p:sp>
      <p:sp>
        <p:nvSpPr>
          <p:cNvPr id="2" name="Title 1"/>
          <p:cNvSpPr>
            <a:spLocks noGrp="1"/>
          </p:cNvSpPr>
          <p:nvPr>
            <p:ph type="title"/>
          </p:nvPr>
        </p:nvSpPr>
        <p:spPr/>
        <p:txBody>
          <a:bodyPr/>
          <a:lstStyle/>
          <a:p>
            <a:r>
              <a:rPr lang="pt-BR" dirty="0" smtClean="0"/>
              <a:t>Database Cloud </a:t>
            </a:r>
            <a:r>
              <a:rPr lang="pt-BR" dirty="0" err="1" smtClean="0"/>
              <a:t>Service</a:t>
            </a:r>
            <a:endParaRPr lang="en-US" dirty="0"/>
          </a:p>
        </p:txBody>
      </p:sp>
      <p:sp>
        <p:nvSpPr>
          <p:cNvPr id="2072" name="Rectangle 24"/>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2107" name="Rectangle 59"/>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36" name="TextBox 35"/>
          <p:cNvSpPr txBox="1"/>
          <p:nvPr/>
        </p:nvSpPr>
        <p:spPr>
          <a:xfrm>
            <a:off x="48853" y="1542566"/>
            <a:ext cx="685979" cy="685800"/>
          </a:xfrm>
          <a:prstGeom prst="rect">
            <a:avLst/>
          </a:prstGeom>
          <a:noFill/>
        </p:spPr>
        <p:txBody>
          <a:bodyPr wrap="none" lIns="0" tIns="0" rIns="0" bIns="0" rtlCol="0">
            <a:noAutofit/>
          </a:bodyPr>
          <a:lstStyle/>
          <a:p>
            <a:pPr>
              <a:lnSpc>
                <a:spcPct val="90000"/>
              </a:lnSpc>
            </a:pPr>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329678" y="1158922"/>
            <a:ext cx="2343150" cy="2552700"/>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238146" y="2195584"/>
            <a:ext cx="1057275" cy="342900"/>
          </a:xfrm>
          <a:prstGeom prst="rect">
            <a:avLst/>
          </a:prstGeom>
          <a:noFill/>
          <a:ln w="9525">
            <a:solidFill>
              <a:schemeClr val="tx1"/>
            </a:solid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4723334" y="1552006"/>
            <a:ext cx="4010025" cy="165735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10807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Texto 8"/>
          <p:cNvSpPr>
            <a:spLocks noGrp="1"/>
          </p:cNvSpPr>
          <p:nvPr>
            <p:ph type="body" sz="quarter" idx="16"/>
          </p:nvPr>
        </p:nvSpPr>
        <p:spPr/>
        <p:txBody>
          <a:bodyPr/>
          <a:lstStyle/>
          <a:p>
            <a:endParaRPr lang="en-US"/>
          </a:p>
        </p:txBody>
      </p:sp>
      <p:sp>
        <p:nvSpPr>
          <p:cNvPr id="10" name="Espaço Reservado para Gráfico 9"/>
          <p:cNvSpPr>
            <a:spLocks noGrp="1"/>
          </p:cNvSpPr>
          <p:nvPr>
            <p:ph type="chart" sz="quarter" idx="17"/>
          </p:nvPr>
        </p:nvSpPr>
        <p:spPr/>
      </p:sp>
      <p:sp>
        <p:nvSpPr>
          <p:cNvPr id="2" name="Title 1"/>
          <p:cNvSpPr>
            <a:spLocks noGrp="1"/>
          </p:cNvSpPr>
          <p:nvPr>
            <p:ph type="title"/>
          </p:nvPr>
        </p:nvSpPr>
        <p:spPr/>
        <p:txBody>
          <a:bodyPr/>
          <a:lstStyle/>
          <a:p>
            <a:r>
              <a:rPr lang="pt-BR" dirty="0" smtClean="0"/>
              <a:t>Database Cloud </a:t>
            </a:r>
            <a:r>
              <a:rPr lang="pt-BR" dirty="0" err="1" smtClean="0"/>
              <a:t>Service</a:t>
            </a:r>
            <a:endParaRPr lang="en-US" dirty="0"/>
          </a:p>
        </p:txBody>
      </p:sp>
      <p:sp>
        <p:nvSpPr>
          <p:cNvPr id="2072" name="Rectangle 24"/>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2107" name="Rectangle 59"/>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36" name="TextBox 35"/>
          <p:cNvSpPr txBox="1"/>
          <p:nvPr/>
        </p:nvSpPr>
        <p:spPr>
          <a:xfrm>
            <a:off x="48853" y="1542566"/>
            <a:ext cx="685979" cy="685800"/>
          </a:xfrm>
          <a:prstGeom prst="rect">
            <a:avLst/>
          </a:prstGeom>
          <a:noFill/>
        </p:spPr>
        <p:txBody>
          <a:bodyPr wrap="none" lIns="0" tIns="0" rIns="0" bIns="0" rtlCol="0">
            <a:noAutofit/>
          </a:bodyPr>
          <a:lstStyle/>
          <a:p>
            <a:pPr>
              <a:lnSpc>
                <a:spcPct val="90000"/>
              </a:lnSpc>
            </a:pPr>
            <a:endParaRPr lang="en-US" dirty="0" smtClean="0"/>
          </a:p>
        </p:txBody>
      </p:sp>
      <p:pic>
        <p:nvPicPr>
          <p:cNvPr id="4098" name="Picture 2"/>
          <p:cNvPicPr>
            <a:picLocks noChangeAspect="1" noChangeArrowheads="1"/>
          </p:cNvPicPr>
          <p:nvPr/>
        </p:nvPicPr>
        <p:blipFill>
          <a:blip r:embed="rId3" cstate="print"/>
          <a:srcRect/>
          <a:stretch>
            <a:fillRect/>
          </a:stretch>
        </p:blipFill>
        <p:spPr bwMode="auto">
          <a:xfrm>
            <a:off x="622963" y="880210"/>
            <a:ext cx="4076700" cy="981075"/>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981323" y="1777408"/>
            <a:ext cx="3181350" cy="1343025"/>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5510284" y="2327513"/>
            <a:ext cx="3200400" cy="213360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10807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p:cNvSpPr>
            <a:spLocks noGrp="1"/>
          </p:cNvSpPr>
          <p:nvPr>
            <p:ph type="body" sz="quarter" idx="16"/>
          </p:nvPr>
        </p:nvSpPr>
        <p:spPr/>
        <p:txBody>
          <a:bodyPr/>
          <a:lstStyle/>
          <a:p>
            <a:endParaRPr lang="en-US"/>
          </a:p>
        </p:txBody>
      </p:sp>
      <p:sp>
        <p:nvSpPr>
          <p:cNvPr id="9" name="Espaço Reservado para Gráfico 8"/>
          <p:cNvSpPr>
            <a:spLocks noGrp="1"/>
          </p:cNvSpPr>
          <p:nvPr>
            <p:ph type="chart" sz="quarter" idx="17"/>
          </p:nvPr>
        </p:nvSpPr>
        <p:spPr/>
      </p:sp>
      <p:sp>
        <p:nvSpPr>
          <p:cNvPr id="2" name="Title 1"/>
          <p:cNvSpPr>
            <a:spLocks noGrp="1"/>
          </p:cNvSpPr>
          <p:nvPr>
            <p:ph type="title"/>
          </p:nvPr>
        </p:nvSpPr>
        <p:spPr/>
        <p:txBody>
          <a:bodyPr/>
          <a:lstStyle/>
          <a:p>
            <a:r>
              <a:rPr lang="pt-BR" dirty="0" smtClean="0"/>
              <a:t>Database Cloud </a:t>
            </a:r>
            <a:r>
              <a:rPr lang="pt-BR" dirty="0" err="1" smtClean="0"/>
              <a:t>Service</a:t>
            </a:r>
            <a:endParaRPr lang="en-US" dirty="0"/>
          </a:p>
        </p:txBody>
      </p:sp>
      <p:sp>
        <p:nvSpPr>
          <p:cNvPr id="2072" name="Rectangle 24"/>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2107" name="Rectangle 59"/>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36" name="TextBox 35"/>
          <p:cNvSpPr txBox="1"/>
          <p:nvPr/>
        </p:nvSpPr>
        <p:spPr>
          <a:xfrm>
            <a:off x="48853" y="1542566"/>
            <a:ext cx="685979" cy="685800"/>
          </a:xfrm>
          <a:prstGeom prst="rect">
            <a:avLst/>
          </a:prstGeom>
          <a:noFill/>
        </p:spPr>
        <p:txBody>
          <a:bodyPr wrap="none" lIns="0" tIns="0" rIns="0" bIns="0" rtlCol="0">
            <a:noAutofit/>
          </a:bodyPr>
          <a:lstStyle/>
          <a:p>
            <a:pPr>
              <a:lnSpc>
                <a:spcPct val="90000"/>
              </a:lnSpc>
            </a:pPr>
            <a:endParaRPr lang="en-US" dirty="0" smtClean="0"/>
          </a:p>
        </p:txBody>
      </p:sp>
      <p:pic>
        <p:nvPicPr>
          <p:cNvPr id="5122" name="Picture 2"/>
          <p:cNvPicPr>
            <a:picLocks noChangeAspect="1" noChangeArrowheads="1"/>
          </p:cNvPicPr>
          <p:nvPr/>
        </p:nvPicPr>
        <p:blipFill>
          <a:blip r:embed="rId3" cstate="print"/>
          <a:srcRect/>
          <a:stretch>
            <a:fillRect/>
          </a:stretch>
        </p:blipFill>
        <p:spPr bwMode="auto">
          <a:xfrm>
            <a:off x="407158" y="836636"/>
            <a:ext cx="3962400" cy="1504950"/>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741460" y="1776341"/>
            <a:ext cx="3810000" cy="2657475"/>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10807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p:cNvSpPr>
            <a:spLocks noGrp="1"/>
          </p:cNvSpPr>
          <p:nvPr>
            <p:ph type="body" sz="quarter" idx="16"/>
          </p:nvPr>
        </p:nvSpPr>
        <p:spPr/>
        <p:txBody>
          <a:bodyPr/>
          <a:lstStyle/>
          <a:p>
            <a:endParaRPr lang="en-US"/>
          </a:p>
        </p:txBody>
      </p:sp>
      <p:sp>
        <p:nvSpPr>
          <p:cNvPr id="9" name="Espaço Reservado para Gráfico 8"/>
          <p:cNvSpPr>
            <a:spLocks noGrp="1"/>
          </p:cNvSpPr>
          <p:nvPr>
            <p:ph type="chart" sz="quarter" idx="17"/>
          </p:nvPr>
        </p:nvSpPr>
        <p:spPr/>
      </p:sp>
      <p:sp>
        <p:nvSpPr>
          <p:cNvPr id="2" name="Title 1"/>
          <p:cNvSpPr>
            <a:spLocks noGrp="1"/>
          </p:cNvSpPr>
          <p:nvPr>
            <p:ph type="title"/>
          </p:nvPr>
        </p:nvSpPr>
        <p:spPr/>
        <p:txBody>
          <a:bodyPr/>
          <a:lstStyle/>
          <a:p>
            <a:r>
              <a:rPr lang="pt-BR" dirty="0" smtClean="0"/>
              <a:t>Database Cloud </a:t>
            </a:r>
            <a:r>
              <a:rPr lang="pt-BR" dirty="0" err="1" smtClean="0"/>
              <a:t>Service</a:t>
            </a:r>
            <a:r>
              <a:rPr lang="pt-BR" dirty="0" smtClean="0"/>
              <a:t> – </a:t>
            </a:r>
            <a:r>
              <a:rPr lang="pt-BR" dirty="0" smtClean="0">
                <a:solidFill>
                  <a:srgbClr val="FF0000"/>
                </a:solidFill>
              </a:rPr>
              <a:t>Pronto!</a:t>
            </a:r>
            <a:endParaRPr lang="en-US" dirty="0">
              <a:solidFill>
                <a:srgbClr val="FF0000"/>
              </a:solidFill>
            </a:endParaRPr>
          </a:p>
        </p:txBody>
      </p:sp>
      <p:sp>
        <p:nvSpPr>
          <p:cNvPr id="2072" name="Rectangle 24"/>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2107" name="Rectangle 59"/>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36" name="TextBox 35"/>
          <p:cNvSpPr txBox="1"/>
          <p:nvPr/>
        </p:nvSpPr>
        <p:spPr>
          <a:xfrm>
            <a:off x="48853" y="1542566"/>
            <a:ext cx="685979" cy="685800"/>
          </a:xfrm>
          <a:prstGeom prst="rect">
            <a:avLst/>
          </a:prstGeom>
          <a:noFill/>
        </p:spPr>
        <p:txBody>
          <a:bodyPr wrap="none" lIns="0" tIns="0" rIns="0" bIns="0" rtlCol="0">
            <a:noAutofit/>
          </a:bodyPr>
          <a:lstStyle/>
          <a:p>
            <a:pPr>
              <a:lnSpc>
                <a:spcPct val="90000"/>
              </a:lnSpc>
            </a:pPr>
            <a:endParaRPr lang="en-US" dirty="0" smtClean="0"/>
          </a:p>
        </p:txBody>
      </p:sp>
      <p:pic>
        <p:nvPicPr>
          <p:cNvPr id="8195" name="Picture 3"/>
          <p:cNvPicPr>
            <a:picLocks noChangeAspect="1" noChangeArrowheads="1"/>
          </p:cNvPicPr>
          <p:nvPr/>
        </p:nvPicPr>
        <p:blipFill>
          <a:blip r:embed="rId3" cstate="print"/>
          <a:srcRect/>
          <a:stretch>
            <a:fillRect/>
          </a:stretch>
        </p:blipFill>
        <p:spPr bwMode="auto">
          <a:xfrm>
            <a:off x="4913904" y="2181423"/>
            <a:ext cx="3766072" cy="2259643"/>
          </a:xfrm>
          <a:prstGeom prst="rect">
            <a:avLst/>
          </a:prstGeom>
          <a:noFill/>
          <a:ln w="9525">
            <a:noFill/>
            <a:miter lim="800000"/>
            <a:headEnd/>
            <a:tailEnd/>
          </a:ln>
        </p:spPr>
      </p:pic>
      <p:pic>
        <p:nvPicPr>
          <p:cNvPr id="8197" name="Picture 5" descr="MacOS:Users:btspendo:Desktop:Screen Shot 2015-06-02 at 8.56.59 AM.tiff"/>
          <p:cNvPicPr>
            <a:picLocks noChangeAspect="1" noChangeArrowheads="1"/>
          </p:cNvPicPr>
          <p:nvPr/>
        </p:nvPicPr>
        <p:blipFill>
          <a:blip r:embed="rId4" cstate="print"/>
          <a:srcRect/>
          <a:stretch>
            <a:fillRect/>
          </a:stretch>
        </p:blipFill>
        <p:spPr bwMode="auto">
          <a:xfrm>
            <a:off x="309161" y="1037180"/>
            <a:ext cx="5476875" cy="1247775"/>
          </a:xfrm>
          <a:prstGeom prst="rect">
            <a:avLst/>
          </a:prstGeom>
          <a:noFill/>
        </p:spPr>
      </p:pic>
    </p:spTree>
    <p:extLst>
      <p:ext uri="{BB962C8B-B14F-4D97-AF65-F5344CB8AC3E}">
        <p14:creationId xmlns="" xmlns:p14="http://schemas.microsoft.com/office/powerpoint/2010/main" val="310807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sz="quarter" idx="16"/>
          </p:nvPr>
        </p:nvSpPr>
        <p:spPr/>
        <p:txBody>
          <a:bodyPr/>
          <a:lstStyle/>
          <a:p>
            <a:endParaRPr lang="en-US"/>
          </a:p>
        </p:txBody>
      </p:sp>
      <p:sp>
        <p:nvSpPr>
          <p:cNvPr id="7" name="Espaço Reservado para Gráfico 6"/>
          <p:cNvSpPr>
            <a:spLocks noGrp="1"/>
          </p:cNvSpPr>
          <p:nvPr>
            <p:ph type="chart" sz="quarter" idx="17"/>
          </p:nvPr>
        </p:nvSpPr>
        <p:spPr/>
      </p:sp>
      <p:sp>
        <p:nvSpPr>
          <p:cNvPr id="2" name="Title 1"/>
          <p:cNvSpPr>
            <a:spLocks noGrp="1"/>
          </p:cNvSpPr>
          <p:nvPr>
            <p:ph type="title"/>
          </p:nvPr>
        </p:nvSpPr>
        <p:spPr/>
        <p:txBody>
          <a:bodyPr/>
          <a:lstStyle/>
          <a:p>
            <a:r>
              <a:rPr lang="pt-BR" dirty="0" smtClean="0"/>
              <a:t>Database Backup </a:t>
            </a:r>
            <a:r>
              <a:rPr lang="pt-BR" dirty="0" err="1" smtClean="0"/>
              <a:t>Service</a:t>
            </a:r>
            <a:endParaRPr lang="en-US" dirty="0"/>
          </a:p>
        </p:txBody>
      </p:sp>
      <p:sp>
        <p:nvSpPr>
          <p:cNvPr id="2072" name="Rectangle 24"/>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2107" name="Rectangle 59"/>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680688" y="1359810"/>
            <a:ext cx="4343400" cy="89535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10807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sz="quarter" idx="16"/>
          </p:nvPr>
        </p:nvSpPr>
        <p:spPr/>
        <p:txBody>
          <a:bodyPr/>
          <a:lstStyle/>
          <a:p>
            <a:endParaRPr lang="en-US"/>
          </a:p>
        </p:txBody>
      </p:sp>
      <p:sp>
        <p:nvSpPr>
          <p:cNvPr id="8" name="Espaço Reservado para Gráfico 7"/>
          <p:cNvSpPr>
            <a:spLocks noGrp="1"/>
          </p:cNvSpPr>
          <p:nvPr>
            <p:ph type="chart" sz="quarter" idx="17"/>
          </p:nvPr>
        </p:nvSpPr>
        <p:spPr/>
      </p:sp>
      <p:sp>
        <p:nvSpPr>
          <p:cNvPr id="2" name="Title 1"/>
          <p:cNvSpPr>
            <a:spLocks noGrp="1"/>
          </p:cNvSpPr>
          <p:nvPr>
            <p:ph type="title"/>
          </p:nvPr>
        </p:nvSpPr>
        <p:spPr/>
        <p:txBody>
          <a:bodyPr/>
          <a:lstStyle/>
          <a:p>
            <a:r>
              <a:rPr lang="pt-BR" dirty="0" smtClean="0"/>
              <a:t>Database Cloud </a:t>
            </a:r>
            <a:r>
              <a:rPr lang="pt-BR" dirty="0" err="1" smtClean="0"/>
              <a:t>Service</a:t>
            </a:r>
            <a:r>
              <a:rPr lang="pt-BR" dirty="0" smtClean="0"/>
              <a:t> – </a:t>
            </a:r>
            <a:r>
              <a:rPr lang="pt-BR" dirty="0" smtClean="0">
                <a:solidFill>
                  <a:srgbClr val="FF0000"/>
                </a:solidFill>
              </a:rPr>
              <a:t>Elasticidade</a:t>
            </a:r>
            <a:endParaRPr lang="en-US" dirty="0">
              <a:solidFill>
                <a:srgbClr val="FF0000"/>
              </a:solidFill>
            </a:endParaRPr>
          </a:p>
        </p:txBody>
      </p:sp>
      <p:sp>
        <p:nvSpPr>
          <p:cNvPr id="2072" name="Rectangle 24"/>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2107" name="Rectangle 59"/>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662343" y="1357230"/>
            <a:ext cx="5772150" cy="1009650"/>
          </a:xfrm>
          <a:prstGeom prst="rect">
            <a:avLst/>
          </a:prstGeom>
          <a:noFill/>
          <a:ln w="9525">
            <a:solidFill>
              <a:schemeClr val="tx1"/>
            </a:solid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987901" y="1509203"/>
            <a:ext cx="1133475" cy="133350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10807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wipe(up)">
                                      <p:cBhvr>
                                        <p:cTn id="1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p:cNvSpPr>
            <a:spLocks noGrp="1"/>
          </p:cNvSpPr>
          <p:nvPr>
            <p:ph type="body" sz="quarter" idx="16"/>
          </p:nvPr>
        </p:nvSpPr>
        <p:spPr/>
        <p:txBody>
          <a:bodyPr/>
          <a:lstStyle/>
          <a:p>
            <a:endParaRPr lang="en-US"/>
          </a:p>
        </p:txBody>
      </p:sp>
      <p:sp>
        <p:nvSpPr>
          <p:cNvPr id="9" name="Espaço Reservado para Gráfico 8"/>
          <p:cNvSpPr>
            <a:spLocks noGrp="1"/>
          </p:cNvSpPr>
          <p:nvPr>
            <p:ph type="chart" sz="quarter" idx="17"/>
          </p:nvPr>
        </p:nvSpPr>
        <p:spPr/>
      </p:sp>
      <p:sp>
        <p:nvSpPr>
          <p:cNvPr id="2" name="Title 1"/>
          <p:cNvSpPr>
            <a:spLocks noGrp="1"/>
          </p:cNvSpPr>
          <p:nvPr>
            <p:ph type="title"/>
          </p:nvPr>
        </p:nvSpPr>
        <p:spPr/>
        <p:txBody>
          <a:bodyPr/>
          <a:lstStyle/>
          <a:p>
            <a:r>
              <a:rPr lang="pt-BR" dirty="0" smtClean="0"/>
              <a:t>Database Cloud </a:t>
            </a:r>
            <a:r>
              <a:rPr lang="pt-BR" dirty="0" err="1" smtClean="0"/>
              <a:t>Service</a:t>
            </a:r>
            <a:r>
              <a:rPr lang="pt-BR" dirty="0" smtClean="0"/>
              <a:t> – </a:t>
            </a:r>
            <a:r>
              <a:rPr lang="pt-BR" dirty="0" smtClean="0">
                <a:solidFill>
                  <a:srgbClr val="FF0000"/>
                </a:solidFill>
              </a:rPr>
              <a:t>Elasticidade</a:t>
            </a:r>
            <a:endParaRPr lang="en-US" dirty="0"/>
          </a:p>
        </p:txBody>
      </p:sp>
      <p:sp>
        <p:nvSpPr>
          <p:cNvPr id="2072" name="Rectangle 24"/>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2107" name="Rectangle 59"/>
          <p:cNvSpPr>
            <a:spLocks noChangeArrowheads="1"/>
          </p:cNvSpPr>
          <p:nvPr/>
        </p:nvSpPr>
        <p:spPr bwMode="auto">
          <a:xfrm>
            <a:off x="1" y="-100025"/>
            <a:ext cx="184722" cy="200051"/>
          </a:xfrm>
          <a:prstGeom prst="rect">
            <a:avLst/>
          </a:prstGeom>
          <a:noFill/>
          <a:ln w="9525">
            <a:noFill/>
            <a:miter lim="800000"/>
            <a:headEnd/>
            <a:tailEnd/>
          </a:ln>
          <a:effectLst/>
        </p:spPr>
        <p:txBody>
          <a:bodyPr vert="horz" wrap="none" lIns="91436" tIns="45718" rIns="91436" bIns="45718" numCol="1" anchor="ctr" anchorCtr="0" compatLnSpc="1">
            <a:prstTxWarp prst="textNoShape">
              <a:avLst/>
            </a:prstTxWarp>
            <a:spAutoFit/>
          </a:bodyPr>
          <a:lstStyle/>
          <a:p>
            <a:endParaRPr lang="en-US" dirty="0"/>
          </a:p>
        </p:txBody>
      </p:sp>
      <p:sp>
        <p:nvSpPr>
          <p:cNvPr id="36" name="TextBox 35"/>
          <p:cNvSpPr txBox="1"/>
          <p:nvPr/>
        </p:nvSpPr>
        <p:spPr>
          <a:xfrm>
            <a:off x="48853" y="1542566"/>
            <a:ext cx="685979" cy="685800"/>
          </a:xfrm>
          <a:prstGeom prst="rect">
            <a:avLst/>
          </a:prstGeom>
          <a:noFill/>
        </p:spPr>
        <p:txBody>
          <a:bodyPr wrap="none" lIns="0" tIns="0" rIns="0" bIns="0" rtlCol="0">
            <a:noAutofit/>
          </a:bodyPr>
          <a:lstStyle/>
          <a:p>
            <a:pPr>
              <a:lnSpc>
                <a:spcPct val="90000"/>
              </a:lnSpc>
            </a:pPr>
            <a:endParaRPr lang="en-US" dirty="0" smtClean="0"/>
          </a:p>
        </p:txBody>
      </p:sp>
      <p:pic>
        <p:nvPicPr>
          <p:cNvPr id="7171" name="Picture 3"/>
          <p:cNvPicPr>
            <a:picLocks noChangeAspect="1" noChangeArrowheads="1"/>
          </p:cNvPicPr>
          <p:nvPr/>
        </p:nvPicPr>
        <p:blipFill>
          <a:blip r:embed="rId3" cstate="print"/>
          <a:srcRect/>
          <a:stretch>
            <a:fillRect/>
          </a:stretch>
        </p:blipFill>
        <p:spPr bwMode="auto">
          <a:xfrm>
            <a:off x="315676" y="723473"/>
            <a:ext cx="4391025" cy="1990725"/>
          </a:xfrm>
          <a:prstGeom prst="rect">
            <a:avLst/>
          </a:prstGeom>
          <a:noFill/>
          <a:ln w="9525">
            <a:solidFill>
              <a:schemeClr val="tx1"/>
            </a:solid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3254494" y="2154924"/>
            <a:ext cx="5610225" cy="236220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108077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8"/>
          <p:cNvSpPr>
            <a:spLocks noChangeArrowheads="1"/>
          </p:cNvSpPr>
          <p:nvPr/>
        </p:nvSpPr>
        <p:spPr bwMode="gray">
          <a:xfrm>
            <a:off x="2752725" y="1974998"/>
            <a:ext cx="36004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25" name="Oval 24"/>
          <p:cNvSpPr/>
          <p:nvPr/>
        </p:nvSpPr>
        <p:spPr>
          <a:xfrm>
            <a:off x="2926945" y="308947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058288" y="308947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5945" y="308947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2"/>
          <p:cNvGrpSpPr/>
          <p:nvPr/>
        </p:nvGrpSpPr>
        <p:grpSpPr>
          <a:xfrm>
            <a:off x="5281705" y="1854200"/>
            <a:ext cx="784040" cy="1156742"/>
            <a:chOff x="3921218" y="1488651"/>
            <a:chExt cx="784040" cy="1156742"/>
          </a:xfrm>
        </p:grpSpPr>
        <p:pic>
          <p:nvPicPr>
            <p:cNvPr id="34" name="Picture 33"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1218" y="1488651"/>
              <a:ext cx="784040" cy="1156742"/>
            </a:xfrm>
            <a:prstGeom prst="rect">
              <a:avLst/>
            </a:prstGeom>
          </p:spPr>
        </p:pic>
        <p:sp>
          <p:nvSpPr>
            <p:cNvPr id="36" name="TextBox 35"/>
            <p:cNvSpPr txBox="1"/>
            <p:nvPr/>
          </p:nvSpPr>
          <p:spPr>
            <a:xfrm>
              <a:off x="3948622" y="2098176"/>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12.1</a:t>
              </a:r>
              <a:br>
                <a:rPr lang="en-US" sz="1200" dirty="0" smtClean="0">
                  <a:solidFill>
                    <a:schemeClr val="bg1">
                      <a:lumMod val="95000"/>
                    </a:schemeClr>
                  </a:solidFill>
                </a:rPr>
              </a:br>
              <a:r>
                <a:rPr lang="en-US" sz="1200" dirty="0" smtClean="0">
                  <a:solidFill>
                    <a:schemeClr val="bg1">
                      <a:lumMod val="95000"/>
                    </a:schemeClr>
                  </a:solidFill>
                </a:rPr>
                <a:t>DW</a:t>
              </a:r>
              <a:endParaRPr lang="en-US" sz="1200" dirty="0">
                <a:solidFill>
                  <a:schemeClr val="bg1">
                    <a:lumMod val="95000"/>
                  </a:schemeClr>
                </a:solidFill>
              </a:endParaRPr>
            </a:p>
          </p:txBody>
        </p:sp>
      </p:grpSp>
      <p:pic>
        <p:nvPicPr>
          <p:cNvPr id="48" name="Picture 47"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66831" y="1854200"/>
            <a:ext cx="784040" cy="1156742"/>
          </a:xfrm>
          <a:prstGeom prst="rect">
            <a:avLst/>
          </a:prstGeom>
        </p:spPr>
      </p:pic>
      <p:pic>
        <p:nvPicPr>
          <p:cNvPr id="38" name="Picture 37"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03852" y="1844675"/>
            <a:ext cx="784040" cy="1156742"/>
          </a:xfrm>
          <a:prstGeom prst="rect">
            <a:avLst/>
          </a:prstGeom>
        </p:spPr>
      </p:pic>
      <p:pic>
        <p:nvPicPr>
          <p:cNvPr id="31" name="Picture 30" descr="Red-Plug-D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37052" y="1841076"/>
            <a:ext cx="784040" cy="1156742"/>
          </a:xfrm>
          <a:prstGeom prst="rect">
            <a:avLst/>
          </a:prstGeom>
        </p:spPr>
      </p:pic>
      <p:sp>
        <p:nvSpPr>
          <p:cNvPr id="28" name="Rectangle 38"/>
          <p:cNvSpPr>
            <a:spLocks noChangeArrowheads="1"/>
          </p:cNvSpPr>
          <p:nvPr/>
        </p:nvSpPr>
        <p:spPr bwMode="gray">
          <a:xfrm>
            <a:off x="2752725" y="1480382"/>
            <a:ext cx="3607473"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29" name="Rectangle 28"/>
          <p:cNvSpPr/>
          <p:nvPr/>
        </p:nvSpPr>
        <p:spPr>
          <a:xfrm>
            <a:off x="3385592" y="1582081"/>
            <a:ext cx="2380781"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Container Database (12.1)</a:t>
            </a:r>
            <a:endParaRPr lang="en-US" sz="1400" b="1" dirty="0">
              <a:solidFill>
                <a:schemeClr val="bg1"/>
              </a:solidFill>
              <a:latin typeface="Arial" pitchFamily="34" charset="0"/>
              <a:cs typeface="Arial" pitchFamily="34" charset="0"/>
            </a:endParaRPr>
          </a:p>
        </p:txBody>
      </p:sp>
      <p:sp>
        <p:nvSpPr>
          <p:cNvPr id="32" name="TextBox 31"/>
          <p:cNvSpPr txBox="1"/>
          <p:nvPr/>
        </p:nvSpPr>
        <p:spPr>
          <a:xfrm>
            <a:off x="3159634" y="2450601"/>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ERP</a:t>
            </a:r>
            <a:endParaRPr lang="en-US" sz="1200" dirty="0">
              <a:solidFill>
                <a:schemeClr val="bg1">
                  <a:lumMod val="95000"/>
                </a:schemeClr>
              </a:solidFill>
            </a:endParaRPr>
          </a:p>
        </p:txBody>
      </p:sp>
      <p:sp>
        <p:nvSpPr>
          <p:cNvPr id="39" name="TextBox 38"/>
          <p:cNvSpPr txBox="1"/>
          <p:nvPr/>
        </p:nvSpPr>
        <p:spPr>
          <a:xfrm>
            <a:off x="4243352" y="245420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CRM</a:t>
            </a:r>
            <a:endParaRPr lang="en-US" sz="1200" dirty="0">
              <a:solidFill>
                <a:schemeClr val="bg1">
                  <a:lumMod val="95000"/>
                </a:schemeClr>
              </a:solidFill>
            </a:endParaRPr>
          </a:p>
        </p:txBody>
      </p:sp>
      <p:sp>
        <p:nvSpPr>
          <p:cNvPr id="49" name="TextBox 48"/>
          <p:cNvSpPr txBox="1"/>
          <p:nvPr/>
        </p:nvSpPr>
        <p:spPr>
          <a:xfrm>
            <a:off x="5309109" y="2463725"/>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lvl="0">
              <a:lnSpc>
                <a:spcPts val="1300"/>
              </a:lnSpc>
              <a:spcBef>
                <a:spcPts val="0"/>
              </a:spcBef>
              <a:spcAft>
                <a:spcPts val="0"/>
              </a:spcAft>
              <a:defRPr/>
            </a:pPr>
            <a:r>
              <a:rPr lang="en-US" sz="1200" dirty="0" smtClean="0">
                <a:solidFill>
                  <a:schemeClr val="bg1">
                    <a:lumMod val="95000"/>
                  </a:schemeClr>
                </a:solidFill>
              </a:rPr>
              <a:t>DW</a:t>
            </a:r>
            <a:endParaRPr lang="en-US" sz="1200" dirty="0">
              <a:solidFill>
                <a:schemeClr val="bg1">
                  <a:lumMod val="95000"/>
                </a:schemeClr>
              </a:solidFill>
            </a:endParaRPr>
          </a:p>
        </p:txBody>
      </p:sp>
      <p:grpSp>
        <p:nvGrpSpPr>
          <p:cNvPr id="3" name="Group 36"/>
          <p:cNvGrpSpPr>
            <a:grpSpLocks noChangeAspect="1"/>
          </p:cNvGrpSpPr>
          <p:nvPr/>
        </p:nvGrpSpPr>
        <p:grpSpPr>
          <a:xfrm rot="-2640000">
            <a:off x="3129175" y="3299386"/>
            <a:ext cx="840602" cy="885482"/>
            <a:chOff x="6992323" y="2121786"/>
            <a:chExt cx="960398" cy="954094"/>
          </a:xfrm>
        </p:grpSpPr>
        <p:sp>
          <p:nvSpPr>
            <p:cNvPr id="200" name="Arc 199"/>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1" name="Oval 200"/>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6"/>
          <p:cNvGrpSpPr>
            <a:grpSpLocks noChangeAspect="1"/>
          </p:cNvGrpSpPr>
          <p:nvPr/>
        </p:nvGrpSpPr>
        <p:grpSpPr>
          <a:xfrm rot="-2640000">
            <a:off x="3116942" y="3293035"/>
            <a:ext cx="840602" cy="885482"/>
            <a:chOff x="6992323" y="2121786"/>
            <a:chExt cx="960398" cy="954094"/>
          </a:xfrm>
        </p:grpSpPr>
        <p:sp>
          <p:nvSpPr>
            <p:cNvPr id="221" name="Arc 220"/>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2" name="Oval 221"/>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36"/>
          <p:cNvGrpSpPr>
            <a:grpSpLocks noChangeAspect="1"/>
          </p:cNvGrpSpPr>
          <p:nvPr/>
        </p:nvGrpSpPr>
        <p:grpSpPr>
          <a:xfrm rot="-2640000">
            <a:off x="3129175" y="3299386"/>
            <a:ext cx="840602" cy="885482"/>
            <a:chOff x="6992323" y="2121786"/>
            <a:chExt cx="960398" cy="954094"/>
          </a:xfrm>
        </p:grpSpPr>
        <p:sp>
          <p:nvSpPr>
            <p:cNvPr id="218" name="Arc 217"/>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9" name="Oval 218"/>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95"/>
          <p:cNvGrpSpPr>
            <a:grpSpLocks noChangeAspect="1"/>
          </p:cNvGrpSpPr>
          <p:nvPr/>
        </p:nvGrpSpPr>
        <p:grpSpPr>
          <a:xfrm>
            <a:off x="3138930" y="3295906"/>
            <a:ext cx="779028" cy="312792"/>
            <a:chOff x="2081790" y="2886931"/>
            <a:chExt cx="628270" cy="252258"/>
          </a:xfrm>
        </p:grpSpPr>
        <p:sp>
          <p:nvSpPr>
            <p:cNvPr id="210" name="Line 152"/>
            <p:cNvSpPr>
              <a:spLocks noChangeShapeType="1"/>
            </p:cNvSpPr>
            <p:nvPr/>
          </p:nvSpPr>
          <p:spPr bwMode="auto">
            <a:xfrm flipH="1" flipV="1">
              <a:off x="2138785" y="2998331"/>
              <a:ext cx="48030" cy="48030"/>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11" name="Line 153"/>
            <p:cNvSpPr>
              <a:spLocks noChangeShapeType="1"/>
            </p:cNvSpPr>
            <p:nvPr/>
          </p:nvSpPr>
          <p:spPr bwMode="auto">
            <a:xfrm flipV="1">
              <a:off x="2394829" y="2886931"/>
              <a:ext cx="1" cy="66960"/>
            </a:xfrm>
            <a:prstGeom prst="line">
              <a:avLst/>
            </a:prstGeom>
            <a:solidFill>
              <a:schemeClr val="bg1">
                <a:lumMod val="50000"/>
              </a:schemeClr>
            </a:solidFill>
            <a:ln w="1587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12" name="Line 154"/>
            <p:cNvSpPr>
              <a:spLocks noChangeShapeType="1"/>
            </p:cNvSpPr>
            <p:nvPr/>
          </p:nvSpPr>
          <p:spPr bwMode="auto">
            <a:xfrm flipV="1">
              <a:off x="2596038" y="2988832"/>
              <a:ext cx="48030" cy="47329"/>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13" name="Line 155"/>
            <p:cNvSpPr>
              <a:spLocks noChangeShapeType="1"/>
            </p:cNvSpPr>
            <p:nvPr/>
          </p:nvSpPr>
          <p:spPr bwMode="auto">
            <a:xfrm flipV="1">
              <a:off x="2678507" y="3113182"/>
              <a:ext cx="31553" cy="12622"/>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14" name="Line 156"/>
            <p:cNvSpPr>
              <a:spLocks noChangeShapeType="1"/>
            </p:cNvSpPr>
            <p:nvPr/>
          </p:nvSpPr>
          <p:spPr bwMode="auto">
            <a:xfrm flipV="1">
              <a:off x="2511409" y="2930973"/>
              <a:ext cx="12971" cy="31202"/>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15" name="Line 157"/>
            <p:cNvSpPr>
              <a:spLocks noChangeShapeType="1"/>
            </p:cNvSpPr>
            <p:nvPr/>
          </p:nvSpPr>
          <p:spPr bwMode="auto">
            <a:xfrm flipH="1" flipV="1">
              <a:off x="2263571" y="2935723"/>
              <a:ext cx="12971" cy="31553"/>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16" name="Line 158"/>
            <p:cNvSpPr>
              <a:spLocks noChangeShapeType="1"/>
            </p:cNvSpPr>
            <p:nvPr/>
          </p:nvSpPr>
          <p:spPr bwMode="auto">
            <a:xfrm flipH="1" flipV="1">
              <a:off x="2081790" y="3126567"/>
              <a:ext cx="31553" cy="12622"/>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grpSp>
        <p:nvGrpSpPr>
          <p:cNvPr id="7" name="Group 36"/>
          <p:cNvGrpSpPr>
            <a:grpSpLocks noChangeAspect="1"/>
          </p:cNvGrpSpPr>
          <p:nvPr/>
        </p:nvGrpSpPr>
        <p:grpSpPr>
          <a:xfrm rot="-2640000">
            <a:off x="4205500" y="3299385"/>
            <a:ext cx="840602" cy="885482"/>
            <a:chOff x="6992323" y="2121786"/>
            <a:chExt cx="960398" cy="954094"/>
          </a:xfrm>
        </p:grpSpPr>
        <p:sp>
          <p:nvSpPr>
            <p:cNvPr id="224" name="Arc 223"/>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5" name="Oval 224"/>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36"/>
          <p:cNvGrpSpPr>
            <a:grpSpLocks noChangeAspect="1"/>
          </p:cNvGrpSpPr>
          <p:nvPr/>
        </p:nvGrpSpPr>
        <p:grpSpPr>
          <a:xfrm rot="-2640000">
            <a:off x="4205500" y="3299385"/>
            <a:ext cx="840602" cy="885482"/>
            <a:chOff x="6992323" y="2121786"/>
            <a:chExt cx="960398" cy="954094"/>
          </a:xfrm>
        </p:grpSpPr>
        <p:sp>
          <p:nvSpPr>
            <p:cNvPr id="227" name="Arc 226"/>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8" name="Oval 227"/>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195"/>
          <p:cNvGrpSpPr>
            <a:grpSpLocks noChangeAspect="1"/>
          </p:cNvGrpSpPr>
          <p:nvPr/>
        </p:nvGrpSpPr>
        <p:grpSpPr>
          <a:xfrm>
            <a:off x="4215255" y="3295905"/>
            <a:ext cx="779028" cy="312792"/>
            <a:chOff x="2081790" y="2886931"/>
            <a:chExt cx="628270" cy="252258"/>
          </a:xfrm>
        </p:grpSpPr>
        <p:sp>
          <p:nvSpPr>
            <p:cNvPr id="230" name="Line 152"/>
            <p:cNvSpPr>
              <a:spLocks noChangeShapeType="1"/>
            </p:cNvSpPr>
            <p:nvPr/>
          </p:nvSpPr>
          <p:spPr bwMode="auto">
            <a:xfrm flipH="1" flipV="1">
              <a:off x="2138785" y="2998331"/>
              <a:ext cx="48030" cy="48030"/>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31" name="Line 153"/>
            <p:cNvSpPr>
              <a:spLocks noChangeShapeType="1"/>
            </p:cNvSpPr>
            <p:nvPr/>
          </p:nvSpPr>
          <p:spPr bwMode="auto">
            <a:xfrm flipV="1">
              <a:off x="2394829" y="2886931"/>
              <a:ext cx="1" cy="66960"/>
            </a:xfrm>
            <a:prstGeom prst="line">
              <a:avLst/>
            </a:prstGeom>
            <a:solidFill>
              <a:schemeClr val="bg1">
                <a:lumMod val="50000"/>
              </a:schemeClr>
            </a:solidFill>
            <a:ln w="1587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2" name="Line 154"/>
            <p:cNvSpPr>
              <a:spLocks noChangeShapeType="1"/>
            </p:cNvSpPr>
            <p:nvPr/>
          </p:nvSpPr>
          <p:spPr bwMode="auto">
            <a:xfrm flipV="1">
              <a:off x="2596038" y="2988832"/>
              <a:ext cx="48030" cy="47329"/>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3" name="Line 155"/>
            <p:cNvSpPr>
              <a:spLocks noChangeShapeType="1"/>
            </p:cNvSpPr>
            <p:nvPr/>
          </p:nvSpPr>
          <p:spPr bwMode="auto">
            <a:xfrm flipV="1">
              <a:off x="2678507" y="3113182"/>
              <a:ext cx="31553" cy="12622"/>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4" name="Line 156"/>
            <p:cNvSpPr>
              <a:spLocks noChangeShapeType="1"/>
            </p:cNvSpPr>
            <p:nvPr/>
          </p:nvSpPr>
          <p:spPr bwMode="auto">
            <a:xfrm flipV="1">
              <a:off x="2511409" y="2930973"/>
              <a:ext cx="12971" cy="31202"/>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35" name="Line 157"/>
            <p:cNvSpPr>
              <a:spLocks noChangeShapeType="1"/>
            </p:cNvSpPr>
            <p:nvPr/>
          </p:nvSpPr>
          <p:spPr bwMode="auto">
            <a:xfrm flipH="1" flipV="1">
              <a:off x="2263571" y="2935723"/>
              <a:ext cx="12971" cy="31553"/>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36" name="Line 158"/>
            <p:cNvSpPr>
              <a:spLocks noChangeShapeType="1"/>
            </p:cNvSpPr>
            <p:nvPr/>
          </p:nvSpPr>
          <p:spPr bwMode="auto">
            <a:xfrm flipH="1" flipV="1">
              <a:off x="2081790" y="3126567"/>
              <a:ext cx="31553" cy="12622"/>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grpSp>
        <p:nvGrpSpPr>
          <p:cNvPr id="11" name="Group 36"/>
          <p:cNvGrpSpPr>
            <a:grpSpLocks noChangeAspect="1"/>
          </p:cNvGrpSpPr>
          <p:nvPr/>
        </p:nvGrpSpPr>
        <p:grpSpPr>
          <a:xfrm rot="-2640000">
            <a:off x="5281825" y="3308912"/>
            <a:ext cx="840602" cy="885482"/>
            <a:chOff x="6992323" y="2121786"/>
            <a:chExt cx="960398" cy="954094"/>
          </a:xfrm>
        </p:grpSpPr>
        <p:sp>
          <p:nvSpPr>
            <p:cNvPr id="238" name="Arc 237"/>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9" name="Oval 238"/>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36"/>
          <p:cNvGrpSpPr>
            <a:grpSpLocks noChangeAspect="1"/>
          </p:cNvGrpSpPr>
          <p:nvPr/>
        </p:nvGrpSpPr>
        <p:grpSpPr>
          <a:xfrm rot="-2640000">
            <a:off x="5281825" y="3308912"/>
            <a:ext cx="840602" cy="885482"/>
            <a:chOff x="6992323" y="2121786"/>
            <a:chExt cx="960398" cy="954094"/>
          </a:xfrm>
        </p:grpSpPr>
        <p:sp>
          <p:nvSpPr>
            <p:cNvPr id="241" name="Arc 240"/>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2" name="Oval 241"/>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36"/>
          <p:cNvGrpSpPr>
            <a:grpSpLocks noChangeAspect="1"/>
          </p:cNvGrpSpPr>
          <p:nvPr/>
        </p:nvGrpSpPr>
        <p:grpSpPr>
          <a:xfrm rot="2760000">
            <a:off x="5279118" y="3312085"/>
            <a:ext cx="840602" cy="885482"/>
            <a:chOff x="6992323" y="2121786"/>
            <a:chExt cx="960398" cy="954094"/>
          </a:xfrm>
        </p:grpSpPr>
        <p:sp>
          <p:nvSpPr>
            <p:cNvPr id="252" name="Arc 251"/>
            <p:cNvSpPr/>
            <p:nvPr/>
          </p:nvSpPr>
          <p:spPr>
            <a:xfrm rot="16200000" flipH="1">
              <a:off x="6996143" y="2118637"/>
              <a:ext cx="952758" cy="960398"/>
            </a:xfrm>
            <a:prstGeom prst="arc">
              <a:avLst>
                <a:gd name="adj1" fmla="val 13565188"/>
                <a:gd name="adj2" fmla="val 16251912"/>
              </a:avLst>
            </a:prstGeom>
            <a:gradFill flip="none" rotWithShape="1">
              <a:gsLst>
                <a:gs pos="0">
                  <a:schemeClr val="accent1">
                    <a:lumMod val="75000"/>
                  </a:schemeClr>
                </a:gs>
                <a:gs pos="100000">
                  <a:schemeClr val="accent1"/>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3" name="Oval 252"/>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95"/>
          <p:cNvGrpSpPr>
            <a:grpSpLocks noChangeAspect="1"/>
          </p:cNvGrpSpPr>
          <p:nvPr/>
        </p:nvGrpSpPr>
        <p:grpSpPr>
          <a:xfrm>
            <a:off x="5291580" y="3305432"/>
            <a:ext cx="779028" cy="312792"/>
            <a:chOff x="2081790" y="2886931"/>
            <a:chExt cx="628270" cy="252258"/>
          </a:xfrm>
        </p:grpSpPr>
        <p:sp>
          <p:nvSpPr>
            <p:cNvPr id="244" name="Line 152"/>
            <p:cNvSpPr>
              <a:spLocks noChangeShapeType="1"/>
            </p:cNvSpPr>
            <p:nvPr/>
          </p:nvSpPr>
          <p:spPr bwMode="auto">
            <a:xfrm flipH="1" flipV="1">
              <a:off x="2138785" y="2998331"/>
              <a:ext cx="48030" cy="48030"/>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45" name="Line 153"/>
            <p:cNvSpPr>
              <a:spLocks noChangeShapeType="1"/>
            </p:cNvSpPr>
            <p:nvPr/>
          </p:nvSpPr>
          <p:spPr bwMode="auto">
            <a:xfrm flipV="1">
              <a:off x="2394829" y="2886931"/>
              <a:ext cx="1" cy="66960"/>
            </a:xfrm>
            <a:prstGeom prst="line">
              <a:avLst/>
            </a:prstGeom>
            <a:solidFill>
              <a:schemeClr val="bg1">
                <a:lumMod val="50000"/>
              </a:schemeClr>
            </a:solidFill>
            <a:ln w="1587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46" name="Line 154"/>
            <p:cNvSpPr>
              <a:spLocks noChangeShapeType="1"/>
            </p:cNvSpPr>
            <p:nvPr/>
          </p:nvSpPr>
          <p:spPr bwMode="auto">
            <a:xfrm flipV="1">
              <a:off x="2596038" y="2988832"/>
              <a:ext cx="48030" cy="47329"/>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47" name="Line 155"/>
            <p:cNvSpPr>
              <a:spLocks noChangeShapeType="1"/>
            </p:cNvSpPr>
            <p:nvPr/>
          </p:nvSpPr>
          <p:spPr bwMode="auto">
            <a:xfrm flipV="1">
              <a:off x="2678507" y="3113182"/>
              <a:ext cx="31553" cy="12622"/>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48" name="Line 156"/>
            <p:cNvSpPr>
              <a:spLocks noChangeShapeType="1"/>
            </p:cNvSpPr>
            <p:nvPr/>
          </p:nvSpPr>
          <p:spPr bwMode="auto">
            <a:xfrm flipV="1">
              <a:off x="2511409" y="2930973"/>
              <a:ext cx="12971" cy="31202"/>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249" name="Line 157"/>
            <p:cNvSpPr>
              <a:spLocks noChangeShapeType="1"/>
            </p:cNvSpPr>
            <p:nvPr/>
          </p:nvSpPr>
          <p:spPr bwMode="auto">
            <a:xfrm flipH="1" flipV="1">
              <a:off x="2263571" y="2935723"/>
              <a:ext cx="12971" cy="31553"/>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250" name="Line 158"/>
            <p:cNvSpPr>
              <a:spLocks noChangeShapeType="1"/>
            </p:cNvSpPr>
            <p:nvPr/>
          </p:nvSpPr>
          <p:spPr bwMode="auto">
            <a:xfrm flipH="1" flipV="1">
              <a:off x="2081790" y="3126567"/>
              <a:ext cx="31553" cy="12622"/>
            </a:xfrm>
            <a:prstGeom prst="line">
              <a:avLst/>
            </a:prstGeom>
            <a:solidFill>
              <a:schemeClr val="bg1">
                <a:lumMod val="50000"/>
              </a:schemeClr>
            </a:solidFill>
            <a:ln w="1587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cxnSp>
        <p:nvCxnSpPr>
          <p:cNvPr id="208" name="Straight Connector 207"/>
          <p:cNvCxnSpPr/>
          <p:nvPr/>
        </p:nvCxnSpPr>
        <p:spPr>
          <a:xfrm>
            <a:off x="3130550" y="3733800"/>
            <a:ext cx="774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206875" y="3733800"/>
            <a:ext cx="774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5283200" y="3733800"/>
            <a:ext cx="774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2600325" y="3752850"/>
            <a:ext cx="424815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877048" y="4006851"/>
            <a:ext cx="1189749" cy="307777"/>
          </a:xfrm>
          <a:prstGeom prst="rect">
            <a:avLst/>
          </a:prstGeom>
        </p:spPr>
        <p:txBody>
          <a:bodyPr wrap="none">
            <a:spAutoFit/>
          </a:bodyPr>
          <a:lstStyle/>
          <a:p>
            <a:r>
              <a:rPr lang="en-US" sz="1400" b="1" kern="0" dirty="0" smtClean="0"/>
              <a:t>Top Priority</a:t>
            </a:r>
            <a:endParaRPr lang="en-US" sz="1400" b="1" dirty="0"/>
          </a:p>
        </p:txBody>
      </p:sp>
      <p:sp>
        <p:nvSpPr>
          <p:cNvPr id="37" name="Rectangle 36"/>
          <p:cNvSpPr/>
          <p:nvPr/>
        </p:nvSpPr>
        <p:spPr>
          <a:xfrm>
            <a:off x="5363073" y="4006851"/>
            <a:ext cx="1220206" cy="307777"/>
          </a:xfrm>
          <a:prstGeom prst="rect">
            <a:avLst/>
          </a:prstGeom>
        </p:spPr>
        <p:txBody>
          <a:bodyPr wrap="none">
            <a:spAutoFit/>
          </a:bodyPr>
          <a:lstStyle/>
          <a:p>
            <a:r>
              <a:rPr lang="en-US" sz="1400" b="1" kern="0" dirty="0" smtClean="0"/>
              <a:t>Low Priority</a:t>
            </a:r>
            <a:endParaRPr lang="en-US" sz="1400" b="1" dirty="0"/>
          </a:p>
        </p:txBody>
      </p:sp>
      <p:sp>
        <p:nvSpPr>
          <p:cNvPr id="40" name="Rectangle 39"/>
          <p:cNvSpPr/>
          <p:nvPr/>
        </p:nvSpPr>
        <p:spPr>
          <a:xfrm>
            <a:off x="3943848" y="4006851"/>
            <a:ext cx="1539204" cy="307777"/>
          </a:xfrm>
          <a:prstGeom prst="rect">
            <a:avLst/>
          </a:prstGeom>
        </p:spPr>
        <p:txBody>
          <a:bodyPr wrap="none">
            <a:spAutoFit/>
          </a:bodyPr>
          <a:lstStyle/>
          <a:p>
            <a:r>
              <a:rPr lang="en-US" sz="1400" b="1" kern="0" dirty="0" smtClean="0"/>
              <a:t>Medium Priority</a:t>
            </a:r>
            <a:endParaRPr lang="en-US" sz="1400" b="1" dirty="0"/>
          </a:p>
        </p:txBody>
      </p:sp>
      <p:sp>
        <p:nvSpPr>
          <p:cNvPr id="75" name="Title 9"/>
          <p:cNvSpPr>
            <a:spLocks noGrp="1"/>
          </p:cNvSpPr>
          <p:nvPr>
            <p:ph type="title"/>
          </p:nvPr>
        </p:nvSpPr>
        <p:spPr>
          <a:xfrm>
            <a:off x="804347" y="245538"/>
            <a:ext cx="8229586" cy="406395"/>
          </a:xfrm>
        </p:spPr>
        <p:txBody>
          <a:bodyPr/>
          <a:lstStyle/>
          <a:p>
            <a:r>
              <a:rPr lang="en-US" dirty="0" err="1" smtClean="0"/>
              <a:t>Isolamento</a:t>
            </a:r>
            <a:endParaRPr lang="en-US" dirty="0">
              <a:solidFill>
                <a:srgbClr val="0000FF"/>
              </a:solidFill>
            </a:endParaRPr>
          </a:p>
        </p:txBody>
      </p:sp>
      <p:sp>
        <p:nvSpPr>
          <p:cNvPr id="76" name="Text Placeholder 8"/>
          <p:cNvSpPr>
            <a:spLocks noGrp="1"/>
          </p:cNvSpPr>
          <p:nvPr>
            <p:ph type="body" sz="quarter" idx="4294967295"/>
          </p:nvPr>
        </p:nvSpPr>
        <p:spPr>
          <a:xfrm>
            <a:off x="747197" y="600591"/>
            <a:ext cx="8229600" cy="304800"/>
          </a:xfrm>
          <a:prstGeom prst="rect">
            <a:avLst/>
          </a:prstGeom>
        </p:spPr>
        <p:txBody>
          <a:bodyPr/>
          <a:lstStyle/>
          <a:p>
            <a:pPr>
              <a:buNone/>
            </a:pPr>
            <a:r>
              <a:rPr lang="en-US" dirty="0" err="1" smtClean="0">
                <a:solidFill>
                  <a:schemeClr val="accent1"/>
                </a:solidFill>
              </a:rPr>
              <a:t>Gerenciamento</a:t>
            </a:r>
            <a:r>
              <a:rPr lang="en-US" dirty="0" smtClean="0">
                <a:solidFill>
                  <a:schemeClr val="accent1"/>
                </a:solidFill>
              </a:rPr>
              <a:t> de </a:t>
            </a:r>
            <a:r>
              <a:rPr lang="en-US" dirty="0" err="1" smtClean="0">
                <a:solidFill>
                  <a:schemeClr val="accent1"/>
                </a:solidFill>
              </a:rPr>
              <a:t>recursos</a:t>
            </a:r>
            <a:endParaRPr lang="en-US" dirty="0">
              <a:solidFill>
                <a:schemeClr val="accent1"/>
              </a:solidFill>
            </a:endParaRPr>
          </a:p>
        </p:txBody>
      </p:sp>
    </p:spTree>
    <p:extLst>
      <p:ext uri="{BB962C8B-B14F-4D97-AF65-F5344CB8AC3E}">
        <p14:creationId xmlns:p14="http://schemas.microsoft.com/office/powerpoint/2010/main" xmlns="" val="24080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par>
                                <p:cTn id="8" presetID="8" presetClass="emph" presetSubtype="0" fill="hold" nodeType="withEffect">
                                  <p:stCondLst>
                                    <p:cond delay="0"/>
                                  </p:stCondLst>
                                  <p:childTnLst>
                                    <p:animRot by="2700000">
                                      <p:cBhvr>
                                        <p:cTn id="9" dur="3000" fill="hold"/>
                                        <p:tgtEl>
                                          <p:spTgt spid="3"/>
                                        </p:tgtEl>
                                        <p:attrNameLst>
                                          <p:attrName>r</p:attrName>
                                        </p:attrNameLst>
                                      </p:cBhvr>
                                    </p:animRo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
                                        <p:tgtEl>
                                          <p:spTgt spid="5"/>
                                        </p:tgtEl>
                                      </p:cBhvr>
                                    </p:animEffect>
                                  </p:childTnLst>
                                </p:cTn>
                              </p:par>
                              <p:par>
                                <p:cTn id="14" presetID="8" presetClass="emph" presetSubtype="0" fill="hold" nodeType="withEffect">
                                  <p:stCondLst>
                                    <p:cond delay="0"/>
                                  </p:stCondLst>
                                  <p:childTnLst>
                                    <p:animRot by="5400000">
                                      <p:cBhvr>
                                        <p:cTn id="15" dur="3000" fill="hold"/>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
                                        <p:tgtEl>
                                          <p:spTgt spid="7"/>
                                        </p:tgtEl>
                                      </p:cBhvr>
                                    </p:animEffect>
                                  </p:childTnLst>
                                </p:cTn>
                              </p:par>
                              <p:par>
                                <p:cTn id="19" presetID="8" presetClass="emph" presetSubtype="0" fill="hold" nodeType="withEffect">
                                  <p:stCondLst>
                                    <p:cond delay="0"/>
                                  </p:stCondLst>
                                  <p:childTnLst>
                                    <p:animRot by="2700000">
                                      <p:cBhvr>
                                        <p:cTn id="20" dur="3000" fill="hold"/>
                                        <p:tgtEl>
                                          <p:spTgt spid="7"/>
                                        </p:tgtEl>
                                        <p:attrNameLst>
                                          <p:attrName>r</p:attrName>
                                        </p:attrNameLst>
                                      </p:cBhvr>
                                    </p:animRo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
                                        <p:tgtEl>
                                          <p:spTgt spid="8"/>
                                        </p:tgtEl>
                                      </p:cBhvr>
                                    </p:animEffect>
                                  </p:childTnLst>
                                </p:cTn>
                              </p:par>
                              <p:par>
                                <p:cTn id="25" presetID="8" presetClass="emph" presetSubtype="0" fill="hold" nodeType="withEffect">
                                  <p:stCondLst>
                                    <p:cond delay="0"/>
                                  </p:stCondLst>
                                  <p:childTnLst>
                                    <p:animRot by="5400000">
                                      <p:cBhvr>
                                        <p:cTn id="26" dur="3000" fill="hold"/>
                                        <p:tgtEl>
                                          <p:spTgt spid="8"/>
                                        </p:tgtEl>
                                        <p:attrNameLst>
                                          <p:attrName>r</p:attrName>
                                        </p:attrNameLst>
                                      </p:cBhvr>
                                    </p:animRo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
                                        <p:tgtEl>
                                          <p:spTgt spid="11"/>
                                        </p:tgtEl>
                                      </p:cBhvr>
                                    </p:animEffect>
                                  </p:childTnLst>
                                </p:cTn>
                              </p:par>
                              <p:par>
                                <p:cTn id="30" presetID="8" presetClass="emph" presetSubtype="0" fill="hold" nodeType="withEffect">
                                  <p:stCondLst>
                                    <p:cond delay="0"/>
                                  </p:stCondLst>
                                  <p:childTnLst>
                                    <p:animRot by="2700000">
                                      <p:cBhvr>
                                        <p:cTn id="31" dur="3000" fill="hold"/>
                                        <p:tgtEl>
                                          <p:spTgt spid="11"/>
                                        </p:tgtEl>
                                        <p:attrNameLst>
                                          <p:attrName>r</p:attrName>
                                        </p:attrNameLst>
                                      </p:cBhvr>
                                    </p:animRot>
                                  </p:childTnLst>
                                </p:cTn>
                              </p:par>
                            </p:childTnLst>
                          </p:cTn>
                        </p:par>
                        <p:par>
                          <p:cTn id="32" fill="hold">
                            <p:stCondLst>
                              <p:cond delay="90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
                                        <p:tgtEl>
                                          <p:spTgt spid="12"/>
                                        </p:tgtEl>
                                      </p:cBhvr>
                                    </p:animEffect>
                                  </p:childTnLst>
                                </p:cTn>
                              </p:par>
                              <p:par>
                                <p:cTn id="36" presetID="8" presetClass="emph" presetSubtype="0" fill="hold" nodeType="withEffect">
                                  <p:stCondLst>
                                    <p:cond delay="0"/>
                                  </p:stCondLst>
                                  <p:childTnLst>
                                    <p:animRot by="5400000">
                                      <p:cBhvr>
                                        <p:cTn id="37" dur="3000" fill="hold"/>
                                        <p:tgtEl>
                                          <p:spTgt spid="1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8100000">
                                      <p:cBhvr>
                                        <p:cTn id="41" dur="5000" fill="hold"/>
                                        <p:tgtEl>
                                          <p:spTgt spid="4"/>
                                        </p:tgtEl>
                                        <p:attrNameLst>
                                          <p:attrName>r</p:attrName>
                                        </p:attrNameLst>
                                      </p:cBhvr>
                                    </p:animRot>
                                  </p:childTnLst>
                                </p:cTn>
                              </p:par>
                              <p:par>
                                <p:cTn id="42" presetID="1"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2"/>
                                        </p:tgtEl>
                                        <p:attrNameLst>
                                          <p:attrName>style.visibility</p:attrName>
                                        </p:attrNameLst>
                                      </p:cBhvr>
                                      <p:to>
                                        <p:strVal val="hidden"/>
                                      </p:to>
                                    </p:set>
                                  </p:childTnLst>
                                </p:cTn>
                              </p:par>
                            </p:childTnLst>
                          </p:cTn>
                        </p:par>
                        <p:par>
                          <p:cTn id="46" fill="hold">
                            <p:stCondLst>
                              <p:cond delay="5000"/>
                            </p:stCondLst>
                            <p:childTnLst>
                              <p:par>
                                <p:cTn id="47" presetID="8" presetClass="emph" presetSubtype="0" fill="hold" nodeType="afterEffect">
                                  <p:stCondLst>
                                    <p:cond delay="0"/>
                                  </p:stCondLst>
                                  <p:childTnLst>
                                    <p:animRot by="-2700000">
                                      <p:cBhvr>
                                        <p:cTn id="48"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e </a:t>
            </a:r>
            <a:r>
              <a:rPr lang="en-US" dirty="0" err="1" smtClean="0"/>
              <a:t>Consolidação</a:t>
            </a:r>
            <a:r>
              <a:rPr lang="en-US" dirty="0" smtClean="0"/>
              <a:t/>
            </a:r>
            <a:br>
              <a:rPr lang="en-US" dirty="0" smtClean="0"/>
            </a:br>
            <a:r>
              <a:rPr lang="en-US" dirty="0" err="1" smtClean="0">
                <a:solidFill>
                  <a:schemeClr val="accent1"/>
                </a:solidFill>
              </a:rPr>
              <a:t>Método</a:t>
            </a:r>
            <a:r>
              <a:rPr lang="en-US" dirty="0" smtClean="0">
                <a:solidFill>
                  <a:schemeClr val="accent1"/>
                </a:solidFill>
              </a:rPr>
              <a:t> 1 </a:t>
            </a:r>
            <a:r>
              <a:rPr lang="en-US" dirty="0" smtClean="0">
                <a:solidFill>
                  <a:schemeClr val="bg1">
                    <a:lumMod val="95000"/>
                  </a:schemeClr>
                </a:solidFill>
              </a:rPr>
              <a:t>(Upgrade In-Place)</a:t>
            </a:r>
            <a:r>
              <a:rPr lang="en-US" dirty="0" smtClean="0"/>
              <a:t/>
            </a:r>
            <a:br>
              <a:rPr lang="en-US" dirty="0" smtClean="0"/>
            </a:br>
            <a:endParaRPr lang="en-US" dirty="0"/>
          </a:p>
        </p:txBody>
      </p:sp>
      <p:pic>
        <p:nvPicPr>
          <p:cNvPr id="8" name="Picture Placeholder 7" descr="ph-ind-buslife-017-cropped.bmp"/>
          <p:cNvPicPr>
            <a:picLocks noGrp="1" noChangeAspect="1"/>
          </p:cNvPicPr>
          <p:nvPr>
            <p:ph type="pic" sz="quarter" idx="12"/>
          </p:nvPr>
        </p:nvPicPr>
        <p:blipFill rotWithShape="1">
          <a:blip r:embed="rId3" cstate="print">
            <a:extLst>
              <a:ext uri="{28A0092B-C50C-407E-A947-70E740481C1C}">
                <a14:useLocalDpi xmlns="" xmlns:a14="http://schemas.microsoft.com/office/drawing/2010/main" val="0"/>
              </a:ext>
            </a:extLst>
          </a:blip>
          <a:srcRect l="22251" r="41457"/>
          <a:stretch/>
        </p:blipFill>
        <p:spPr>
          <a:xfrm>
            <a:off x="6257925" y="0"/>
            <a:ext cx="2239963" cy="4629150"/>
          </a:xfrm>
        </p:spPr>
      </p:pic>
    </p:spTree>
    <p:extLst>
      <p:ext uri="{BB962C8B-B14F-4D97-AF65-F5344CB8AC3E}">
        <p14:creationId xmlns="" xmlns:p14="http://schemas.microsoft.com/office/powerpoint/2010/main" val="1696070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38"/>
          <p:cNvSpPr>
            <a:spLocks noChangeArrowheads="1"/>
          </p:cNvSpPr>
          <p:nvPr/>
        </p:nvSpPr>
        <p:spPr bwMode="gray">
          <a:xfrm>
            <a:off x="808739" y="1717823"/>
            <a:ext cx="2486911"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105" name="Rectangle 38"/>
          <p:cNvSpPr>
            <a:spLocks noChangeArrowheads="1"/>
          </p:cNvSpPr>
          <p:nvPr/>
        </p:nvSpPr>
        <p:spPr bwMode="gray">
          <a:xfrm>
            <a:off x="3638550" y="1717823"/>
            <a:ext cx="3600449" cy="1704976"/>
          </a:xfrm>
          <a:prstGeom prst="rect">
            <a:avLst/>
          </a:prstGeom>
          <a:gradFill flip="none" rotWithShape="1">
            <a:gsLst>
              <a:gs pos="0">
                <a:schemeClr val="bg1"/>
              </a:gs>
              <a:gs pos="100000">
                <a:schemeClr val="bg1">
                  <a:lumMod val="75000"/>
                </a:schemeClr>
              </a:gs>
            </a:gsLst>
            <a:lin ang="16200000" scaled="0"/>
            <a:tileRect/>
          </a:gradFill>
          <a:ln>
            <a:noFill/>
          </a:ln>
        </p:spPr>
        <p:txBody>
          <a:bodyPr wrap="square" lIns="0" rIns="0" anchor="ctr"/>
          <a:lstStyle/>
          <a:p>
            <a:pPr algn="ctr"/>
            <a:endParaRPr lang="en-US" sz="1400" b="1" kern="0" dirty="0">
              <a:solidFill>
                <a:srgbClr val="FFFFFF"/>
              </a:solidFill>
              <a:ea typeface="ヒラギノ角ゴ Pro W3"/>
              <a:cs typeface="ヒラギノ角ゴ Pro W3"/>
            </a:endParaRPr>
          </a:p>
        </p:txBody>
      </p:sp>
      <p:sp>
        <p:nvSpPr>
          <p:cNvPr id="190" name="Oval 189"/>
          <p:cNvSpPr/>
          <p:nvPr/>
        </p:nvSpPr>
        <p:spPr>
          <a:xfrm>
            <a:off x="3746242" y="435420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p:nvSpPr>
        <p:spPr>
          <a:xfrm>
            <a:off x="4938959" y="435420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p:nvSpPr>
        <p:spPr>
          <a:xfrm>
            <a:off x="5905281" y="4354207"/>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en-US" dirty="0" smtClean="0"/>
              <a:t>Upgrade e </a:t>
            </a:r>
            <a:r>
              <a:rPr lang="en-US" dirty="0" err="1" smtClean="0"/>
              <a:t>Consolidação</a:t>
            </a:r>
            <a:endParaRPr lang="en-US" dirty="0"/>
          </a:p>
        </p:txBody>
      </p:sp>
      <p:sp>
        <p:nvSpPr>
          <p:cNvPr id="284" name="Text Placeholder 4"/>
          <p:cNvSpPr txBox="1">
            <a:spLocks/>
          </p:cNvSpPr>
          <p:nvPr/>
        </p:nvSpPr>
        <p:spPr>
          <a:xfrm>
            <a:off x="804347" y="596261"/>
            <a:ext cx="8229600" cy="304800"/>
          </a:xfrm>
          <a:prstGeom prst="rect">
            <a:avLst/>
          </a:prstGeom>
        </p:spPr>
        <p:txBody>
          <a:bodyPr lIns="0"/>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chemeClr val="accent1"/>
                </a:solidFill>
              </a:rPr>
              <a:t>Passo</a:t>
            </a:r>
            <a:r>
              <a:rPr lang="en-US" b="1" dirty="0" smtClean="0">
                <a:solidFill>
                  <a:schemeClr val="accent1"/>
                </a:solidFill>
              </a:rPr>
              <a:t> 1: </a:t>
            </a:r>
            <a:r>
              <a:rPr lang="en-US" dirty="0" err="1" smtClean="0">
                <a:solidFill>
                  <a:schemeClr val="accent1"/>
                </a:solidFill>
              </a:rPr>
              <a:t>Realizar</a:t>
            </a:r>
            <a:r>
              <a:rPr lang="en-US" dirty="0" smtClean="0">
                <a:solidFill>
                  <a:schemeClr val="accent1"/>
                </a:solidFill>
              </a:rPr>
              <a:t> o upgrade </a:t>
            </a:r>
            <a:r>
              <a:rPr lang="en-US" dirty="0" err="1" smtClean="0">
                <a:solidFill>
                  <a:schemeClr val="accent1"/>
                </a:solidFill>
              </a:rPr>
              <a:t>normalmente</a:t>
            </a:r>
            <a:endParaRPr lang="en-US" dirty="0">
              <a:solidFill>
                <a:schemeClr val="accent1"/>
              </a:solidFill>
            </a:endParaRPr>
          </a:p>
        </p:txBody>
      </p:sp>
      <p:cxnSp>
        <p:nvCxnSpPr>
          <p:cNvPr id="25" name="Straight Connector 24"/>
          <p:cNvCxnSpPr/>
          <p:nvPr/>
        </p:nvCxnSpPr>
        <p:spPr>
          <a:xfrm flipV="1">
            <a:off x="2245967" y="3184529"/>
            <a:ext cx="5931981" cy="5405"/>
          </a:xfrm>
          <a:prstGeom prst="line">
            <a:avLst/>
          </a:prstGeom>
          <a:ln w="12700" cmpd="sng">
            <a:gradFill flip="none" rotWithShape="1">
              <a:gsLst>
                <a:gs pos="0">
                  <a:schemeClr val="accent1"/>
                </a:gs>
                <a:gs pos="78000">
                  <a:prstClr val="white">
                    <a:alpha val="0"/>
                  </a:prstClr>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grpSp>
        <p:nvGrpSpPr>
          <p:cNvPr id="5" name="Group 84"/>
          <p:cNvGrpSpPr/>
          <p:nvPr/>
        </p:nvGrpSpPr>
        <p:grpSpPr>
          <a:xfrm>
            <a:off x="5073367" y="3455855"/>
            <a:ext cx="795924" cy="859968"/>
            <a:chOff x="4939473" y="4283532"/>
            <a:chExt cx="795924" cy="859968"/>
          </a:xfrm>
        </p:grpSpPr>
        <p:pic>
          <p:nvPicPr>
            <p:cNvPr id="84" name="Picture 83" descr="temp jpeg.jpg"/>
            <p:cNvPicPr>
              <a:picLocks noChangeAspect="1"/>
            </p:cNvPicPr>
            <p:nvPr/>
          </p:nvPicPr>
          <p:blipFill>
            <a:blip r:embed="rId3" cstate="print">
              <a:grayscl/>
              <a:extLst>
                <a:ext uri="{BEBA8EAE-BF5A-486C-A8C5-ECC9F3942E4B}">
                  <a14:imgProps xmlns="" xmlns:a14="http://schemas.microsoft.com/office/drawing/2010/main">
                    <a14:imgLayer r:embed="rId4">
                      <a14:imgEffect>
                        <a14:backgroundRemoval t="0" b="100000" l="0" r="100000">
                          <a14:backgroundMark x1="97318" y1="64716" x2="97318" y2="64716"/>
                          <a14:backgroundMark x1="97318" y1="34220" x2="97318" y2="34220"/>
                          <a14:backgroundMark x1="97510" y1="18440" x2="97510" y2="18440"/>
                          <a14:backgroundMark x1="97510" y1="49645" x2="97510" y2="49645"/>
                          <a14:backgroundMark x1="97701" y1="80674" x2="97701" y2="80674"/>
                        </a14:backgroundRemoval>
                      </a14:imgEffect>
                      <a14:imgEffect>
                        <a14:saturation sat="66000"/>
                      </a14:imgEffect>
                    </a14:imgLayer>
                  </a14:imgProps>
                </a:ext>
              </a:extLst>
            </a:blip>
            <a:stretch>
              <a:fillRect/>
            </a:stretch>
          </p:blipFill>
          <p:spPr>
            <a:xfrm>
              <a:off x="4939473" y="4283532"/>
              <a:ext cx="795924" cy="859968"/>
            </a:xfrm>
            <a:prstGeom prst="rect">
              <a:avLst/>
            </a:prstGeom>
          </p:spPr>
        </p:pic>
        <p:sp>
          <p:nvSpPr>
            <p:cNvPr id="72" name="TextBox 71"/>
            <p:cNvSpPr txBox="1"/>
            <p:nvPr/>
          </p:nvSpPr>
          <p:spPr>
            <a:xfrm>
              <a:off x="4979399" y="451811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11.1</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CRM</a:t>
              </a:r>
              <a:endParaRPr kumimoji="0" lang="en-US" sz="1200" b="1" i="0" u="none" strike="noStrike" kern="0" cap="none" spc="0" normalizeH="0" baseline="0" noProof="0" dirty="0">
                <a:ln>
                  <a:noFill/>
                </a:ln>
                <a:solidFill>
                  <a:schemeClr val="bg1">
                    <a:lumMod val="95000"/>
                  </a:schemeClr>
                </a:solidFill>
                <a:effectLst/>
                <a:uLnTx/>
                <a:uFillTx/>
              </a:endParaRPr>
            </a:p>
          </p:txBody>
        </p:sp>
      </p:grpSp>
      <p:grpSp>
        <p:nvGrpSpPr>
          <p:cNvPr id="6" name="Group 91"/>
          <p:cNvGrpSpPr/>
          <p:nvPr/>
        </p:nvGrpSpPr>
        <p:grpSpPr>
          <a:xfrm>
            <a:off x="4061625" y="3455855"/>
            <a:ext cx="795924" cy="859968"/>
            <a:chOff x="4939473" y="4283532"/>
            <a:chExt cx="795924" cy="859968"/>
          </a:xfrm>
        </p:grpSpPr>
        <p:pic>
          <p:nvPicPr>
            <p:cNvPr id="95" name="Picture 94" descr="temp jpeg.jpg"/>
            <p:cNvPicPr>
              <a:picLocks noChangeAspect="1"/>
            </p:cNvPicPr>
            <p:nvPr/>
          </p:nvPicPr>
          <p:blipFill>
            <a:blip r:embed="rId3" cstate="print">
              <a:grayscl/>
              <a:extLst>
                <a:ext uri="{BEBA8EAE-BF5A-486C-A8C5-ECC9F3942E4B}">
                  <a14:imgProps xmlns="" xmlns:a14="http://schemas.microsoft.com/office/drawing/2010/main">
                    <a14:imgLayer r:embed="rId4">
                      <a14:imgEffect>
                        <a14:backgroundRemoval t="0" b="100000" l="0" r="100000">
                          <a14:backgroundMark x1="97318" y1="64716" x2="97318" y2="64716"/>
                          <a14:backgroundMark x1="97318" y1="34220" x2="97318" y2="34220"/>
                          <a14:backgroundMark x1="97510" y1="18440" x2="97510" y2="18440"/>
                          <a14:backgroundMark x1="97510" y1="49645" x2="97510" y2="49645"/>
                          <a14:backgroundMark x1="97701" y1="80674" x2="97701" y2="80674"/>
                        </a14:backgroundRemoval>
                      </a14:imgEffect>
                      <a14:imgEffect>
                        <a14:saturation sat="66000"/>
                      </a14:imgEffect>
                    </a14:imgLayer>
                  </a14:imgProps>
                </a:ext>
              </a:extLst>
            </a:blip>
            <a:stretch>
              <a:fillRect/>
            </a:stretch>
          </p:blipFill>
          <p:spPr>
            <a:xfrm>
              <a:off x="4939473" y="4283532"/>
              <a:ext cx="795924" cy="859968"/>
            </a:xfrm>
            <a:prstGeom prst="rect">
              <a:avLst/>
            </a:prstGeom>
          </p:spPr>
        </p:pic>
        <p:sp>
          <p:nvSpPr>
            <p:cNvPr id="106" name="TextBox 105"/>
            <p:cNvSpPr txBox="1"/>
            <p:nvPr/>
          </p:nvSpPr>
          <p:spPr>
            <a:xfrm>
              <a:off x="4979399" y="451811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10.2</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ERP</a:t>
              </a:r>
              <a:endParaRPr kumimoji="0" lang="en-US" sz="1200" b="1" i="0" u="none" strike="noStrike" kern="0" cap="none" spc="0" normalizeH="0" baseline="0" noProof="0" dirty="0">
                <a:ln>
                  <a:noFill/>
                </a:ln>
                <a:solidFill>
                  <a:schemeClr val="bg1">
                    <a:lumMod val="95000"/>
                  </a:schemeClr>
                </a:solidFill>
                <a:effectLst/>
                <a:uLnTx/>
                <a:uFillTx/>
              </a:endParaRPr>
            </a:p>
          </p:txBody>
        </p:sp>
      </p:grpSp>
      <p:grpSp>
        <p:nvGrpSpPr>
          <p:cNvPr id="7" name="Group 106"/>
          <p:cNvGrpSpPr/>
          <p:nvPr/>
        </p:nvGrpSpPr>
        <p:grpSpPr>
          <a:xfrm>
            <a:off x="6087314" y="3455855"/>
            <a:ext cx="795924" cy="859968"/>
            <a:chOff x="4939473" y="4283532"/>
            <a:chExt cx="795924" cy="859968"/>
          </a:xfrm>
        </p:grpSpPr>
        <p:pic>
          <p:nvPicPr>
            <p:cNvPr id="108" name="Picture 107" descr="temp jpeg.jpg"/>
            <p:cNvPicPr>
              <a:picLocks noChangeAspect="1"/>
            </p:cNvPicPr>
            <p:nvPr/>
          </p:nvPicPr>
          <p:blipFill>
            <a:blip r:embed="rId3" cstate="print">
              <a:grayscl/>
              <a:extLst>
                <a:ext uri="{BEBA8EAE-BF5A-486C-A8C5-ECC9F3942E4B}">
                  <a14:imgProps xmlns="" xmlns:a14="http://schemas.microsoft.com/office/drawing/2010/main">
                    <a14:imgLayer r:embed="rId4">
                      <a14:imgEffect>
                        <a14:backgroundRemoval t="0" b="100000" l="0" r="100000">
                          <a14:backgroundMark x1="97318" y1="64716" x2="97318" y2="64716"/>
                          <a14:backgroundMark x1="97318" y1="34220" x2="97318" y2="34220"/>
                          <a14:backgroundMark x1="97510" y1="18440" x2="97510" y2="18440"/>
                          <a14:backgroundMark x1="97510" y1="49645" x2="97510" y2="49645"/>
                          <a14:backgroundMark x1="97701" y1="80674" x2="97701" y2="80674"/>
                        </a14:backgroundRemoval>
                      </a14:imgEffect>
                      <a14:imgEffect>
                        <a14:saturation sat="66000"/>
                      </a14:imgEffect>
                    </a14:imgLayer>
                  </a14:imgProps>
                </a:ext>
              </a:extLst>
            </a:blip>
            <a:stretch>
              <a:fillRect/>
            </a:stretch>
          </p:blipFill>
          <p:spPr>
            <a:xfrm>
              <a:off x="4939473" y="4283532"/>
              <a:ext cx="795924" cy="859968"/>
            </a:xfrm>
            <a:prstGeom prst="rect">
              <a:avLst/>
            </a:prstGeom>
          </p:spPr>
        </p:pic>
        <p:sp>
          <p:nvSpPr>
            <p:cNvPr id="109" name="TextBox 108"/>
            <p:cNvSpPr txBox="1"/>
            <p:nvPr/>
          </p:nvSpPr>
          <p:spPr>
            <a:xfrm>
              <a:off x="4979399" y="4518110"/>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11.2</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DW</a:t>
              </a:r>
              <a:endParaRPr kumimoji="0" lang="en-US" sz="1200" b="1" i="0" u="none" strike="noStrike" kern="0" cap="none" spc="0" normalizeH="0" baseline="0" noProof="0" dirty="0">
                <a:ln>
                  <a:noFill/>
                </a:ln>
                <a:solidFill>
                  <a:schemeClr val="bg1">
                    <a:lumMod val="95000"/>
                  </a:schemeClr>
                </a:solidFill>
                <a:effectLst/>
                <a:uLnTx/>
                <a:uFillTx/>
              </a:endParaRPr>
            </a:p>
          </p:txBody>
        </p:sp>
      </p:grpSp>
      <p:grpSp>
        <p:nvGrpSpPr>
          <p:cNvPr id="8" name="Group 105"/>
          <p:cNvGrpSpPr/>
          <p:nvPr/>
        </p:nvGrpSpPr>
        <p:grpSpPr>
          <a:xfrm>
            <a:off x="4062717" y="3448381"/>
            <a:ext cx="793740" cy="855866"/>
            <a:chOff x="4983422" y="3738667"/>
            <a:chExt cx="793740" cy="855866"/>
          </a:xfrm>
        </p:grpSpPr>
        <p:pic>
          <p:nvPicPr>
            <p:cNvPr id="90" name="Picture 89" descr="Database_Red.png"/>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4983422" y="3738667"/>
              <a:ext cx="793740" cy="855866"/>
            </a:xfrm>
            <a:prstGeom prst="rect">
              <a:avLst/>
            </a:prstGeom>
          </p:spPr>
        </p:pic>
        <p:sp>
          <p:nvSpPr>
            <p:cNvPr id="91" name="TextBox 90"/>
            <p:cNvSpPr txBox="1"/>
            <p:nvPr/>
          </p:nvSpPr>
          <p:spPr>
            <a:xfrm>
              <a:off x="5013494" y="3999454"/>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12.1</a:t>
              </a:r>
              <a:br>
                <a:rPr kumimoji="0" lang="en-US" sz="1200" b="1" i="0" u="none" strike="noStrike" kern="0" cap="none" spc="0" normalizeH="0" baseline="0" noProof="0" dirty="0" smtClean="0">
                  <a:ln>
                    <a:noFill/>
                  </a:ln>
                  <a:solidFill>
                    <a:schemeClr val="bg1">
                      <a:lumMod val="95000"/>
                    </a:schemeClr>
                  </a:solidFill>
                  <a:effectLst/>
                  <a:uLnTx/>
                  <a:uFillTx/>
                </a:rPr>
              </a:br>
              <a:r>
                <a:rPr kumimoji="0" lang="en-US" sz="1200" b="1" i="0" u="none" strike="noStrike" kern="0" cap="none" spc="0" normalizeH="0" baseline="0" noProof="0" dirty="0" smtClean="0">
                  <a:ln>
                    <a:noFill/>
                  </a:ln>
                  <a:solidFill>
                    <a:schemeClr val="bg1">
                      <a:lumMod val="95000"/>
                    </a:schemeClr>
                  </a:solidFill>
                  <a:effectLst/>
                  <a:uLnTx/>
                  <a:uFillTx/>
                </a:rPr>
                <a:t>ERP</a:t>
              </a:r>
              <a:endParaRPr kumimoji="0" lang="en-US" sz="1200" b="1" i="0" u="none" strike="noStrike" kern="0" cap="none" spc="0" normalizeH="0" baseline="0" noProof="0" dirty="0">
                <a:ln>
                  <a:noFill/>
                </a:ln>
                <a:solidFill>
                  <a:schemeClr val="bg1">
                    <a:lumMod val="95000"/>
                  </a:schemeClr>
                </a:solidFill>
                <a:effectLst/>
                <a:uLnTx/>
                <a:uFillTx/>
              </a:endParaRPr>
            </a:p>
          </p:txBody>
        </p:sp>
      </p:grpSp>
      <p:grpSp>
        <p:nvGrpSpPr>
          <p:cNvPr id="9" name="Group 155"/>
          <p:cNvGrpSpPr/>
          <p:nvPr/>
        </p:nvGrpSpPr>
        <p:grpSpPr>
          <a:xfrm>
            <a:off x="5074459" y="3448381"/>
            <a:ext cx="793740" cy="855866"/>
            <a:chOff x="4983422" y="3738667"/>
            <a:chExt cx="793740" cy="855866"/>
          </a:xfrm>
        </p:grpSpPr>
        <p:pic>
          <p:nvPicPr>
            <p:cNvPr id="88" name="Picture 87" descr="Database_Red.png"/>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4983422" y="3738667"/>
              <a:ext cx="793740" cy="855866"/>
            </a:xfrm>
            <a:prstGeom prst="rect">
              <a:avLst/>
            </a:prstGeom>
          </p:spPr>
        </p:pic>
        <p:sp>
          <p:nvSpPr>
            <p:cNvPr id="89" name="TextBox 88"/>
            <p:cNvSpPr txBox="1"/>
            <p:nvPr/>
          </p:nvSpPr>
          <p:spPr>
            <a:xfrm>
              <a:off x="5013494" y="3999454"/>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12.1</a:t>
              </a:r>
            </a:p>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CRM</a:t>
              </a:r>
              <a:endParaRPr kumimoji="0" lang="en-US" sz="1200" b="1" i="0" u="none" strike="noStrike" kern="0" cap="none" spc="0" normalizeH="0" baseline="0" noProof="0" dirty="0">
                <a:ln>
                  <a:noFill/>
                </a:ln>
                <a:solidFill>
                  <a:schemeClr val="bg1">
                    <a:lumMod val="95000"/>
                  </a:schemeClr>
                </a:solidFill>
                <a:effectLst/>
                <a:uLnTx/>
                <a:uFillTx/>
              </a:endParaRPr>
            </a:p>
          </p:txBody>
        </p:sp>
      </p:grpSp>
      <p:grpSp>
        <p:nvGrpSpPr>
          <p:cNvPr id="11" name="Group 158"/>
          <p:cNvGrpSpPr/>
          <p:nvPr/>
        </p:nvGrpSpPr>
        <p:grpSpPr>
          <a:xfrm>
            <a:off x="6088406" y="3448381"/>
            <a:ext cx="793740" cy="855866"/>
            <a:chOff x="4983422" y="3738667"/>
            <a:chExt cx="793740" cy="855866"/>
          </a:xfrm>
        </p:grpSpPr>
        <p:pic>
          <p:nvPicPr>
            <p:cNvPr id="86" name="Picture 85" descr="Database_Red.png"/>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4983422" y="3738667"/>
              <a:ext cx="793740" cy="855866"/>
            </a:xfrm>
            <a:prstGeom prst="rect">
              <a:avLst/>
            </a:prstGeom>
          </p:spPr>
        </p:pic>
        <p:sp>
          <p:nvSpPr>
            <p:cNvPr id="87" name="TextBox 86"/>
            <p:cNvSpPr txBox="1"/>
            <p:nvPr/>
          </p:nvSpPr>
          <p:spPr>
            <a:xfrm>
              <a:off x="5013494" y="3999454"/>
              <a:ext cx="716072" cy="3908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12.1</a:t>
              </a:r>
            </a:p>
            <a:p>
              <a:pPr marL="0" marR="0" lvl="0" indent="0" defTabSz="914400" eaLnBrk="0" fontAlgn="base" latinLnBrk="0" hangingPunct="0">
                <a:lnSpc>
                  <a:spcPts val="13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95000"/>
                    </a:schemeClr>
                  </a:solidFill>
                  <a:effectLst/>
                  <a:uLnTx/>
                  <a:uFillTx/>
                </a:rPr>
                <a:t>DW</a:t>
              </a:r>
              <a:endParaRPr kumimoji="0" lang="en-US" sz="1200" b="1" i="0" u="none" strike="noStrike" kern="0" cap="none" spc="0" normalizeH="0" baseline="0" noProof="0" dirty="0">
                <a:ln>
                  <a:noFill/>
                </a:ln>
                <a:solidFill>
                  <a:schemeClr val="bg1">
                    <a:lumMod val="95000"/>
                  </a:schemeClr>
                </a:solidFill>
                <a:effectLst/>
                <a:uLnTx/>
                <a:uFillTx/>
              </a:endParaRPr>
            </a:p>
          </p:txBody>
        </p:sp>
      </p:grpSp>
      <p:pic>
        <p:nvPicPr>
          <p:cNvPr id="236" name="Picture 235" descr="RedGear5.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282518" y="2012224"/>
            <a:ext cx="231150" cy="231150"/>
          </a:xfrm>
          <a:prstGeom prst="rect">
            <a:avLst/>
          </a:prstGeom>
        </p:spPr>
      </p:pic>
      <p:pic>
        <p:nvPicPr>
          <p:cNvPr id="237" name="Picture 236" descr="Red Gear 1.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667047" y="2003478"/>
            <a:ext cx="370882" cy="370880"/>
          </a:xfrm>
          <a:prstGeom prst="rect">
            <a:avLst/>
          </a:prstGeom>
        </p:spPr>
      </p:pic>
      <p:pic>
        <p:nvPicPr>
          <p:cNvPr id="238" name="Picture 237" descr="RedGear3.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554270" y="2288738"/>
            <a:ext cx="517730" cy="517730"/>
          </a:xfrm>
          <a:prstGeom prst="rect">
            <a:avLst/>
          </a:prstGeom>
        </p:spPr>
      </p:pic>
      <p:pic>
        <p:nvPicPr>
          <p:cNvPr id="239" name="Picture 238" descr="RedGear5.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331749" y="2380330"/>
            <a:ext cx="308944" cy="308944"/>
          </a:xfrm>
          <a:prstGeom prst="rect">
            <a:avLst/>
          </a:prstGeom>
        </p:spPr>
      </p:pic>
      <p:pic>
        <p:nvPicPr>
          <p:cNvPr id="240" name="Picture 239" descr="Red Gear 1.pn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401520" y="2115059"/>
            <a:ext cx="347552" cy="347550"/>
          </a:xfrm>
          <a:prstGeom prst="rect">
            <a:avLst/>
          </a:prstGeom>
        </p:spPr>
      </p:pic>
      <p:pic>
        <p:nvPicPr>
          <p:cNvPr id="241" name="Picture 240" descr="RedGear3.pn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2414185" y="1794928"/>
            <a:ext cx="386378" cy="386378"/>
          </a:xfrm>
          <a:prstGeom prst="rect">
            <a:avLst/>
          </a:prstGeom>
        </p:spPr>
      </p:pic>
      <p:pic>
        <p:nvPicPr>
          <p:cNvPr id="242" name="Picture 241" descr="RedGear5.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216367" y="2190967"/>
            <a:ext cx="231150" cy="231150"/>
          </a:xfrm>
          <a:prstGeom prst="rect">
            <a:avLst/>
          </a:prstGeom>
        </p:spPr>
      </p:pic>
      <p:grpSp>
        <p:nvGrpSpPr>
          <p:cNvPr id="13" name="Group 66"/>
          <p:cNvGrpSpPr/>
          <p:nvPr/>
        </p:nvGrpSpPr>
        <p:grpSpPr>
          <a:xfrm rot="2832547">
            <a:off x="1125212" y="1981522"/>
            <a:ext cx="635398" cy="639978"/>
            <a:chOff x="3364180" y="3857363"/>
            <a:chExt cx="778402" cy="784012"/>
          </a:xfrm>
        </p:grpSpPr>
        <p:sp>
          <p:nvSpPr>
            <p:cNvPr id="68" name="Arc 67"/>
            <p:cNvSpPr/>
            <p:nvPr/>
          </p:nvSpPr>
          <p:spPr>
            <a:xfrm rot="16200000" flipH="1">
              <a:off x="3367276" y="3866070"/>
              <a:ext cx="772209" cy="778402"/>
            </a:xfrm>
            <a:prstGeom prst="arc">
              <a:avLst>
                <a:gd name="adj1" fmla="val 14120594"/>
                <a:gd name="adj2" fmla="val 18195463"/>
              </a:avLst>
            </a:prstGeom>
            <a:gradFill flip="none" rotWithShape="1">
              <a:gsLst>
                <a:gs pos="0">
                  <a:schemeClr val="tx1">
                    <a:lumMod val="65000"/>
                    <a:lumOff val="35000"/>
                  </a:schemeClr>
                </a:gs>
                <a:gs pos="100000">
                  <a:schemeClr val="bg1">
                    <a:lumMod val="7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69" name="Oval 68"/>
            <p:cNvSpPr/>
            <p:nvPr/>
          </p:nvSpPr>
          <p:spPr>
            <a:xfrm>
              <a:off x="3364815" y="3857363"/>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69"/>
          <p:cNvGrpSpPr/>
          <p:nvPr/>
        </p:nvGrpSpPr>
        <p:grpSpPr>
          <a:xfrm rot="190128">
            <a:off x="1129442" y="1989461"/>
            <a:ext cx="625958" cy="621849"/>
            <a:chOff x="6992327" y="2121786"/>
            <a:chExt cx="960398" cy="954094"/>
          </a:xfrm>
        </p:grpSpPr>
        <p:sp>
          <p:nvSpPr>
            <p:cNvPr id="71" name="Arc 70"/>
            <p:cNvSpPr/>
            <p:nvPr/>
          </p:nvSpPr>
          <p:spPr>
            <a:xfrm rot="16200000" flipH="1">
              <a:off x="6996147" y="2118637"/>
              <a:ext cx="952758" cy="960398"/>
            </a:xfrm>
            <a:prstGeom prst="arc">
              <a:avLst>
                <a:gd name="adj1" fmla="val 13242274"/>
                <a:gd name="adj2" fmla="val 19839740"/>
              </a:avLst>
            </a:prstGeom>
            <a:gradFill flip="none" rotWithShape="1">
              <a:gsLst>
                <a:gs pos="0">
                  <a:schemeClr val="bg2">
                    <a:lumMod val="75000"/>
                  </a:schemeClr>
                </a:gs>
                <a:gs pos="100000">
                  <a:schemeClr val="tx1">
                    <a:lumMod val="95000"/>
                    <a:lumOff val="5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3" name="Oval 72"/>
            <p:cNvSpPr/>
            <p:nvPr/>
          </p:nvSpPr>
          <p:spPr>
            <a:xfrm>
              <a:off x="6995484" y="2121786"/>
              <a:ext cx="954094" cy="954094"/>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73"/>
          <p:cNvGrpSpPr/>
          <p:nvPr/>
        </p:nvGrpSpPr>
        <p:grpSpPr>
          <a:xfrm rot="1179210">
            <a:off x="1121182" y="1984565"/>
            <a:ext cx="635400" cy="632168"/>
            <a:chOff x="3102869" y="3431512"/>
            <a:chExt cx="778402" cy="774443"/>
          </a:xfrm>
        </p:grpSpPr>
        <p:sp>
          <p:nvSpPr>
            <p:cNvPr id="75" name="Arc 74"/>
            <p:cNvSpPr/>
            <p:nvPr/>
          </p:nvSpPr>
          <p:spPr>
            <a:xfrm rot="16950978" flipH="1">
              <a:off x="3105966" y="3430650"/>
              <a:ext cx="772208" cy="778402"/>
            </a:xfrm>
            <a:prstGeom prst="arc">
              <a:avLst>
                <a:gd name="adj1" fmla="val 16279820"/>
                <a:gd name="adj2" fmla="val 18070381"/>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p>
          </p:txBody>
        </p:sp>
        <p:sp>
          <p:nvSpPr>
            <p:cNvPr id="76" name="Oval 75"/>
            <p:cNvSpPr/>
            <p:nvPr/>
          </p:nvSpPr>
          <p:spPr>
            <a:xfrm>
              <a:off x="3109248" y="3431512"/>
              <a:ext cx="757503" cy="7575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76"/>
          <p:cNvGrpSpPr/>
          <p:nvPr/>
        </p:nvGrpSpPr>
        <p:grpSpPr>
          <a:xfrm>
            <a:off x="1111707" y="1922627"/>
            <a:ext cx="677586" cy="746640"/>
            <a:chOff x="1016021" y="2663825"/>
            <a:chExt cx="677586" cy="746640"/>
          </a:xfrm>
        </p:grpSpPr>
        <p:grpSp>
          <p:nvGrpSpPr>
            <p:cNvPr id="17" name="Group 77"/>
            <p:cNvGrpSpPr/>
            <p:nvPr/>
          </p:nvGrpSpPr>
          <p:grpSpPr>
            <a:xfrm>
              <a:off x="1125108" y="2776253"/>
              <a:ext cx="445164" cy="178738"/>
              <a:chOff x="2081790" y="2886931"/>
              <a:chExt cx="628270" cy="252258"/>
            </a:xfrm>
          </p:grpSpPr>
          <p:sp>
            <p:nvSpPr>
              <p:cNvPr id="80" name="Line 152"/>
              <p:cNvSpPr>
                <a:spLocks noChangeShapeType="1"/>
              </p:cNvSpPr>
              <p:nvPr/>
            </p:nvSpPr>
            <p:spPr bwMode="auto">
              <a:xfrm flipH="1" flipV="1">
                <a:off x="2138785" y="2998331"/>
                <a:ext cx="48030" cy="48030"/>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81" name="Line 153"/>
              <p:cNvSpPr>
                <a:spLocks noChangeShapeType="1"/>
              </p:cNvSpPr>
              <p:nvPr/>
            </p:nvSpPr>
            <p:spPr bwMode="auto">
              <a:xfrm flipV="1">
                <a:off x="2394829" y="2886931"/>
                <a:ext cx="1" cy="66960"/>
              </a:xfrm>
              <a:prstGeom prst="line">
                <a:avLst/>
              </a:prstGeom>
              <a:solidFill>
                <a:schemeClr val="bg1">
                  <a:lumMod val="50000"/>
                </a:schemeClr>
              </a:solidFill>
              <a:ln w="9525" cap="flat" cmpd="sng">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82" name="Line 154"/>
              <p:cNvSpPr>
                <a:spLocks noChangeShapeType="1"/>
              </p:cNvSpPr>
              <p:nvPr/>
            </p:nvSpPr>
            <p:spPr bwMode="auto">
              <a:xfrm flipV="1">
                <a:off x="2596038" y="2988832"/>
                <a:ext cx="48030" cy="47329"/>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83" name="Line 155"/>
              <p:cNvSpPr>
                <a:spLocks noChangeShapeType="1"/>
              </p:cNvSpPr>
              <p:nvPr/>
            </p:nvSpPr>
            <p:spPr bwMode="auto">
              <a:xfrm flipV="1">
                <a:off x="2678507" y="3113182"/>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93" name="Line 156"/>
              <p:cNvSpPr>
                <a:spLocks noChangeShapeType="1"/>
              </p:cNvSpPr>
              <p:nvPr/>
            </p:nvSpPr>
            <p:spPr bwMode="auto">
              <a:xfrm flipV="1">
                <a:off x="2511409" y="2930973"/>
                <a:ext cx="12971" cy="3120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w="9525" cmpd="sng">
                    <a:solidFill>
                      <a:srgbClr val="000000"/>
                    </a:solidFill>
                  </a:ln>
                  <a:solidFill>
                    <a:sysClr val="windowText" lastClr="000000"/>
                  </a:solidFill>
                  <a:effectLst/>
                  <a:uLnTx/>
                  <a:uFillTx/>
                </a:endParaRPr>
              </a:p>
            </p:txBody>
          </p:sp>
          <p:sp>
            <p:nvSpPr>
              <p:cNvPr id="94" name="Line 157"/>
              <p:cNvSpPr>
                <a:spLocks noChangeShapeType="1"/>
              </p:cNvSpPr>
              <p:nvPr/>
            </p:nvSpPr>
            <p:spPr bwMode="auto">
              <a:xfrm flipH="1" flipV="1">
                <a:off x="2263571" y="2935723"/>
                <a:ext cx="12971" cy="31553"/>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sp>
            <p:nvSpPr>
              <p:cNvPr id="97" name="Line 158"/>
              <p:cNvSpPr>
                <a:spLocks noChangeShapeType="1"/>
              </p:cNvSpPr>
              <p:nvPr/>
            </p:nvSpPr>
            <p:spPr bwMode="auto">
              <a:xfrm flipH="1" flipV="1">
                <a:off x="2081790" y="3126567"/>
                <a:ext cx="31553" cy="12622"/>
              </a:xfrm>
              <a:prstGeom prst="line">
                <a:avLst/>
              </a:prstGeom>
              <a:solidFill>
                <a:schemeClr val="bg1">
                  <a:lumMod val="50000"/>
                </a:schemeClr>
              </a:solidFill>
              <a:ln w="9525" cap="flat" cmpd="sng">
                <a:solidFill>
                  <a:schemeClr val="tx1"/>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sysClr val="windowText" lastClr="000000"/>
                  </a:solidFill>
                  <a:effectLst/>
                  <a:uLnTx/>
                  <a:uFillTx/>
                </a:endParaRPr>
              </a:p>
            </p:txBody>
          </p:sp>
        </p:grpSp>
        <p:pic>
          <p:nvPicPr>
            <p:cNvPr id="79" name="Picture 78" descr="DialBaseRed.pn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016021" y="2663825"/>
              <a:ext cx="677586" cy="746640"/>
            </a:xfrm>
            <a:prstGeom prst="rect">
              <a:avLst/>
            </a:prstGeom>
          </p:spPr>
        </p:pic>
      </p:grpSp>
      <p:sp>
        <p:nvSpPr>
          <p:cNvPr id="98" name="TextBox 97"/>
          <p:cNvSpPr txBox="1"/>
          <p:nvPr/>
        </p:nvSpPr>
        <p:spPr>
          <a:xfrm>
            <a:off x="1041963" y="2281293"/>
            <a:ext cx="818073" cy="338554"/>
          </a:xfrm>
          <a:prstGeom prst="rect">
            <a:avLst/>
          </a:prstGeom>
          <a:noFill/>
        </p:spPr>
        <p:txBody>
          <a:bodyPr wrap="square" rtlCol="0">
            <a:spAutoFit/>
          </a:bodyPr>
          <a:lstStyle/>
          <a:p>
            <a:pPr algn="ctr"/>
            <a:r>
              <a:rPr lang="en-US" sz="16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rPr>
              <a:t>RAM</a:t>
            </a:r>
            <a:endParaRPr lang="en-US" sz="2000" b="1" dirty="0" smtClean="0">
              <a:gradFill flip="none" rotWithShape="1">
                <a:gsLst>
                  <a:gs pos="13000">
                    <a:schemeClr val="bg1">
                      <a:lumMod val="75000"/>
                    </a:schemeClr>
                  </a:gs>
                  <a:gs pos="100000">
                    <a:srgbClr val="FFFFFF"/>
                  </a:gs>
                </a:gsLst>
                <a:lin ang="16200000" scaled="0"/>
                <a:tileRect/>
              </a:gradFill>
              <a:effectLst>
                <a:outerShdw blurRad="50800" dist="38100" dir="2700000" algn="tl" rotWithShape="0">
                  <a:prstClr val="black">
                    <a:alpha val="40000"/>
                  </a:prstClr>
                </a:outerShdw>
              </a:effectLst>
            </a:endParaRPr>
          </a:p>
        </p:txBody>
      </p:sp>
      <p:grpSp>
        <p:nvGrpSpPr>
          <p:cNvPr id="65" name="Group 64"/>
          <p:cNvGrpSpPr/>
          <p:nvPr/>
        </p:nvGrpSpPr>
        <p:grpSpPr>
          <a:xfrm>
            <a:off x="1782478" y="3729367"/>
            <a:ext cx="1738426" cy="408491"/>
            <a:chOff x="814252" y="1422101"/>
            <a:chExt cx="1738426" cy="408491"/>
          </a:xfrm>
        </p:grpSpPr>
        <p:sp>
          <p:nvSpPr>
            <p:cNvPr id="66" name="TextBox 65"/>
            <p:cNvSpPr txBox="1"/>
            <p:nvPr/>
          </p:nvSpPr>
          <p:spPr>
            <a:xfrm>
              <a:off x="814252" y="1437274"/>
              <a:ext cx="1354790" cy="3764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en-US"/>
              </a:defPPr>
              <a:lvl1pPr algn="ctr" defTabSz="914400" eaLnBrk="0" fontAlgn="base" hangingPunct="0">
                <a:lnSpc>
                  <a:spcPct val="90000"/>
                </a:lnSpc>
                <a:spcBef>
                  <a:spcPct val="0"/>
                </a:spcBef>
                <a:spcAft>
                  <a:spcPct val="0"/>
                </a:spcAft>
                <a:defRPr sz="2000" b="1" kern="0">
                  <a:gradFill>
                    <a:gsLst>
                      <a:gs pos="0">
                        <a:sysClr val="window" lastClr="FFFFFF"/>
                      </a:gs>
                      <a:gs pos="100000">
                        <a:sysClr val="window" lastClr="FFFFFF">
                          <a:lumMod val="85000"/>
                        </a:sysClr>
                      </a:gs>
                    </a:gsLst>
                    <a:lin ang="5400000" scaled="0"/>
                  </a:gradFill>
                  <a:latin typeface="Arial"/>
                  <a:ea typeface="MS PGothic" pitchFamily="34" charset="-128"/>
                  <a:cs typeface="ＭＳ Ｐゴシック" pitchFamily="-111" charset="-128"/>
                </a:defRPr>
              </a:lvl1pPr>
            </a:lstStyle>
            <a:p>
              <a:pPr marL="0" marR="0" lvl="0" indent="0" defTabSz="914400" eaLnBrk="0" fontAlgn="base" latinLnBrk="0" hangingPunct="0">
                <a:lnSpc>
                  <a:spcPct val="100000"/>
                </a:lnSpc>
                <a:spcBef>
                  <a:spcPct val="0"/>
                </a:spcBef>
                <a:spcAft>
                  <a:spcPts val="0"/>
                </a:spcAft>
                <a:buClrTx/>
                <a:buSzTx/>
                <a:buFontTx/>
                <a:buNone/>
                <a:tabLst/>
                <a:defRPr/>
              </a:pPr>
              <a:r>
                <a:rPr kumimoji="0" lang="en-US" b="0" i="0" u="none" strike="noStrike" kern="0" cap="none" spc="0" normalizeH="0" baseline="0" noProof="0" dirty="0" smtClean="0">
                  <a:ln>
                    <a:noFill/>
                  </a:ln>
                  <a:solidFill>
                    <a:schemeClr val="tx1"/>
                  </a:solidFill>
                  <a:effectLst/>
                  <a:uLnTx/>
                  <a:uFillTx/>
                </a:rPr>
                <a:t>Upgrade</a:t>
              </a:r>
              <a:r>
                <a:rPr kumimoji="0" lang="en-US" b="0" i="0" u="none" strike="noStrike" kern="0" cap="none" spc="0" normalizeH="0" noProof="0" dirty="0" smtClean="0">
                  <a:ln>
                    <a:noFill/>
                  </a:ln>
                  <a:solidFill>
                    <a:schemeClr val="tx1"/>
                  </a:solidFill>
                  <a:effectLst/>
                  <a:uLnTx/>
                  <a:uFillTx/>
                </a:rPr>
                <a:t> </a:t>
              </a:r>
              <a:br>
                <a:rPr kumimoji="0" lang="en-US" b="0" i="0" u="none" strike="noStrike" kern="0" cap="none" spc="0" normalizeH="0" noProof="0" dirty="0" smtClean="0">
                  <a:ln>
                    <a:noFill/>
                  </a:ln>
                  <a:solidFill>
                    <a:schemeClr val="tx1"/>
                  </a:solidFill>
                  <a:effectLst/>
                  <a:uLnTx/>
                  <a:uFillTx/>
                </a:rPr>
              </a:br>
              <a:r>
                <a:rPr kumimoji="0" lang="en-US" b="0" i="0" u="none" strike="noStrike" kern="0" cap="none" spc="0" normalizeH="0" noProof="0" dirty="0" smtClean="0">
                  <a:ln>
                    <a:noFill/>
                  </a:ln>
                  <a:solidFill>
                    <a:schemeClr val="tx1"/>
                  </a:solidFill>
                  <a:effectLst/>
                  <a:uLnTx/>
                  <a:uFillTx/>
                </a:rPr>
                <a:t>in-place</a:t>
              </a:r>
              <a:endParaRPr kumimoji="0" lang="en-US" b="0" i="0" u="none" strike="noStrike" kern="0" cap="none" spc="0" normalizeH="0" baseline="0" noProof="0" dirty="0">
                <a:ln>
                  <a:noFill/>
                </a:ln>
                <a:solidFill>
                  <a:schemeClr val="tx1"/>
                </a:solidFill>
                <a:effectLst/>
                <a:uLnTx/>
                <a:uFillTx/>
              </a:endParaRPr>
            </a:p>
          </p:txBody>
        </p:sp>
        <p:grpSp>
          <p:nvGrpSpPr>
            <p:cNvPr id="67" name="Group 73"/>
            <p:cNvGrpSpPr/>
            <p:nvPr/>
          </p:nvGrpSpPr>
          <p:grpSpPr>
            <a:xfrm>
              <a:off x="2031391" y="1422101"/>
              <a:ext cx="521287" cy="408491"/>
              <a:chOff x="7262609" y="1932457"/>
              <a:chExt cx="521287" cy="408491"/>
            </a:xfrm>
          </p:grpSpPr>
          <p:sp>
            <p:nvSpPr>
              <p:cNvPr id="70" name="AutoShape 11"/>
              <p:cNvSpPr>
                <a:spLocks noChangeAspect="1" noChangeArrowheads="1"/>
              </p:cNvSpPr>
              <p:nvPr/>
            </p:nvSpPr>
            <p:spPr bwMode="gray">
              <a:xfrm>
                <a:off x="7498623" y="1932457"/>
                <a:ext cx="285273" cy="408491"/>
              </a:xfrm>
              <a:prstGeom prst="chevron">
                <a:avLst>
                  <a:gd name="adj" fmla="val 48446"/>
                </a:avLst>
              </a:prstGeom>
              <a:solidFill>
                <a:schemeClr val="tx1">
                  <a:lumMod val="75000"/>
                  <a:lumOff val="25000"/>
                </a:schemeClr>
              </a:soli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sp>
            <p:nvSpPr>
              <p:cNvPr id="99" name="Rectangle 98"/>
              <p:cNvSpPr/>
              <p:nvPr/>
            </p:nvSpPr>
            <p:spPr>
              <a:xfrm flipH="1">
                <a:off x="7262609" y="2037706"/>
                <a:ext cx="410336" cy="197996"/>
              </a:xfrm>
              <a:prstGeom prst="rect">
                <a:avLst/>
              </a:prstGeom>
              <a:gradFill flip="none" rotWithShape="1">
                <a:gsLst>
                  <a:gs pos="45000">
                    <a:schemeClr val="tx1">
                      <a:lumMod val="75000"/>
                      <a:lumOff val="25000"/>
                    </a:schemeClr>
                  </a:gs>
                  <a:gs pos="100000">
                    <a:srgbClr val="FFFFFF">
                      <a:alpha val="0"/>
                    </a:srgbClr>
                  </a:gs>
                </a:gsLst>
                <a:lin ang="0" scaled="1"/>
                <a:tileRect/>
              </a:gradFill>
              <a:ln w="50800">
                <a:noFill/>
              </a:ln>
            </p:spPr>
            <p:txBody>
              <a:bodyPr wrap="none" lIns="45681" tIns="22839" rIns="45681" bIns="22839" anchor="ctr"/>
              <a:lstStyle/>
              <a:p>
                <a:pPr defTabSz="456880" fontAlgn="base">
                  <a:spcBef>
                    <a:spcPct val="0"/>
                  </a:spcBef>
                  <a:spcAft>
                    <a:spcPct val="0"/>
                  </a:spcAft>
                </a:pPr>
                <a:endParaRPr lang="en-US" sz="900">
                  <a:solidFill>
                    <a:srgbClr val="000000"/>
                  </a:solidFill>
                  <a:ea typeface="MS PGothic" pitchFamily="34" charset="-128"/>
                  <a:cs typeface="Arial" pitchFamily="34" charset="0"/>
                </a:endParaRPr>
              </a:p>
            </p:txBody>
          </p:sp>
        </p:grpSp>
      </p:grpSp>
      <p:sp>
        <p:nvSpPr>
          <p:cNvPr id="96" name="Rectangle 38"/>
          <p:cNvSpPr>
            <a:spLocks noChangeArrowheads="1"/>
          </p:cNvSpPr>
          <p:nvPr/>
        </p:nvSpPr>
        <p:spPr bwMode="gray">
          <a:xfrm>
            <a:off x="807631" y="1223207"/>
            <a:ext cx="2488019"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100" name="Rectangle 99"/>
          <p:cNvSpPr/>
          <p:nvPr/>
        </p:nvSpPr>
        <p:spPr>
          <a:xfrm>
            <a:off x="1965229" y="1220131"/>
            <a:ext cx="114005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Background</a:t>
            </a:r>
          </a:p>
          <a:p>
            <a:pPr algn="ctr"/>
            <a:r>
              <a:rPr lang="en-US" sz="1400" dirty="0" smtClean="0">
                <a:solidFill>
                  <a:schemeClr val="bg1"/>
                </a:solidFill>
                <a:latin typeface="Arial" pitchFamily="34" charset="0"/>
                <a:cs typeface="Arial" pitchFamily="34" charset="0"/>
              </a:rPr>
              <a:t>Processes</a:t>
            </a:r>
            <a:endParaRPr lang="en-US" sz="1400" dirty="0">
              <a:solidFill>
                <a:schemeClr val="bg1"/>
              </a:solidFill>
              <a:latin typeface="Arial" pitchFamily="34" charset="0"/>
              <a:cs typeface="Arial" pitchFamily="34" charset="0"/>
            </a:endParaRPr>
          </a:p>
        </p:txBody>
      </p:sp>
      <p:sp>
        <p:nvSpPr>
          <p:cNvPr id="101" name="Rectangle 100"/>
          <p:cNvSpPr/>
          <p:nvPr/>
        </p:nvSpPr>
        <p:spPr>
          <a:xfrm>
            <a:off x="988565" y="1220131"/>
            <a:ext cx="830676" cy="523220"/>
          </a:xfrm>
          <a:prstGeom prst="rect">
            <a:avLst/>
          </a:prstGeom>
        </p:spPr>
        <p:txBody>
          <a:bodyPr wrap="none">
            <a:spAutoFit/>
          </a:bodyPr>
          <a:lstStyle/>
          <a:p>
            <a:pPr algn="ctr"/>
            <a:r>
              <a:rPr lang="en-US" sz="1400" dirty="0" smtClean="0">
                <a:solidFill>
                  <a:schemeClr val="bg1"/>
                </a:solidFill>
                <a:latin typeface="Arial" pitchFamily="34" charset="0"/>
                <a:cs typeface="Arial" pitchFamily="34" charset="0"/>
              </a:rPr>
              <a:t>Memory</a:t>
            </a:r>
          </a:p>
          <a:p>
            <a:pPr algn="ctr"/>
            <a:r>
              <a:rPr lang="en-US" sz="1400" dirty="0" smtClean="0">
                <a:solidFill>
                  <a:schemeClr val="bg1"/>
                </a:solidFill>
                <a:latin typeface="Arial" pitchFamily="34" charset="0"/>
                <a:cs typeface="Arial" pitchFamily="34" charset="0"/>
              </a:rPr>
              <a:t>Utilized</a:t>
            </a:r>
            <a:endParaRPr lang="en-US" sz="1400" dirty="0">
              <a:solidFill>
                <a:schemeClr val="bg1"/>
              </a:solidFill>
              <a:latin typeface="Arial" pitchFamily="34" charset="0"/>
              <a:cs typeface="Arial" pitchFamily="34" charset="0"/>
            </a:endParaRPr>
          </a:p>
        </p:txBody>
      </p:sp>
      <p:sp>
        <p:nvSpPr>
          <p:cNvPr id="102" name="Rectangle 38"/>
          <p:cNvSpPr>
            <a:spLocks noChangeArrowheads="1"/>
          </p:cNvSpPr>
          <p:nvPr/>
        </p:nvSpPr>
        <p:spPr bwMode="gray">
          <a:xfrm>
            <a:off x="3638550" y="1223207"/>
            <a:ext cx="3607473" cy="465060"/>
          </a:xfrm>
          <a:prstGeom prst="rect">
            <a:avLst/>
          </a:prstGeom>
          <a:gradFill flip="none" rotWithShape="1">
            <a:gsLst>
              <a:gs pos="0">
                <a:srgbClr val="C80000"/>
              </a:gs>
              <a:gs pos="100000">
                <a:srgbClr val="FF1414"/>
              </a:gs>
            </a:gsLst>
            <a:lin ang="16200000" scaled="1"/>
            <a:tileRect/>
          </a:gradFill>
          <a:ln>
            <a:noFill/>
          </a:ln>
        </p:spPr>
        <p:txBody>
          <a:bodyPr wrap="square" rIns="0" anchor="ctr"/>
          <a:lstStyle/>
          <a:p>
            <a:pPr algn="ctr"/>
            <a:endParaRPr lang="en-US" sz="1400" b="1" dirty="0" smtClean="0">
              <a:solidFill>
                <a:prstClr val="white"/>
              </a:solidFill>
              <a:latin typeface="Arial" pitchFamily="34" charset="0"/>
              <a:cs typeface="Arial" pitchFamily="34" charset="0"/>
            </a:endParaRPr>
          </a:p>
        </p:txBody>
      </p:sp>
      <p:sp>
        <p:nvSpPr>
          <p:cNvPr id="103" name="Rectangle 102"/>
          <p:cNvSpPr/>
          <p:nvPr/>
        </p:nvSpPr>
        <p:spPr>
          <a:xfrm>
            <a:off x="4529500" y="1324906"/>
            <a:ext cx="1864613" cy="307777"/>
          </a:xfrm>
          <a:prstGeom prst="rect">
            <a:avLst/>
          </a:prstGeom>
        </p:spPr>
        <p:txBody>
          <a:bodyPr wrap="none">
            <a:spAutoFit/>
          </a:bodyPr>
          <a:lstStyle/>
          <a:p>
            <a:pPr algn="ctr"/>
            <a:r>
              <a:rPr lang="en-US" sz="1400" b="1" dirty="0" smtClean="0">
                <a:solidFill>
                  <a:schemeClr val="bg1"/>
                </a:solidFill>
                <a:latin typeface="Arial" pitchFamily="34" charset="0"/>
                <a:cs typeface="Arial" pitchFamily="34" charset="0"/>
              </a:rPr>
              <a:t>Container Database</a:t>
            </a:r>
            <a:endParaRPr lang="en-US" sz="1400" b="1" dirty="0">
              <a:solidFill>
                <a:schemeClr val="bg1"/>
              </a:solidFill>
              <a:latin typeface="Arial" pitchFamily="34" charset="0"/>
              <a:cs typeface="Arial" pitchFamily="34" charset="0"/>
            </a:endParaRPr>
          </a:p>
        </p:txBody>
      </p:sp>
      <p:sp>
        <p:nvSpPr>
          <p:cNvPr id="107" name="Oval 106"/>
          <p:cNvSpPr/>
          <p:nvPr/>
        </p:nvSpPr>
        <p:spPr>
          <a:xfrm>
            <a:off x="2076503" y="2825981"/>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868236" y="2819906"/>
            <a:ext cx="1156510" cy="183745"/>
          </a:xfrm>
          <a:prstGeom prst="ellipse">
            <a:avLst/>
          </a:prstGeom>
          <a:gradFill flip="none" rotWithShape="1">
            <a:gsLst>
              <a:gs pos="0">
                <a:schemeClr val="bg1">
                  <a:lumMod val="50000"/>
                </a:schemeClr>
              </a:gs>
              <a:gs pos="100000">
                <a:srgbClr val="FFFFFF">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2448306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par>
                                <p:cTn id="17" presetID="16" presetClass="entr" presetSubtype="37"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par>
                                <p:cTn id="20" presetID="16" presetClass="entr" presetSubtype="37"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enWorld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OpenWorld_Template_16x9.potx</Template>
  <TotalTime>47971</TotalTime>
  <Words>1367</Words>
  <Application>Microsoft Office PowerPoint</Application>
  <PresentationFormat>Apresentação na tela (16:9)</PresentationFormat>
  <Paragraphs>508</Paragraphs>
  <Slides>68</Slides>
  <Notes>58</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68</vt:i4>
      </vt:variant>
    </vt:vector>
  </HeadingPairs>
  <TitlesOfParts>
    <vt:vector size="70" baseType="lpstr">
      <vt:lpstr>OpenWorld_Template_16x9</vt:lpstr>
      <vt:lpstr>Chart</vt:lpstr>
      <vt:lpstr>Oracle Database Novas Características</vt:lpstr>
      <vt:lpstr>Arquitetura Atual</vt:lpstr>
      <vt:lpstr>Arquitetura Atual</vt:lpstr>
      <vt:lpstr>Nova Arquitetura (Pluggable Database)</vt:lpstr>
      <vt:lpstr>Nova Arquitetura (Pluggable Database)</vt:lpstr>
      <vt:lpstr>Slide 6</vt:lpstr>
      <vt:lpstr>Isolamento</vt:lpstr>
      <vt:lpstr>Upgrade e Consolidação Método 1 (Upgrade In-Place) </vt:lpstr>
      <vt:lpstr>Upgrade e Consolidação</vt:lpstr>
      <vt:lpstr>Upgrade e Consolidação</vt:lpstr>
      <vt:lpstr>Upgrade e Consolidação Método 2 (from scratch) </vt:lpstr>
      <vt:lpstr>Upgrade e Consolidação</vt:lpstr>
      <vt:lpstr>Upgrade e Consolidação</vt:lpstr>
      <vt:lpstr>Correções e Upgrades Futuros </vt:lpstr>
      <vt:lpstr>Aplicação de Patches e Upgrades Futuros</vt:lpstr>
      <vt:lpstr>“Unplug” e “Plug” conforme desejado</vt:lpstr>
      <vt:lpstr>Gerenciamento  </vt:lpstr>
      <vt:lpstr>Gerencie diversos como se fossem um</vt:lpstr>
      <vt:lpstr>Gerencie todos DBs como se fossem um</vt:lpstr>
      <vt:lpstr>Gerenciando Ambientes Não Produtivos  </vt:lpstr>
      <vt:lpstr>Databases para Teste e Desenvolvimento</vt:lpstr>
      <vt:lpstr>Slide 22</vt:lpstr>
      <vt:lpstr>In-Memory</vt:lpstr>
      <vt:lpstr>Slide 24</vt:lpstr>
      <vt:lpstr>Slide 25</vt:lpstr>
      <vt:lpstr>Slide 26</vt:lpstr>
      <vt:lpstr>Slide 27</vt:lpstr>
      <vt:lpstr>ILM</vt:lpstr>
      <vt:lpstr>Padrões de acesso aos dados</vt:lpstr>
      <vt:lpstr>Otimização Automática de Dados</vt:lpstr>
      <vt:lpstr>Flex ASM</vt:lpstr>
      <vt:lpstr>Flex ASM</vt:lpstr>
      <vt:lpstr>Flex ASM</vt:lpstr>
      <vt:lpstr>Segurança</vt:lpstr>
      <vt:lpstr>Proteção Dinâmica para dados sensíveis</vt:lpstr>
      <vt:lpstr>Análise de Privilégios em Tempo Real</vt:lpstr>
      <vt:lpstr>Backup</vt:lpstr>
      <vt:lpstr>Recuperação de Tabela</vt:lpstr>
      <vt:lpstr>Backup e Restore em Plataformas Distintas</vt:lpstr>
      <vt:lpstr>Gerenciamento</vt:lpstr>
      <vt:lpstr>Monitoração de Aplicação em Tempo Real</vt:lpstr>
      <vt:lpstr>Monitoração de Aplicação em Tempo Real</vt:lpstr>
      <vt:lpstr>Validando a Estratégia de Consolidação</vt:lpstr>
      <vt:lpstr>Validando a Estratégia de Consolidação</vt:lpstr>
      <vt:lpstr>Validação Temporal</vt:lpstr>
      <vt:lpstr>Validação Baseada no Tempo</vt:lpstr>
      <vt:lpstr>Alta Disponibilidade</vt:lpstr>
      <vt:lpstr>Alta Disponibilidade</vt:lpstr>
      <vt:lpstr>Transaction Guard</vt:lpstr>
      <vt:lpstr>Transaction Guard</vt:lpstr>
      <vt:lpstr>Application Continuity</vt:lpstr>
      <vt:lpstr>Dataguard (Zero Data Loss)</vt:lpstr>
      <vt:lpstr>Dataguard Far Sync</vt:lpstr>
      <vt:lpstr>Dataguard Far Sync</vt:lpstr>
      <vt:lpstr>Sharding</vt:lpstr>
      <vt:lpstr>Sharding</vt:lpstr>
      <vt:lpstr>Sharding</vt:lpstr>
      <vt:lpstr>Sharding</vt:lpstr>
      <vt:lpstr>Faster Performance</vt:lpstr>
      <vt:lpstr>Slide 60</vt:lpstr>
      <vt:lpstr>Database Cloud Service</vt:lpstr>
      <vt:lpstr>Database Cloud Service</vt:lpstr>
      <vt:lpstr>Database Cloud Service</vt:lpstr>
      <vt:lpstr>Database Cloud Service</vt:lpstr>
      <vt:lpstr>Database Cloud Service – Pronto!</vt:lpstr>
      <vt:lpstr>Database Backup Service</vt:lpstr>
      <vt:lpstr>Database Cloud Service – Elasticidade</vt:lpstr>
      <vt:lpstr>Database Cloud Service – Elasticidade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Openworld 2012 Keynote</dc:title>
  <dc:subject>Oracle Database 12c</dc:subject>
  <dc:creator>W Hardie</dc:creator>
  <cp:lastModifiedBy>everton.dias</cp:lastModifiedBy>
  <cp:revision>2732</cp:revision>
  <cp:lastPrinted>2012-08-21T23:46:14Z</cp:lastPrinted>
  <dcterms:created xsi:type="dcterms:W3CDTF">2012-05-31T20:53:14Z</dcterms:created>
  <dcterms:modified xsi:type="dcterms:W3CDTF">2016-07-11T18:43:30Z</dcterms:modified>
</cp:coreProperties>
</file>