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1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6.xml"/>
  <Override ContentType="application/vnd.openxmlformats-officedocument.presentationml.slide+xml" PartName="/ppt/slides/slide21.xml"/>
  <Override ContentType="application/vnd.openxmlformats-officedocument.presentationml.slide+xml" PartName="/ppt/slides/slide2.xml"/>
  <Override ContentType="application/vnd.openxmlformats-officedocument.presentationml.slide+xml" PartName="/ppt/slides/slide26.xml"/>
  <Override ContentType="application/vnd.openxmlformats-officedocument.presentationml.slide+xml" PartName="/ppt/slides/slide25.xml"/>
  <Override ContentType="application/vnd.openxmlformats-officedocument.presentationml.slide+xml" PartName="/ppt/slides/slide6.xml"/>
  <Override ContentType="application/vnd.openxmlformats-officedocument.presentationml.slide+xml" PartName="/ppt/slides/slide3.xml"/>
  <Override ContentType="application/vnd.openxmlformats-officedocument.presentationml.slide+xml" PartName="/ppt/slides/slide33.xml"/>
  <Override ContentType="application/vnd.openxmlformats-officedocument.presentationml.slide+xml" PartName="/ppt/slides/slide35.xml"/>
  <Override ContentType="application/vnd.openxmlformats-officedocument.presentationml.slide+xml" PartName="/ppt/slides/slide17.xml"/>
  <Override ContentType="application/vnd.openxmlformats-officedocument.presentationml.slide+xml" PartName="/ppt/slides/slide24.xml"/>
  <Override ContentType="application/vnd.openxmlformats-officedocument.presentationml.slide+xml" PartName="/ppt/slides/slide34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0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9.xml"/>
  <Override ContentType="application/vnd.openxmlformats-officedocument.presentationml.slide+xml" PartName="/ppt/slides/slide9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30.xml"/>
  <Override ContentType="application/vnd.openxmlformats-officedocument.presentationml.slide+xml" PartName="/ppt/slides/slide8.xml"/>
  <Override ContentType="application/vnd.openxmlformats-officedocument.presentationml.slide+xml" PartName="/ppt/slides/slide27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4.xml"/>
  <Override ContentType="application/vnd.openxmlformats-officedocument.presentationml.slide+xml" PartName="/ppt/slides/slide14.xml"/>
  <Override ContentType="application/vnd.openxmlformats-officedocument.presentationml.slide+xml" PartName="/ppt/slides/slide5.xml"/>
  <Override ContentType="application/vnd.openxmlformats-officedocument.presentationml.slide+xml" PartName="/ppt/slides/slide22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6" r:id="rId4"/>
    <p:sldMasterId id="214748365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37" Type="http://schemas.openxmlformats.org/officeDocument/2006/relationships/slide" Target="slides/slide31.xml"/><Relationship Id="rId19" Type="http://schemas.openxmlformats.org/officeDocument/2006/relationships/slide" Target="slides/slide13.xml"/><Relationship Id="rId36" Type="http://schemas.openxmlformats.org/officeDocument/2006/relationships/slide" Target="slides/slide30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12" Type="http://schemas.openxmlformats.org/officeDocument/2006/relationships/slide" Target="slides/slide6.xml"/><Relationship Id="rId31" Type="http://schemas.openxmlformats.org/officeDocument/2006/relationships/slide" Target="slides/slide25.xml"/><Relationship Id="rId13" Type="http://schemas.openxmlformats.org/officeDocument/2006/relationships/slide" Target="slides/slide7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29" Type="http://schemas.openxmlformats.org/officeDocument/2006/relationships/slide" Target="slides/slide2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" Type="http://schemas.openxmlformats.org/officeDocument/2006/relationships/presProps" Target="presProps.xml"/><Relationship Id="rId21" Type="http://schemas.openxmlformats.org/officeDocument/2006/relationships/slide" Target="slides/slide15.xml"/><Relationship Id="rId40" Type="http://schemas.openxmlformats.org/officeDocument/2006/relationships/slide" Target="slides/slide34.xml"/><Relationship Id="rId1" Type="http://schemas.openxmlformats.org/officeDocument/2006/relationships/theme" Target="theme/theme4.xml"/><Relationship Id="rId22" Type="http://schemas.openxmlformats.org/officeDocument/2006/relationships/slide" Target="slides/slide16.xml"/><Relationship Id="rId41" Type="http://schemas.openxmlformats.org/officeDocument/2006/relationships/slide" Target="slides/slide35.xml"/><Relationship Id="rId4" Type="http://schemas.openxmlformats.org/officeDocument/2006/relationships/slideMaster" Target="slideMasters/slideMaster1.xml"/><Relationship Id="rId23" Type="http://schemas.openxmlformats.org/officeDocument/2006/relationships/slide" Target="slides/slide17.xml"/><Relationship Id="rId3" Type="http://schemas.openxmlformats.org/officeDocument/2006/relationships/tableStyles" Target="tableStyles.xml"/><Relationship Id="rId24" Type="http://schemas.openxmlformats.org/officeDocument/2006/relationships/slide" Target="slides/slide18.xml"/><Relationship Id="rId20" Type="http://schemas.openxmlformats.org/officeDocument/2006/relationships/slide" Target="slides/slide14.xml"/><Relationship Id="rId9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8" Type="http://schemas.openxmlformats.org/officeDocument/2006/relationships/slide" Target="slides/slide2.xml"/><Relationship Id="rId7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4" name="Shape 254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5" name="Shape 265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7" name="Shape 277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9" name="Shape 289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5" name="Shape 295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9" name="Shape 309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6" name="Shape 316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2" name="Shape 322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7" name="Shape 327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2" name="Shape 332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3" name="Shape 343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9" name="Shape 349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7" name="Shape 357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2" Type="http://schemas.openxmlformats.org/officeDocument/2006/relationships/image" Target="../media/image00.jpg"/><Relationship Id="rId1" Type="http://schemas.openxmlformats.org/officeDocument/2006/relationships/slideMaster" Target="../slideMasters/slideMaster2.xml"/><Relationship Id="rId3" Type="http://schemas.openxmlformats.org/officeDocument/2006/relationships/image" Target="../media/image0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lt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ctrTitle"/>
          </p:nvPr>
        </p:nvSpPr>
        <p:spPr>
          <a:xfrm>
            <a:off x="684212" y="2950368"/>
            <a:ext cx="7772400" cy="452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" type="subTitle"/>
          </p:nvPr>
        </p:nvSpPr>
        <p:spPr>
          <a:xfrm>
            <a:off x="1371600" y="3489721"/>
            <a:ext cx="6400799" cy="73937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33350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indent="-101600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14300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4pPr>
            <a:lvl5pPr indent="-114300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indent="-114300" marL="2514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indent="-114300" marL="3429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indent="-114300" marL="4800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indent="-114300" marL="6629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52" name="Shape 52"/>
          <p:cNvSpPr txBox="1"/>
          <p:nvPr/>
        </p:nvSpPr>
        <p:spPr>
          <a:xfrm>
            <a:off x="5148262" y="4875608"/>
            <a:ext cx="39957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0" baseline="0" i="0" lang="en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Globalcode – O</a:t>
            </a:r>
            <a:r>
              <a:rPr b="0" baseline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pen4education</a:t>
            </a:r>
          </a:p>
        </p:txBody>
      </p:sp>
      <p:grpSp>
        <p:nvGrpSpPr>
          <p:cNvPr id="53" name="Shape 53"/>
          <p:cNvGrpSpPr/>
          <p:nvPr/>
        </p:nvGrpSpPr>
        <p:grpSpPr>
          <a:xfrm>
            <a:off x="0" y="0"/>
            <a:ext cx="9150348" cy="215502"/>
            <a:chOff x="0" y="0"/>
            <a:chExt cx="9150348" cy="287337"/>
          </a:xfrm>
        </p:grpSpPr>
        <p:sp>
          <p:nvSpPr>
            <p:cNvPr id="54" name="Shape 54"/>
            <p:cNvSpPr/>
            <p:nvPr/>
          </p:nvSpPr>
          <p:spPr>
            <a:xfrm>
              <a:off x="0" y="0"/>
              <a:ext cx="1536699" cy="287337"/>
            </a:xfrm>
            <a:prstGeom prst="rect">
              <a:avLst/>
            </a:prstGeom>
            <a:solidFill>
              <a:srgbClr val="EF8206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Shape 55"/>
            <p:cNvSpPr txBox="1"/>
            <p:nvPr/>
          </p:nvSpPr>
          <p:spPr>
            <a:xfrm>
              <a:off x="1531937" y="0"/>
              <a:ext cx="1528762" cy="287337"/>
            </a:xfrm>
            <a:prstGeom prst="rect">
              <a:avLst/>
            </a:prstGeom>
            <a:solidFill>
              <a:srgbClr val="E20334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baseline="0" i="0" lang="en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  <p:sp>
          <p:nvSpPr>
            <p:cNvPr id="56" name="Shape 56"/>
            <p:cNvSpPr/>
            <p:nvPr/>
          </p:nvSpPr>
          <p:spPr>
            <a:xfrm>
              <a:off x="3059111" y="0"/>
              <a:ext cx="1528762" cy="287337"/>
            </a:xfrm>
            <a:prstGeom prst="rect">
              <a:avLst/>
            </a:prstGeom>
            <a:solidFill>
              <a:srgbClr val="7B2525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Shape 57"/>
            <p:cNvSpPr/>
            <p:nvPr/>
          </p:nvSpPr>
          <p:spPr>
            <a:xfrm>
              <a:off x="4587875" y="0"/>
              <a:ext cx="1522412" cy="287337"/>
            </a:xfrm>
            <a:prstGeom prst="rect">
              <a:avLst/>
            </a:prstGeom>
            <a:solidFill>
              <a:srgbClr val="00549A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Shape 58"/>
            <p:cNvSpPr/>
            <p:nvPr/>
          </p:nvSpPr>
          <p:spPr>
            <a:xfrm>
              <a:off x="6099175" y="0"/>
              <a:ext cx="1528762" cy="287337"/>
            </a:xfrm>
            <a:prstGeom prst="rect">
              <a:avLst/>
            </a:prstGeom>
            <a:solidFill>
              <a:srgbClr val="0794CE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Shape 59"/>
            <p:cNvSpPr/>
            <p:nvPr/>
          </p:nvSpPr>
          <p:spPr>
            <a:xfrm>
              <a:off x="7621586" y="0"/>
              <a:ext cx="1528762" cy="287337"/>
            </a:xfrm>
            <a:prstGeom prst="rect">
              <a:avLst/>
            </a:prstGeom>
            <a:solidFill>
              <a:srgbClr val="009949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0" name="Shape 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01011" y="4407693"/>
            <a:ext cx="714374" cy="7143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" name="Shape 61"/>
          <p:cNvGrpSpPr/>
          <p:nvPr/>
        </p:nvGrpSpPr>
        <p:grpSpPr>
          <a:xfrm>
            <a:off x="-6350" y="5056583"/>
            <a:ext cx="9150348" cy="86915"/>
            <a:chOff x="0" y="0"/>
            <a:chExt cx="9150348" cy="287337"/>
          </a:xfrm>
        </p:grpSpPr>
        <p:sp>
          <p:nvSpPr>
            <p:cNvPr id="62" name="Shape 62"/>
            <p:cNvSpPr/>
            <p:nvPr/>
          </p:nvSpPr>
          <p:spPr>
            <a:xfrm>
              <a:off x="0" y="0"/>
              <a:ext cx="1536699" cy="287337"/>
            </a:xfrm>
            <a:prstGeom prst="rect">
              <a:avLst/>
            </a:prstGeom>
            <a:solidFill>
              <a:srgbClr val="EF8206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Shape 63"/>
            <p:cNvSpPr txBox="1"/>
            <p:nvPr/>
          </p:nvSpPr>
          <p:spPr>
            <a:xfrm>
              <a:off x="1531937" y="0"/>
              <a:ext cx="1528762" cy="287337"/>
            </a:xfrm>
            <a:prstGeom prst="rect">
              <a:avLst/>
            </a:prstGeom>
            <a:solidFill>
              <a:srgbClr val="E20334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baseline="0" i="0" lang="en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  <p:sp>
          <p:nvSpPr>
            <p:cNvPr id="64" name="Shape 64"/>
            <p:cNvSpPr/>
            <p:nvPr/>
          </p:nvSpPr>
          <p:spPr>
            <a:xfrm>
              <a:off x="3059111" y="0"/>
              <a:ext cx="1528762" cy="287337"/>
            </a:xfrm>
            <a:prstGeom prst="rect">
              <a:avLst/>
            </a:prstGeom>
            <a:solidFill>
              <a:srgbClr val="7B2525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Shape 65"/>
            <p:cNvSpPr/>
            <p:nvPr/>
          </p:nvSpPr>
          <p:spPr>
            <a:xfrm>
              <a:off x="4587875" y="0"/>
              <a:ext cx="1522412" cy="287337"/>
            </a:xfrm>
            <a:prstGeom prst="rect">
              <a:avLst/>
            </a:prstGeom>
            <a:solidFill>
              <a:srgbClr val="00549A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Shape 66"/>
            <p:cNvSpPr/>
            <p:nvPr/>
          </p:nvSpPr>
          <p:spPr>
            <a:xfrm>
              <a:off x="6099175" y="0"/>
              <a:ext cx="1528762" cy="287337"/>
            </a:xfrm>
            <a:prstGeom prst="rect">
              <a:avLst/>
            </a:prstGeom>
            <a:solidFill>
              <a:srgbClr val="0794CE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Shape 67"/>
            <p:cNvSpPr/>
            <p:nvPr/>
          </p:nvSpPr>
          <p:spPr>
            <a:xfrm>
              <a:off x="7621586" y="0"/>
              <a:ext cx="1528762" cy="287337"/>
            </a:xfrm>
            <a:prstGeom prst="rect">
              <a:avLst/>
            </a:prstGeom>
            <a:solidFill>
              <a:srgbClr val="009949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9611" y="1168002"/>
            <a:ext cx="5184775" cy="132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2" Type="http://schemas.openxmlformats.org/officeDocument/2006/relationships/image" Target="../media/image01.png"/><Relationship Id="rId1" Type="http://schemas.openxmlformats.org/officeDocument/2006/relationships/image" Target="../media/image00.jpg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250825" y="361950"/>
            <a:ext cx="5689600" cy="69770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250825" y="1168002"/>
            <a:ext cx="8642349" cy="34016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33350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indent="-101600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14300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4pPr>
            <a:lvl5pPr indent="-114300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indent="-114300" marL="2514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indent="-114300" marL="3429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indent="-114300" marL="4800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indent="-114300" marL="6629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32" name="Shape 32"/>
          <p:cNvSpPr txBox="1"/>
          <p:nvPr/>
        </p:nvSpPr>
        <p:spPr>
          <a:xfrm>
            <a:off x="5148262" y="4875608"/>
            <a:ext cx="39957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0" baseline="0" i="0" lang="en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Globalcode – O</a:t>
            </a:r>
            <a:r>
              <a:rPr b="0" baseline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pen4education</a:t>
            </a:r>
          </a:p>
        </p:txBody>
      </p:sp>
      <p:grpSp>
        <p:nvGrpSpPr>
          <p:cNvPr id="33" name="Shape 33"/>
          <p:cNvGrpSpPr/>
          <p:nvPr/>
        </p:nvGrpSpPr>
        <p:grpSpPr>
          <a:xfrm>
            <a:off x="0" y="0"/>
            <a:ext cx="9150348" cy="215502"/>
            <a:chOff x="0" y="0"/>
            <a:chExt cx="9150348" cy="287337"/>
          </a:xfrm>
        </p:grpSpPr>
        <p:sp>
          <p:nvSpPr>
            <p:cNvPr id="34" name="Shape 34"/>
            <p:cNvSpPr/>
            <p:nvPr/>
          </p:nvSpPr>
          <p:spPr>
            <a:xfrm>
              <a:off x="0" y="0"/>
              <a:ext cx="1536699" cy="287337"/>
            </a:xfrm>
            <a:prstGeom prst="rect">
              <a:avLst/>
            </a:prstGeom>
            <a:solidFill>
              <a:srgbClr val="EF8206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Shape 35"/>
            <p:cNvSpPr txBox="1"/>
            <p:nvPr/>
          </p:nvSpPr>
          <p:spPr>
            <a:xfrm>
              <a:off x="1531937" y="0"/>
              <a:ext cx="1528762" cy="287337"/>
            </a:xfrm>
            <a:prstGeom prst="rect">
              <a:avLst/>
            </a:prstGeom>
            <a:solidFill>
              <a:srgbClr val="E20334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baseline="0" i="0" lang="en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  <p:sp>
          <p:nvSpPr>
            <p:cNvPr id="36" name="Shape 36"/>
            <p:cNvSpPr/>
            <p:nvPr/>
          </p:nvSpPr>
          <p:spPr>
            <a:xfrm>
              <a:off x="3059111" y="0"/>
              <a:ext cx="1528762" cy="287337"/>
            </a:xfrm>
            <a:prstGeom prst="rect">
              <a:avLst/>
            </a:prstGeom>
            <a:solidFill>
              <a:srgbClr val="7B2525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Shape 37"/>
            <p:cNvSpPr/>
            <p:nvPr/>
          </p:nvSpPr>
          <p:spPr>
            <a:xfrm>
              <a:off x="4587875" y="0"/>
              <a:ext cx="1522412" cy="287337"/>
            </a:xfrm>
            <a:prstGeom prst="rect">
              <a:avLst/>
            </a:prstGeom>
            <a:solidFill>
              <a:srgbClr val="00549A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Shape 38"/>
            <p:cNvSpPr/>
            <p:nvPr/>
          </p:nvSpPr>
          <p:spPr>
            <a:xfrm>
              <a:off x="6099175" y="0"/>
              <a:ext cx="1528762" cy="287337"/>
            </a:xfrm>
            <a:prstGeom prst="rect">
              <a:avLst/>
            </a:prstGeom>
            <a:solidFill>
              <a:srgbClr val="0794CE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Shape 39"/>
            <p:cNvSpPr/>
            <p:nvPr/>
          </p:nvSpPr>
          <p:spPr>
            <a:xfrm>
              <a:off x="7621586" y="0"/>
              <a:ext cx="1528762" cy="287337"/>
            </a:xfrm>
            <a:prstGeom prst="rect">
              <a:avLst/>
            </a:prstGeom>
            <a:solidFill>
              <a:srgbClr val="009949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0" name="Shape 4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101011" y="4407693"/>
            <a:ext cx="714374" cy="7143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" name="Shape 41"/>
          <p:cNvGrpSpPr/>
          <p:nvPr/>
        </p:nvGrpSpPr>
        <p:grpSpPr>
          <a:xfrm>
            <a:off x="-6350" y="5056583"/>
            <a:ext cx="9150348" cy="86915"/>
            <a:chOff x="0" y="0"/>
            <a:chExt cx="9150348" cy="287337"/>
          </a:xfrm>
        </p:grpSpPr>
        <p:sp>
          <p:nvSpPr>
            <p:cNvPr id="42" name="Shape 42"/>
            <p:cNvSpPr/>
            <p:nvPr/>
          </p:nvSpPr>
          <p:spPr>
            <a:xfrm>
              <a:off x="0" y="0"/>
              <a:ext cx="1536699" cy="287337"/>
            </a:xfrm>
            <a:prstGeom prst="rect">
              <a:avLst/>
            </a:prstGeom>
            <a:solidFill>
              <a:srgbClr val="EF8206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Shape 43"/>
            <p:cNvSpPr txBox="1"/>
            <p:nvPr/>
          </p:nvSpPr>
          <p:spPr>
            <a:xfrm>
              <a:off x="1531937" y="0"/>
              <a:ext cx="1528762" cy="287337"/>
            </a:xfrm>
            <a:prstGeom prst="rect">
              <a:avLst/>
            </a:prstGeom>
            <a:solidFill>
              <a:srgbClr val="E20334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baseline="0" i="0" lang="en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  <p:sp>
          <p:nvSpPr>
            <p:cNvPr id="44" name="Shape 44"/>
            <p:cNvSpPr/>
            <p:nvPr/>
          </p:nvSpPr>
          <p:spPr>
            <a:xfrm>
              <a:off x="3059111" y="0"/>
              <a:ext cx="1528762" cy="287337"/>
            </a:xfrm>
            <a:prstGeom prst="rect">
              <a:avLst/>
            </a:prstGeom>
            <a:solidFill>
              <a:srgbClr val="7B2525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Shape 45"/>
            <p:cNvSpPr/>
            <p:nvPr/>
          </p:nvSpPr>
          <p:spPr>
            <a:xfrm>
              <a:off x="4587875" y="0"/>
              <a:ext cx="1522412" cy="287337"/>
            </a:xfrm>
            <a:prstGeom prst="rect">
              <a:avLst/>
            </a:prstGeom>
            <a:solidFill>
              <a:srgbClr val="00549A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Shape 46"/>
            <p:cNvSpPr/>
            <p:nvPr/>
          </p:nvSpPr>
          <p:spPr>
            <a:xfrm>
              <a:off x="6099175" y="0"/>
              <a:ext cx="1528762" cy="287337"/>
            </a:xfrm>
            <a:prstGeom prst="rect">
              <a:avLst/>
            </a:prstGeom>
            <a:solidFill>
              <a:srgbClr val="0794CE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Shape 47"/>
            <p:cNvSpPr/>
            <p:nvPr/>
          </p:nvSpPr>
          <p:spPr>
            <a:xfrm>
              <a:off x="7621586" y="0"/>
              <a:ext cx="1528762" cy="287337"/>
            </a:xfrm>
            <a:prstGeom prst="rect">
              <a:avLst/>
            </a:prstGeom>
            <a:solidFill>
              <a:srgbClr val="009949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8" name="Shape 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84887" y="342900"/>
            <a:ext cx="2808286" cy="71675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3"/>
    <p:sldLayoutId id="2147483655" r:id="rId4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3" Type="http://schemas.openxmlformats.org/officeDocument/2006/relationships/image" Target="../media/image05.png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3" Type="http://schemas.openxmlformats.org/officeDocument/2006/relationships/image" Target="../media/image04.png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3" Type="http://schemas.openxmlformats.org/officeDocument/2006/relationships/hyperlink" Target="http://worldcomp-proceedings.com/proc/p2013/SER3559.pdf" TargetMode="External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3" Type="http://schemas.openxmlformats.org/officeDocument/2006/relationships/image" Target="../media/image03.png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3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3" Type="http://schemas.openxmlformats.org/officeDocument/2006/relationships/image" Target="../media/image08.png"/></Relationships>
</file>

<file path=ppt/slides/_rels/slide2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3" Type="http://schemas.openxmlformats.org/officeDocument/2006/relationships/image" Target="../media/image09.png"/></Relationships>
</file>

<file path=ppt/slides/_rels/slide2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3" Type="http://schemas.openxmlformats.org/officeDocument/2006/relationships/image" Target="../media/image11.jpg"/></Relationships>
</file>

<file path=ppt/slides/_rels/slide3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3" Type="http://schemas.openxmlformats.org/officeDocument/2006/relationships/image" Target="../media/image12.png"/></Relationships>
</file>

<file path=ppt/slides/_rels/slide34.xml.rels><?xml version="1.0" encoding="UTF-8" standalone="yes"?><Relationships xmlns="http://schemas.openxmlformats.org/package/2006/relationships"><Relationship Id="rId12" Type="http://schemas.openxmlformats.org/officeDocument/2006/relationships/hyperlink" Target="https://neigrando.wordpress.com/2013/12/06/simples-complicado-complexo-ou-caotico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10" Type="http://schemas.openxmlformats.org/officeDocument/2006/relationships/hyperlink" Target="http://www.satisfice.com/blog/archives/1464" TargetMode="External"/><Relationship Id="rId4" Type="http://schemas.openxmlformats.org/officeDocument/2006/relationships/hyperlink" Target="http://www.indeed.com/salary?q1=Quality+Assurance&amp;l1=&amp;q2=Tester&amp;l2=&amp;q3=Manual+Tester&amp;l3=&amp;q4=Test+Analyst&amp;l4=&amp;q5=QA+Manual&amp;l5=&amp;q6=QA&amp;l6=&amp;q7=Automation+QA&amp;l7=&amp;q8=DevOps&amp;l8=" TargetMode="External"/><Relationship Id="rId11" Type="http://schemas.openxmlformats.org/officeDocument/2006/relationships/hyperlink" Target="http://www.bugbang.com.br/the-developers-conference-o-mundo-precisa-de-qas-tecnicos/" TargetMode="External"/><Relationship Id="rId3" Type="http://schemas.openxmlformats.org/officeDocument/2006/relationships/hyperlink" Target="http://www.hq.nasa.gov/office/codeq/doctree/87305.htm" TargetMode="External"/><Relationship Id="rId9" Type="http://schemas.openxmlformats.org/officeDocument/2006/relationships/hyperlink" Target="http://www.datamation.com/entdev/article.php/3827841/Top-Five-Causes-of-Poor-Software-Quality.htm" TargetMode="External"/><Relationship Id="rId6" Type="http://schemas.openxmlformats.org/officeDocument/2006/relationships/hyperlink" Target="http://www.forbes.com/sites/jacquelynsmith/2012/03/23/the-happiest-jobs-in-america/" TargetMode="External"/><Relationship Id="rId5" Type="http://schemas.openxmlformats.org/officeDocument/2006/relationships/hyperlink" Target="http://pt.wikipedia.org/wiki/Garantia_da_qualidade" TargetMode="External"/><Relationship Id="rId8" Type="http://schemas.openxmlformats.org/officeDocument/2006/relationships/hyperlink" Target="http://blogs.msdn.com/b/james_whittaker/archive/2009/04/02/testing-sucks.aspx" TargetMode="External"/><Relationship Id="rId7" Type="http://schemas.openxmlformats.org/officeDocument/2006/relationships/hyperlink" Target="http://www.gamasutra.com/view/news/168223/Opinion_Lets_talk_about_why_QA_sucks.php" TargetMode="External"/></Relationships>
</file>

<file path=ppt/slides/_rels/slide3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07.jpg"/><Relationship Id="rId3" Type="http://schemas.openxmlformats.org/officeDocument/2006/relationships/image" Target="../media/image06.jp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ctrTitle"/>
          </p:nvPr>
        </p:nvSpPr>
        <p:spPr>
          <a:xfrm>
            <a:off x="611187" y="565546"/>
            <a:ext cx="7847100" cy="593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Trilha – </a:t>
            </a:r>
            <a:r>
              <a:rPr b="1" lang="en" sz="3600">
                <a:solidFill>
                  <a:schemeClr val="dk1"/>
                </a:solidFill>
              </a:rPr>
              <a:t>Testes</a:t>
            </a:r>
          </a:p>
        </p:txBody>
      </p:sp>
      <p:sp>
        <p:nvSpPr>
          <p:cNvPr id="72" name="Shape 72"/>
          <p:cNvSpPr txBox="1"/>
          <p:nvPr>
            <p:ph idx="1" type="subTitle"/>
          </p:nvPr>
        </p:nvSpPr>
        <p:spPr>
          <a:xfrm>
            <a:off x="611187" y="3651646"/>
            <a:ext cx="7848599" cy="323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Guilherme Motta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611187" y="3926681"/>
            <a:ext cx="7848599" cy="481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gfcmotta @ gmail @ twitter @ linkedin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 txBox="1"/>
          <p:nvPr>
            <p:ph idx="2" type="ctrTitle"/>
          </p:nvPr>
        </p:nvSpPr>
        <p:spPr>
          <a:xfrm>
            <a:off x="611187" y="2775346"/>
            <a:ext cx="7847100" cy="593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lang="en" sz="3600">
                <a:solidFill>
                  <a:schemeClr val="dk1"/>
                </a:solidFill>
              </a:rPr>
              <a:t>Garantia da Qualidade: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lang="en" sz="3600">
                <a:solidFill>
                  <a:schemeClr val="dk1"/>
                </a:solidFill>
              </a:rPr>
              <a:t>Estamos indo bem?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250825" y="361950"/>
            <a:ext cx="5689499" cy="6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Quem faz GQ?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59750"/>
            <a:ext cx="9143998" cy="348089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703900" y="3408425"/>
            <a:ext cx="2309400" cy="351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Non-functional          ....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     /                 \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Security      Performance</a:t>
            </a:r>
          </a:p>
        </p:txBody>
      </p:sp>
      <p:cxnSp>
        <p:nvCxnSpPr>
          <p:cNvPr id="131" name="Shape 131"/>
          <p:cNvCxnSpPr/>
          <p:nvPr/>
        </p:nvCxnSpPr>
        <p:spPr>
          <a:xfrm flipH="1" rot="10800000">
            <a:off x="1593075" y="2673600"/>
            <a:ext cx="3791100" cy="740999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32" name="Shape 132"/>
          <p:cNvSpPr txBox="1"/>
          <p:nvPr/>
        </p:nvSpPr>
        <p:spPr>
          <a:xfrm>
            <a:off x="4334625" y="3519550"/>
            <a:ext cx="1537499" cy="43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Business</a:t>
            </a:r>
          </a:p>
        </p:txBody>
      </p:sp>
      <p:cxnSp>
        <p:nvCxnSpPr>
          <p:cNvPr id="133" name="Shape 133"/>
          <p:cNvCxnSpPr/>
          <p:nvPr/>
        </p:nvCxnSpPr>
        <p:spPr>
          <a:xfrm flipH="1" rot="10800000">
            <a:off x="4779200" y="2760200"/>
            <a:ext cx="648300" cy="821099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34" name="Shape 134"/>
          <p:cNvSpPr txBox="1"/>
          <p:nvPr/>
        </p:nvSpPr>
        <p:spPr>
          <a:xfrm>
            <a:off x="6649500" y="1728900"/>
            <a:ext cx="2494499" cy="376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Ciencia da Computacao</a:t>
            </a:r>
          </a:p>
        </p:txBody>
      </p:sp>
      <p:cxnSp>
        <p:nvCxnSpPr>
          <p:cNvPr id="135" name="Shape 135"/>
          <p:cNvCxnSpPr/>
          <p:nvPr/>
        </p:nvCxnSpPr>
        <p:spPr>
          <a:xfrm flipH="1" rot="10800000">
            <a:off x="6440175" y="2087050"/>
            <a:ext cx="1160999" cy="413699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36" name="Shape 136"/>
          <p:cNvSpPr txBox="1"/>
          <p:nvPr/>
        </p:nvSpPr>
        <p:spPr>
          <a:xfrm>
            <a:off x="6100575" y="1179350"/>
            <a:ext cx="2926800" cy="376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Redes e Infraestruturas           ...</a:t>
            </a:r>
          </a:p>
        </p:txBody>
      </p:sp>
      <p:cxnSp>
        <p:nvCxnSpPr>
          <p:cNvPr id="137" name="Shape 137"/>
          <p:cNvCxnSpPr/>
          <p:nvPr/>
        </p:nvCxnSpPr>
        <p:spPr>
          <a:xfrm rot="10800000">
            <a:off x="7088549" y="1574500"/>
            <a:ext cx="456900" cy="253199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8" name="Shape 138"/>
          <p:cNvCxnSpPr/>
          <p:nvPr/>
        </p:nvCxnSpPr>
        <p:spPr>
          <a:xfrm flipH="1" rot="10800000">
            <a:off x="7545450" y="1494399"/>
            <a:ext cx="1018799" cy="333300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9" name="Shape 139"/>
          <p:cNvCxnSpPr/>
          <p:nvPr/>
        </p:nvCxnSpPr>
        <p:spPr>
          <a:xfrm>
            <a:off x="2019125" y="3618350"/>
            <a:ext cx="382799" cy="30900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40" name="Shape 140"/>
          <p:cNvSpPr txBox="1"/>
          <p:nvPr/>
        </p:nvSpPr>
        <p:spPr>
          <a:xfrm>
            <a:off x="4853300" y="741050"/>
            <a:ext cx="1333799" cy="43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Soft Skills</a:t>
            </a:r>
          </a:p>
        </p:txBody>
      </p:sp>
      <p:cxnSp>
        <p:nvCxnSpPr>
          <p:cNvPr id="141" name="Shape 141"/>
          <p:cNvCxnSpPr/>
          <p:nvPr/>
        </p:nvCxnSpPr>
        <p:spPr>
          <a:xfrm rot="10800000">
            <a:off x="5501724" y="1080674"/>
            <a:ext cx="852000" cy="1413900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42" name="Shape 142"/>
          <p:cNvSpPr txBox="1"/>
          <p:nvPr/>
        </p:nvSpPr>
        <p:spPr>
          <a:xfrm>
            <a:off x="250825" y="3839675"/>
            <a:ext cx="527699" cy="25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UX</a:t>
            </a:r>
          </a:p>
        </p:txBody>
      </p:sp>
      <p:cxnSp>
        <p:nvCxnSpPr>
          <p:cNvPr id="143" name="Shape 143"/>
          <p:cNvCxnSpPr>
            <a:stCxn id="142" idx="0"/>
          </p:cNvCxnSpPr>
          <p:nvPr/>
        </p:nvCxnSpPr>
        <p:spPr>
          <a:xfrm flipH="1" rot="10800000">
            <a:off x="514674" y="3683675"/>
            <a:ext cx="215100" cy="156000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44" name="Shape 144"/>
          <p:cNvCxnSpPr/>
          <p:nvPr/>
        </p:nvCxnSpPr>
        <p:spPr>
          <a:xfrm>
            <a:off x="6221975" y="2826125"/>
            <a:ext cx="39300" cy="812100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45" name="Shape 145"/>
          <p:cNvSpPr txBox="1"/>
          <p:nvPr/>
        </p:nvSpPr>
        <p:spPr>
          <a:xfrm>
            <a:off x="6066425" y="3461950"/>
            <a:ext cx="606299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...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250825" y="361950"/>
            <a:ext cx="5689499" cy="6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Quem faz GQ?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35050"/>
            <a:ext cx="9143998" cy="348089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703900" y="3408425"/>
            <a:ext cx="2309400" cy="351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Non-functional          ....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    /                 \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Security      Performance</a:t>
            </a:r>
          </a:p>
        </p:txBody>
      </p:sp>
      <p:cxnSp>
        <p:nvCxnSpPr>
          <p:cNvPr id="153" name="Shape 153"/>
          <p:cNvCxnSpPr/>
          <p:nvPr/>
        </p:nvCxnSpPr>
        <p:spPr>
          <a:xfrm flipH="1" rot="10800000">
            <a:off x="1593075" y="2673600"/>
            <a:ext cx="3791100" cy="740999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54" name="Shape 154"/>
          <p:cNvSpPr txBox="1"/>
          <p:nvPr/>
        </p:nvSpPr>
        <p:spPr>
          <a:xfrm>
            <a:off x="4334625" y="3519550"/>
            <a:ext cx="1537499" cy="43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Business</a:t>
            </a:r>
          </a:p>
        </p:txBody>
      </p:sp>
      <p:cxnSp>
        <p:nvCxnSpPr>
          <p:cNvPr id="155" name="Shape 155"/>
          <p:cNvCxnSpPr/>
          <p:nvPr/>
        </p:nvCxnSpPr>
        <p:spPr>
          <a:xfrm flipH="1" rot="10800000">
            <a:off x="4779200" y="2760200"/>
            <a:ext cx="648300" cy="821099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56" name="Shape 156"/>
          <p:cNvSpPr txBox="1"/>
          <p:nvPr/>
        </p:nvSpPr>
        <p:spPr>
          <a:xfrm>
            <a:off x="6344700" y="1728900"/>
            <a:ext cx="2494499" cy="376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Engenharia da Computacao</a:t>
            </a:r>
          </a:p>
        </p:txBody>
      </p:sp>
      <p:cxnSp>
        <p:nvCxnSpPr>
          <p:cNvPr id="157" name="Shape 157"/>
          <p:cNvCxnSpPr/>
          <p:nvPr/>
        </p:nvCxnSpPr>
        <p:spPr>
          <a:xfrm flipH="1" rot="10800000">
            <a:off x="6440175" y="2087050"/>
            <a:ext cx="1160999" cy="413699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58" name="Shape 158"/>
          <p:cNvSpPr txBox="1"/>
          <p:nvPr/>
        </p:nvSpPr>
        <p:spPr>
          <a:xfrm>
            <a:off x="6100575" y="1179350"/>
            <a:ext cx="2926800" cy="376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Redes e Infraestruturas           ...</a:t>
            </a:r>
          </a:p>
        </p:txBody>
      </p:sp>
      <p:cxnSp>
        <p:nvCxnSpPr>
          <p:cNvPr id="159" name="Shape 159"/>
          <p:cNvCxnSpPr/>
          <p:nvPr/>
        </p:nvCxnSpPr>
        <p:spPr>
          <a:xfrm rot="10800000">
            <a:off x="7088549" y="1574500"/>
            <a:ext cx="456900" cy="253199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60" name="Shape 160"/>
          <p:cNvCxnSpPr/>
          <p:nvPr/>
        </p:nvCxnSpPr>
        <p:spPr>
          <a:xfrm flipH="1" rot="10800000">
            <a:off x="7545450" y="1494399"/>
            <a:ext cx="1018799" cy="333300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61" name="Shape 161"/>
          <p:cNvCxnSpPr/>
          <p:nvPr/>
        </p:nvCxnSpPr>
        <p:spPr>
          <a:xfrm>
            <a:off x="2019125" y="3618350"/>
            <a:ext cx="382799" cy="30900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62" name="Shape 162"/>
          <p:cNvSpPr txBox="1"/>
          <p:nvPr/>
        </p:nvSpPr>
        <p:spPr>
          <a:xfrm>
            <a:off x="4853300" y="741050"/>
            <a:ext cx="1333799" cy="43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Soft Skills</a:t>
            </a:r>
          </a:p>
        </p:txBody>
      </p:sp>
      <p:cxnSp>
        <p:nvCxnSpPr>
          <p:cNvPr id="163" name="Shape 163"/>
          <p:cNvCxnSpPr/>
          <p:nvPr/>
        </p:nvCxnSpPr>
        <p:spPr>
          <a:xfrm rot="10800000">
            <a:off x="5501724" y="1080674"/>
            <a:ext cx="852000" cy="1413900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64" name="Shape 164"/>
          <p:cNvSpPr txBox="1"/>
          <p:nvPr/>
        </p:nvSpPr>
        <p:spPr>
          <a:xfrm>
            <a:off x="7354050" y="2022150"/>
            <a:ext cx="1401600" cy="117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i="1" lang="en" sz="2400"/>
              <a:t>#2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5081800" y="3449487"/>
            <a:ext cx="1401600" cy="117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en" sz="2400"/>
              <a:t>#1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6444275" y="2072500"/>
            <a:ext cx="1537499" cy="43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Technology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5316275" y="4648025"/>
            <a:ext cx="1883399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Time management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6816900" y="4589750"/>
            <a:ext cx="1401600" cy="117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en" sz="2400"/>
              <a:t>#3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8624100" y="1652825"/>
            <a:ext cx="1401600" cy="117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en" sz="2400"/>
              <a:t>#4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3074975" y="4657675"/>
            <a:ext cx="1747499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Software Aquisition</a:t>
            </a:r>
          </a:p>
        </p:txBody>
      </p:sp>
      <p:cxnSp>
        <p:nvCxnSpPr>
          <p:cNvPr id="171" name="Shape 171"/>
          <p:cNvCxnSpPr/>
          <p:nvPr/>
        </p:nvCxnSpPr>
        <p:spPr>
          <a:xfrm flipH="1" rot="10800000">
            <a:off x="3785075" y="3828400"/>
            <a:ext cx="889200" cy="926099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72" name="Shape 172"/>
          <p:cNvSpPr txBox="1"/>
          <p:nvPr/>
        </p:nvSpPr>
        <p:spPr>
          <a:xfrm>
            <a:off x="4649575" y="4589750"/>
            <a:ext cx="1401600" cy="117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en" sz="2400"/>
              <a:t>#5</a:t>
            </a:r>
          </a:p>
        </p:txBody>
      </p:sp>
      <p:cxnSp>
        <p:nvCxnSpPr>
          <p:cNvPr id="173" name="Shape 173"/>
          <p:cNvCxnSpPr/>
          <p:nvPr/>
        </p:nvCxnSpPr>
        <p:spPr>
          <a:xfrm>
            <a:off x="4822425" y="3828300"/>
            <a:ext cx="1290600" cy="839700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74" name="Shape 174"/>
          <p:cNvSpPr txBox="1"/>
          <p:nvPr/>
        </p:nvSpPr>
        <p:spPr>
          <a:xfrm>
            <a:off x="250825" y="3839675"/>
            <a:ext cx="527699" cy="25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UX</a:t>
            </a:r>
          </a:p>
        </p:txBody>
      </p:sp>
      <p:cxnSp>
        <p:nvCxnSpPr>
          <p:cNvPr id="175" name="Shape 175"/>
          <p:cNvCxnSpPr>
            <a:stCxn id="174" idx="0"/>
          </p:cNvCxnSpPr>
          <p:nvPr/>
        </p:nvCxnSpPr>
        <p:spPr>
          <a:xfrm flipH="1" rot="10800000">
            <a:off x="514674" y="3683675"/>
            <a:ext cx="215100" cy="156000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76" name="Shape 176"/>
          <p:cNvCxnSpPr/>
          <p:nvPr/>
        </p:nvCxnSpPr>
        <p:spPr>
          <a:xfrm>
            <a:off x="6221975" y="2826125"/>
            <a:ext cx="39300" cy="812100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77" name="Shape 177"/>
          <p:cNvSpPr txBox="1"/>
          <p:nvPr/>
        </p:nvSpPr>
        <p:spPr>
          <a:xfrm>
            <a:off x="6066425" y="3461950"/>
            <a:ext cx="606299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...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35050"/>
            <a:ext cx="9143998" cy="34808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3" name="Shape 183"/>
          <p:cNvCxnSpPr/>
          <p:nvPr/>
        </p:nvCxnSpPr>
        <p:spPr>
          <a:xfrm>
            <a:off x="6221975" y="2826125"/>
            <a:ext cx="39300" cy="812100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84" name="Shape 184"/>
          <p:cNvSpPr txBox="1"/>
          <p:nvPr>
            <p:ph type="title"/>
          </p:nvPr>
        </p:nvSpPr>
        <p:spPr>
          <a:xfrm>
            <a:off x="250825" y="361950"/>
            <a:ext cx="5689499" cy="6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Quem faz GQ?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703900" y="3408425"/>
            <a:ext cx="2309400" cy="351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Non-functional          ....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    /                 \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Security      Performance</a:t>
            </a:r>
          </a:p>
        </p:txBody>
      </p:sp>
      <p:cxnSp>
        <p:nvCxnSpPr>
          <p:cNvPr id="186" name="Shape 186"/>
          <p:cNvCxnSpPr/>
          <p:nvPr/>
        </p:nvCxnSpPr>
        <p:spPr>
          <a:xfrm flipH="1" rot="10800000">
            <a:off x="1593075" y="2673600"/>
            <a:ext cx="3791100" cy="740999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87" name="Shape 187"/>
          <p:cNvSpPr txBox="1"/>
          <p:nvPr/>
        </p:nvSpPr>
        <p:spPr>
          <a:xfrm>
            <a:off x="4334625" y="3519550"/>
            <a:ext cx="1537499" cy="43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Business</a:t>
            </a:r>
          </a:p>
        </p:txBody>
      </p:sp>
      <p:cxnSp>
        <p:nvCxnSpPr>
          <p:cNvPr id="188" name="Shape 188"/>
          <p:cNvCxnSpPr/>
          <p:nvPr/>
        </p:nvCxnSpPr>
        <p:spPr>
          <a:xfrm flipH="1" rot="10800000">
            <a:off x="4779200" y="2760200"/>
            <a:ext cx="648300" cy="821099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89" name="Shape 189"/>
          <p:cNvSpPr txBox="1"/>
          <p:nvPr/>
        </p:nvSpPr>
        <p:spPr>
          <a:xfrm>
            <a:off x="6344700" y="1728900"/>
            <a:ext cx="2494499" cy="376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Engenharia da Computacao</a:t>
            </a:r>
          </a:p>
        </p:txBody>
      </p:sp>
      <p:cxnSp>
        <p:nvCxnSpPr>
          <p:cNvPr id="190" name="Shape 190"/>
          <p:cNvCxnSpPr/>
          <p:nvPr/>
        </p:nvCxnSpPr>
        <p:spPr>
          <a:xfrm flipH="1" rot="10800000">
            <a:off x="6440175" y="2087050"/>
            <a:ext cx="1160999" cy="413699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91" name="Shape 191"/>
          <p:cNvSpPr txBox="1"/>
          <p:nvPr/>
        </p:nvSpPr>
        <p:spPr>
          <a:xfrm>
            <a:off x="6100575" y="1179350"/>
            <a:ext cx="2926800" cy="376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Redes e Infraestruturas           ...</a:t>
            </a:r>
          </a:p>
        </p:txBody>
      </p:sp>
      <p:cxnSp>
        <p:nvCxnSpPr>
          <p:cNvPr id="192" name="Shape 192"/>
          <p:cNvCxnSpPr/>
          <p:nvPr/>
        </p:nvCxnSpPr>
        <p:spPr>
          <a:xfrm rot="10800000">
            <a:off x="7088549" y="1574500"/>
            <a:ext cx="456900" cy="253199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93" name="Shape 193"/>
          <p:cNvCxnSpPr/>
          <p:nvPr/>
        </p:nvCxnSpPr>
        <p:spPr>
          <a:xfrm flipH="1" rot="10800000">
            <a:off x="7545450" y="1494399"/>
            <a:ext cx="1018799" cy="333300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94" name="Shape 194"/>
          <p:cNvCxnSpPr/>
          <p:nvPr/>
        </p:nvCxnSpPr>
        <p:spPr>
          <a:xfrm>
            <a:off x="2019125" y="3618350"/>
            <a:ext cx="382799" cy="30900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95" name="Shape 195"/>
          <p:cNvSpPr txBox="1"/>
          <p:nvPr/>
        </p:nvSpPr>
        <p:spPr>
          <a:xfrm>
            <a:off x="4853300" y="741050"/>
            <a:ext cx="1333799" cy="43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Soft Skills</a:t>
            </a:r>
          </a:p>
        </p:txBody>
      </p:sp>
      <p:cxnSp>
        <p:nvCxnSpPr>
          <p:cNvPr id="196" name="Shape 196"/>
          <p:cNvCxnSpPr/>
          <p:nvPr/>
        </p:nvCxnSpPr>
        <p:spPr>
          <a:xfrm rot="10800000">
            <a:off x="5501724" y="1080674"/>
            <a:ext cx="852000" cy="1413900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97" name="Shape 197"/>
          <p:cNvSpPr txBox="1"/>
          <p:nvPr/>
        </p:nvSpPr>
        <p:spPr>
          <a:xfrm>
            <a:off x="7354050" y="2022150"/>
            <a:ext cx="1401600" cy="117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en" sz="2400"/>
              <a:t>#2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5081800" y="3449487"/>
            <a:ext cx="1401600" cy="117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en" sz="2400"/>
              <a:t>#1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6444275" y="2072500"/>
            <a:ext cx="1537499" cy="43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Technology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5316275" y="4648025"/>
            <a:ext cx="1883399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Time management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6816900" y="4589750"/>
            <a:ext cx="1401600" cy="117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en" sz="2400"/>
              <a:t>#3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8624100" y="1652825"/>
            <a:ext cx="1401600" cy="117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en" sz="2400"/>
              <a:t>#4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3074975" y="4657675"/>
            <a:ext cx="1747499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Software Aquisition</a:t>
            </a:r>
          </a:p>
        </p:txBody>
      </p:sp>
      <p:cxnSp>
        <p:nvCxnSpPr>
          <p:cNvPr id="204" name="Shape 204"/>
          <p:cNvCxnSpPr/>
          <p:nvPr/>
        </p:nvCxnSpPr>
        <p:spPr>
          <a:xfrm flipH="1" rot="10800000">
            <a:off x="3785075" y="3828400"/>
            <a:ext cx="889200" cy="926099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05" name="Shape 205"/>
          <p:cNvSpPr txBox="1"/>
          <p:nvPr/>
        </p:nvSpPr>
        <p:spPr>
          <a:xfrm>
            <a:off x="4649575" y="4589750"/>
            <a:ext cx="1401600" cy="117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en" sz="2400"/>
              <a:t>#5</a:t>
            </a:r>
          </a:p>
        </p:txBody>
      </p:sp>
      <p:cxnSp>
        <p:nvCxnSpPr>
          <p:cNvPr id="206" name="Shape 206"/>
          <p:cNvCxnSpPr/>
          <p:nvPr/>
        </p:nvCxnSpPr>
        <p:spPr>
          <a:xfrm>
            <a:off x="4822425" y="3828300"/>
            <a:ext cx="1290600" cy="839700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07" name="Shape 207"/>
          <p:cNvSpPr txBox="1"/>
          <p:nvPr/>
        </p:nvSpPr>
        <p:spPr>
          <a:xfrm>
            <a:off x="250825" y="3839675"/>
            <a:ext cx="527699" cy="25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UX</a:t>
            </a:r>
          </a:p>
        </p:txBody>
      </p:sp>
      <p:cxnSp>
        <p:nvCxnSpPr>
          <p:cNvPr id="208" name="Shape 208"/>
          <p:cNvCxnSpPr>
            <a:stCxn id="207" idx="0"/>
          </p:cNvCxnSpPr>
          <p:nvPr/>
        </p:nvCxnSpPr>
        <p:spPr>
          <a:xfrm flipH="1" rot="10800000">
            <a:off x="514674" y="3683675"/>
            <a:ext cx="215100" cy="156000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09" name="Shape 209"/>
          <p:cNvSpPr/>
          <p:nvPr/>
        </p:nvSpPr>
        <p:spPr>
          <a:xfrm>
            <a:off x="5886575" y="2288650"/>
            <a:ext cx="710099" cy="740999"/>
          </a:xfrm>
          <a:prstGeom prst="noSmoking">
            <a:avLst>
              <a:gd fmla="val 18750" name="adj"/>
            </a:avLst>
          </a:prstGeom>
          <a:solidFill>
            <a:srgbClr val="FF0000"/>
          </a:solidFill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 txBox="1"/>
          <p:nvPr/>
        </p:nvSpPr>
        <p:spPr>
          <a:xfrm>
            <a:off x="6066425" y="3461950"/>
            <a:ext cx="606299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...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9550"/>
            <a:ext cx="6167150" cy="483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000" y="227475"/>
            <a:ext cx="9143999" cy="478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250825" y="361950"/>
            <a:ext cx="5689499" cy="6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“The Art of Software Testing”</a:t>
            </a: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250825" y="1168002"/>
            <a:ext cx="8642400" cy="3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285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1979 - 2015: 36 anos</a:t>
            </a:r>
          </a:p>
          <a:p>
            <a:pPr indent="0" lvl="0" marL="1143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1143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285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Casos de Teste.</a:t>
            </a:r>
          </a:p>
          <a:p>
            <a:pPr indent="0" lvl="0" marL="1143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1143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250825" y="361950"/>
            <a:ext cx="5689499" cy="6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lnSpc>
                <a:spcPct val="160000"/>
              </a:lnSpc>
              <a:spcBef>
                <a:spcPts val="40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b="1" lang="en" sz="3000">
                <a:solidFill>
                  <a:schemeClr val="dk1"/>
                </a:solidFill>
              </a:rPr>
              <a:t>ISO 9001:2008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333425" y="1185550"/>
            <a:ext cx="8533500" cy="3167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7 anos.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ISO 9001:2015: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Risk based thinking [Removal of preventive action]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Unifying business objectives to quality objectives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250825" y="361950"/>
            <a:ext cx="5689499" cy="6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IEEE 829 </a:t>
            </a:r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250825" y="1168002"/>
            <a:ext cx="8642400" cy="3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285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1983 - 2015: 32 anos</a:t>
            </a:r>
          </a:p>
          <a:p>
            <a:pPr indent="0" lvl="0" marL="1143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285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Ultima atualizacao: 2008</a:t>
            </a:r>
          </a:p>
          <a:p>
            <a:pPr indent="0" lvl="0" marL="1143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1143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285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“The standard comes with 132 pages in length and is not that easy to comprehend.” [</a:t>
            </a:r>
            <a:r>
              <a:rPr lang="en" sz="2800" u="sng">
                <a:solidFill>
                  <a:schemeClr val="hlink"/>
                </a:solidFill>
                <a:hlinkClick r:id="rId3"/>
              </a:rPr>
              <a:t>1</a:t>
            </a:r>
            <a:r>
              <a:rPr lang="en" sz="2800">
                <a:solidFill>
                  <a:schemeClr val="dk1"/>
                </a:solidFill>
              </a:rPr>
              <a:t>]</a:t>
            </a:r>
          </a:p>
          <a:p>
            <a:pPr indent="0" lvl="0" marL="1143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1143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x="250825" y="361950"/>
            <a:ext cx="5689499" cy="6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IEEE 829 </a:t>
            </a:r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250825" y="1168002"/>
            <a:ext cx="8642400" cy="3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285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Master Test Plan (MTP)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285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Level Test Plan (LTP)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285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Level Test Design (LTD)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285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Level Test Case (LTC)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285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Interim Test Status Report (LITSR)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285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Level Test Log (LTL) </a:t>
            </a:r>
          </a:p>
          <a:p>
            <a:pPr indent="0" lvl="0" marL="1143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245" name="Shape 245"/>
          <p:cNvSpPr txBox="1"/>
          <p:nvPr/>
        </p:nvSpPr>
        <p:spPr>
          <a:xfrm>
            <a:off x="4435400" y="1192975"/>
            <a:ext cx="4647899" cy="32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360"/>
              </a:spcBef>
              <a:buNone/>
            </a:pPr>
            <a:r>
              <a:rPr lang="en" sz="2800">
                <a:solidFill>
                  <a:schemeClr val="dk1"/>
                </a:solidFill>
              </a:rPr>
              <a:t>Anomaly Report (AR) Level </a:t>
            </a:r>
          </a:p>
          <a:p>
            <a:pPr indent="0" lvl="0" marL="0" rtl="0">
              <a:spcBef>
                <a:spcPts val="360"/>
              </a:spcBef>
              <a:buNone/>
            </a:pPr>
            <a:r>
              <a:rPr lang="en" sz="2800">
                <a:solidFill>
                  <a:schemeClr val="dk1"/>
                </a:solidFill>
              </a:rPr>
              <a:t>Level Test Report (LTR) </a:t>
            </a:r>
          </a:p>
          <a:p>
            <a:pPr indent="0" lvl="0" marL="0" rtl="0">
              <a:spcBef>
                <a:spcPts val="360"/>
              </a:spcBef>
              <a:buClr>
                <a:schemeClr val="dk1"/>
              </a:buClr>
              <a:buSzPct val="64285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Master Test Report (MTR)</a:t>
            </a:r>
          </a:p>
          <a:p>
            <a:pPr>
              <a:spcBef>
                <a:spcPts val="0"/>
              </a:spcBef>
              <a:buNone/>
            </a:pPr>
            <a:r>
              <a:rPr lang="en" sz="2800">
                <a:solidFill>
                  <a:schemeClr val="dk1"/>
                </a:solidFill>
              </a:rPr>
              <a:t>Level Test Procedure (LTPr) 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idx="1" type="body"/>
          </p:nvPr>
        </p:nvSpPr>
        <p:spPr>
          <a:xfrm>
            <a:off x="250825" y="1168002"/>
            <a:ext cx="8642400" cy="3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285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“Critical work is </a:t>
            </a:r>
            <a:r>
              <a:rPr lang="en" sz="600">
                <a:solidFill>
                  <a:schemeClr val="dk1"/>
                </a:solidFill>
              </a:rPr>
              <a:t>any hardware task that,</a:t>
            </a:r>
            <a:r>
              <a:rPr lang="en" sz="2800">
                <a:solidFill>
                  <a:schemeClr val="dk1"/>
                </a:solidFill>
              </a:rPr>
              <a:t> if performed incorrectly or in violation of </a:t>
            </a:r>
            <a:r>
              <a:rPr lang="en" sz="600">
                <a:solidFill>
                  <a:schemeClr val="dk1"/>
                </a:solidFill>
              </a:rPr>
              <a:t>prescribed</a:t>
            </a:r>
            <a:r>
              <a:rPr lang="en" sz="2800">
                <a:solidFill>
                  <a:schemeClr val="dk1"/>
                </a:solidFill>
              </a:rPr>
              <a:t> requirements, could result in loss of </a:t>
            </a:r>
            <a:r>
              <a:rPr lang="en" sz="600">
                <a:solidFill>
                  <a:schemeClr val="dk1"/>
                </a:solidFill>
              </a:rPr>
              <a:t>human </a:t>
            </a:r>
            <a:r>
              <a:rPr lang="en" sz="2800">
                <a:solidFill>
                  <a:schemeClr val="dk1"/>
                </a:solidFill>
              </a:rPr>
              <a:t>life</a:t>
            </a:r>
            <a:r>
              <a:rPr lang="en" sz="600">
                <a:solidFill>
                  <a:schemeClr val="dk1"/>
                </a:solidFill>
              </a:rPr>
              <a:t>; serious personal injury; loss of a Class A, B, or C payload (see NPR 8705.4); loss of a Category 1 or Category 2 mission (see NPR 7120.5);</a:t>
            </a:r>
            <a:r>
              <a:rPr lang="en" sz="2800">
                <a:solidFill>
                  <a:schemeClr val="dk1"/>
                </a:solidFill>
              </a:rPr>
              <a:t> or loss of </a:t>
            </a:r>
            <a:r>
              <a:rPr lang="en" sz="600">
                <a:solidFill>
                  <a:schemeClr val="dk1"/>
                </a:solidFill>
              </a:rPr>
              <a:t>a mission</a:t>
            </a:r>
            <a:r>
              <a:rPr lang="en" sz="2800">
                <a:solidFill>
                  <a:schemeClr val="dk1"/>
                </a:solidFill>
              </a:rPr>
              <a:t> resource valued at greater than $2M.”</a:t>
            </a:r>
          </a:p>
          <a:p>
            <a:pPr indent="0" lvl="0" marL="1143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1143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251" name="Shape 251"/>
          <p:cNvSpPr txBox="1"/>
          <p:nvPr/>
        </p:nvSpPr>
        <p:spPr>
          <a:xfrm>
            <a:off x="250825" y="-172900"/>
            <a:ext cx="6979800" cy="14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2200">
                <a:solidFill>
                  <a:schemeClr val="dk1"/>
                </a:solidFill>
              </a:rPr>
              <a:t>NASA Quality Assurance Program Policy      </a:t>
            </a:r>
            <a:r>
              <a:rPr b="1" lang="en" sz="1800">
                <a:solidFill>
                  <a:schemeClr val="dk1"/>
                </a:solidFill>
              </a:rPr>
              <a:t>(Updated with Change 3 10/02/14)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6700"/>
            <a:ext cx="9214750" cy="484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idx="1" type="body"/>
          </p:nvPr>
        </p:nvSpPr>
        <p:spPr>
          <a:xfrm>
            <a:off x="250825" y="1168002"/>
            <a:ext cx="8642400" cy="3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285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“Critical work is </a:t>
            </a:r>
            <a:r>
              <a:rPr lang="en" sz="600">
                <a:solidFill>
                  <a:schemeClr val="dk1"/>
                </a:solidFill>
              </a:rPr>
              <a:t>any hardware task that,</a:t>
            </a:r>
            <a:r>
              <a:rPr lang="en" sz="2800">
                <a:solidFill>
                  <a:schemeClr val="dk1"/>
                </a:solidFill>
              </a:rPr>
              <a:t> if performed incorrectly or in violation of </a:t>
            </a:r>
            <a:r>
              <a:rPr lang="en" sz="600">
                <a:solidFill>
                  <a:schemeClr val="dk1"/>
                </a:solidFill>
              </a:rPr>
              <a:t>prescribed</a:t>
            </a:r>
            <a:r>
              <a:rPr lang="en" sz="2800">
                <a:solidFill>
                  <a:schemeClr val="dk1"/>
                </a:solidFill>
              </a:rPr>
              <a:t> requirements, could result in loss of </a:t>
            </a:r>
            <a:r>
              <a:rPr lang="en" sz="600">
                <a:solidFill>
                  <a:schemeClr val="dk1"/>
                </a:solidFill>
              </a:rPr>
              <a:t>human </a:t>
            </a:r>
            <a:r>
              <a:rPr lang="en" sz="2800">
                <a:solidFill>
                  <a:schemeClr val="dk1"/>
                </a:solidFill>
              </a:rPr>
              <a:t>life</a:t>
            </a:r>
            <a:r>
              <a:rPr lang="en" sz="600">
                <a:solidFill>
                  <a:schemeClr val="dk1"/>
                </a:solidFill>
              </a:rPr>
              <a:t>; serious personal injury; loss of a Class A, B, or C payload (see NPR 8705.4); loss of a Category 1 or Category 2 mission (see NPR 7120.5);</a:t>
            </a:r>
            <a:r>
              <a:rPr lang="en" sz="2800">
                <a:solidFill>
                  <a:schemeClr val="dk1"/>
                </a:solidFill>
              </a:rPr>
              <a:t> or loss of </a:t>
            </a:r>
            <a:r>
              <a:rPr lang="en" sz="600">
                <a:solidFill>
                  <a:schemeClr val="dk1"/>
                </a:solidFill>
              </a:rPr>
              <a:t>a mission</a:t>
            </a:r>
            <a:r>
              <a:rPr lang="en" sz="2800">
                <a:solidFill>
                  <a:schemeClr val="dk1"/>
                </a:solidFill>
              </a:rPr>
              <a:t> resource valued at greater than $2M.”</a:t>
            </a:r>
          </a:p>
          <a:p>
            <a:pPr indent="0" lvl="0" marL="1143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1143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257" name="Shape 257"/>
          <p:cNvSpPr/>
          <p:nvPr/>
        </p:nvSpPr>
        <p:spPr>
          <a:xfrm>
            <a:off x="5310200" y="2358725"/>
            <a:ext cx="1117500" cy="963299"/>
          </a:xfrm>
          <a:prstGeom prst="ellipse">
            <a:avLst/>
          </a:prstGeom>
          <a:noFill/>
          <a:ln cap="flat" w="19050">
            <a:solidFill>
              <a:srgbClr val="00994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8" name="Shape 258"/>
          <p:cNvSpPr/>
          <p:nvPr/>
        </p:nvSpPr>
        <p:spPr>
          <a:xfrm>
            <a:off x="553725" y="1004500"/>
            <a:ext cx="1117500" cy="963299"/>
          </a:xfrm>
          <a:prstGeom prst="ellipse">
            <a:avLst/>
          </a:prstGeom>
          <a:noFill/>
          <a:ln cap="flat" w="19050">
            <a:solidFill>
              <a:srgbClr val="00994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59" name="Shape 259"/>
          <p:cNvCxnSpPr/>
          <p:nvPr/>
        </p:nvCxnSpPr>
        <p:spPr>
          <a:xfrm>
            <a:off x="7230550" y="2105550"/>
            <a:ext cx="1308900" cy="0"/>
          </a:xfrm>
          <a:prstGeom prst="straightConnector1">
            <a:avLst/>
          </a:prstGeom>
          <a:noFill/>
          <a:ln cap="flat" w="1905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60" name="Shape 260"/>
          <p:cNvCxnSpPr/>
          <p:nvPr/>
        </p:nvCxnSpPr>
        <p:spPr>
          <a:xfrm flipH="1" rot="10800000">
            <a:off x="387050" y="2568749"/>
            <a:ext cx="569999" cy="3000"/>
          </a:xfrm>
          <a:prstGeom prst="straightConnector1">
            <a:avLst/>
          </a:prstGeom>
          <a:noFill/>
          <a:ln cap="flat" w="1905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61" name="Shape 261"/>
          <p:cNvSpPr txBox="1"/>
          <p:nvPr/>
        </p:nvSpPr>
        <p:spPr>
          <a:xfrm>
            <a:off x="250825" y="-172900"/>
            <a:ext cx="6979800" cy="14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2200">
                <a:solidFill>
                  <a:schemeClr val="dk1"/>
                </a:solidFill>
              </a:rPr>
              <a:t>NASA Quality Assurance Program Policy      </a:t>
            </a:r>
            <a:r>
              <a:rPr b="1" lang="en" sz="1800">
                <a:solidFill>
                  <a:schemeClr val="dk1"/>
                </a:solidFill>
              </a:rPr>
              <a:t>(Updated with Change 3 10/02/14)</a:t>
            </a:r>
          </a:p>
        </p:txBody>
      </p:sp>
      <p:cxnSp>
        <p:nvCxnSpPr>
          <p:cNvPr id="262" name="Shape 262"/>
          <p:cNvCxnSpPr/>
          <p:nvPr/>
        </p:nvCxnSpPr>
        <p:spPr>
          <a:xfrm>
            <a:off x="3031775" y="950900"/>
            <a:ext cx="938700" cy="0"/>
          </a:xfrm>
          <a:prstGeom prst="straightConnector1">
            <a:avLst/>
          </a:prstGeom>
          <a:noFill/>
          <a:ln cap="flat" w="1905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type="title"/>
          </p:nvPr>
        </p:nvSpPr>
        <p:spPr>
          <a:xfrm>
            <a:off x="250825" y="361950"/>
            <a:ext cx="5689499" cy="6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3000"/>
          </a:p>
        </p:txBody>
      </p:sp>
      <p:sp>
        <p:nvSpPr>
          <p:cNvPr id="268" name="Shape 268"/>
          <p:cNvSpPr txBox="1"/>
          <p:nvPr/>
        </p:nvSpPr>
        <p:spPr>
          <a:xfrm>
            <a:off x="345775" y="1167025"/>
            <a:ext cx="8564399" cy="3254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5500">
                <a:solidFill>
                  <a:schemeClr val="dk1"/>
                </a:solidFill>
              </a:rPr>
              <a:t>Maturidade do mercado?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type="title"/>
          </p:nvPr>
        </p:nvSpPr>
        <p:spPr>
          <a:xfrm>
            <a:off x="250825" y="361950"/>
            <a:ext cx="5689499" cy="6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3000"/>
          </a:p>
        </p:txBody>
      </p:sp>
      <p:sp>
        <p:nvSpPr>
          <p:cNvPr id="274" name="Shape 274"/>
          <p:cNvSpPr txBox="1"/>
          <p:nvPr/>
        </p:nvSpPr>
        <p:spPr>
          <a:xfrm>
            <a:off x="345775" y="1167025"/>
            <a:ext cx="8564399" cy="3254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5500">
                <a:solidFill>
                  <a:schemeClr val="dk1"/>
                </a:solidFill>
              </a:rPr>
              <a:t>Papel bem definido?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250825" y="361950"/>
            <a:ext cx="5689499" cy="6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3000"/>
          </a:p>
        </p:txBody>
      </p:sp>
      <p:sp>
        <p:nvSpPr>
          <p:cNvPr id="280" name="Shape 280"/>
          <p:cNvSpPr txBox="1"/>
          <p:nvPr/>
        </p:nvSpPr>
        <p:spPr>
          <a:xfrm>
            <a:off x="345775" y="1167025"/>
            <a:ext cx="8564399" cy="3254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5500">
                <a:solidFill>
                  <a:schemeClr val="dk1"/>
                </a:solidFill>
              </a:rPr>
              <a:t>Responsabilidades claras?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type="title"/>
          </p:nvPr>
        </p:nvSpPr>
        <p:spPr>
          <a:xfrm>
            <a:off x="250825" y="361950"/>
            <a:ext cx="5689499" cy="6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3000"/>
          </a:p>
        </p:txBody>
      </p:sp>
      <p:sp>
        <p:nvSpPr>
          <p:cNvPr id="286" name="Shape 286"/>
          <p:cNvSpPr txBox="1"/>
          <p:nvPr/>
        </p:nvSpPr>
        <p:spPr>
          <a:xfrm>
            <a:off x="345775" y="1167025"/>
            <a:ext cx="8564399" cy="3254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5500"/>
              <a:t>Propósito</a:t>
            </a:r>
            <a:r>
              <a:rPr lang="en" sz="5500">
                <a:solidFill>
                  <a:schemeClr val="dk1"/>
                </a:solidFill>
              </a:rPr>
              <a:t> claro?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x="250825" y="361950"/>
            <a:ext cx="5689499" cy="6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3000"/>
          </a:p>
        </p:txBody>
      </p:sp>
      <p:sp>
        <p:nvSpPr>
          <p:cNvPr id="292" name="Shape 292"/>
          <p:cNvSpPr txBox="1"/>
          <p:nvPr/>
        </p:nvSpPr>
        <p:spPr>
          <a:xfrm>
            <a:off x="345775" y="1167025"/>
            <a:ext cx="8564399" cy="3254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5000">
                <a:solidFill>
                  <a:schemeClr val="dk1"/>
                </a:solidFill>
              </a:rPr>
              <a:t>Conhecimentos adequados?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type="title"/>
          </p:nvPr>
        </p:nvSpPr>
        <p:spPr>
          <a:xfrm>
            <a:off x="250825" y="361950"/>
            <a:ext cx="5689499" cy="6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3000"/>
          </a:p>
        </p:txBody>
      </p:sp>
      <p:sp>
        <p:nvSpPr>
          <p:cNvPr id="298" name="Shape 298"/>
          <p:cNvSpPr txBox="1"/>
          <p:nvPr/>
        </p:nvSpPr>
        <p:spPr>
          <a:xfrm>
            <a:off x="345775" y="1167025"/>
            <a:ext cx="8564399" cy="821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5000">
                <a:solidFill>
                  <a:schemeClr val="dk1"/>
                </a:solidFill>
              </a:rPr>
              <a:t>Credibilidade?</a:t>
            </a:r>
          </a:p>
        </p:txBody>
      </p:sp>
      <p:pic>
        <p:nvPicPr>
          <p:cNvPr id="299" name="Shape 2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00975" y="2065625"/>
            <a:ext cx="10800224" cy="32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x="250825" y="361950"/>
            <a:ext cx="5689499" cy="6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3000"/>
          </a:p>
        </p:txBody>
      </p:sp>
      <p:sp>
        <p:nvSpPr>
          <p:cNvPr id="305" name="Shape 305"/>
          <p:cNvSpPr txBox="1"/>
          <p:nvPr/>
        </p:nvSpPr>
        <p:spPr>
          <a:xfrm>
            <a:off x="345775" y="1167025"/>
            <a:ext cx="8564399" cy="3254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5500"/>
              <a:t>Remuneração</a:t>
            </a:r>
            <a:r>
              <a:rPr lang="en" sz="5500">
                <a:solidFill>
                  <a:schemeClr val="dk1"/>
                </a:solidFill>
              </a:rPr>
              <a:t>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5500"/>
          </a:p>
        </p:txBody>
      </p:sp>
      <p:pic>
        <p:nvPicPr>
          <p:cNvPr id="306" name="Shape 3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6849" y="2224125"/>
            <a:ext cx="9301549" cy="3548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type="title"/>
          </p:nvPr>
        </p:nvSpPr>
        <p:spPr>
          <a:xfrm>
            <a:off x="250825" y="361950"/>
            <a:ext cx="5689499" cy="6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3000"/>
          </a:p>
        </p:txBody>
      </p:sp>
      <p:sp>
        <p:nvSpPr>
          <p:cNvPr id="312" name="Shape 312"/>
          <p:cNvSpPr txBox="1"/>
          <p:nvPr/>
        </p:nvSpPr>
        <p:spPr>
          <a:xfrm>
            <a:off x="345775" y="1167025"/>
            <a:ext cx="8564399" cy="3254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5500">
                <a:solidFill>
                  <a:schemeClr val="dk1"/>
                </a:solidFill>
              </a:rPr>
              <a:t>Plano de Carreira?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5500"/>
          </a:p>
        </p:txBody>
      </p:sp>
      <p:pic>
        <p:nvPicPr>
          <p:cNvPr id="313" name="Shape 3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2050" y="2214575"/>
            <a:ext cx="9246050" cy="284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x="250825" y="361950"/>
            <a:ext cx="5689499" cy="6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3000"/>
          </a:p>
        </p:txBody>
      </p:sp>
      <p:sp>
        <p:nvSpPr>
          <p:cNvPr id="319" name="Shape 319"/>
          <p:cNvSpPr txBox="1"/>
          <p:nvPr/>
        </p:nvSpPr>
        <p:spPr>
          <a:xfrm>
            <a:off x="345775" y="1167025"/>
            <a:ext cx="8564399" cy="3254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5500">
                <a:solidFill>
                  <a:schemeClr val="dk1"/>
                </a:solidFill>
              </a:rPr>
              <a:t>Resultado?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5500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250825" y="361950"/>
            <a:ext cx="5689499" cy="6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31825" y="1168000"/>
            <a:ext cx="7561499" cy="34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469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4800">
                <a:solidFill>
                  <a:schemeClr val="dk1"/>
                </a:solidFill>
              </a:rPr>
              <a:t>Definição de QA</a:t>
            </a:r>
          </a:p>
          <a:p>
            <a:pPr indent="-469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4800">
                <a:solidFill>
                  <a:schemeClr val="dk1"/>
                </a:solidFill>
              </a:rPr>
              <a:t>Quem faz</a:t>
            </a:r>
          </a:p>
          <a:p>
            <a:pPr indent="-469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4800"/>
              <a:t>Problemática</a:t>
            </a:r>
            <a:r>
              <a:rPr lang="en" sz="4800">
                <a:solidFill>
                  <a:schemeClr val="dk1"/>
                </a:solidFill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Shape 3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400" y="152400"/>
            <a:ext cx="9329899" cy="490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/>
        </p:nvSpPr>
        <p:spPr>
          <a:xfrm>
            <a:off x="101100" y="1011000"/>
            <a:ext cx="8985300" cy="348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9000">
                <a:solidFill>
                  <a:srgbClr val="EFEFEF"/>
                </a:solidFill>
              </a:rPr>
              <a:t>CRISE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/>
        </p:nvSpPr>
        <p:spPr>
          <a:xfrm>
            <a:off x="101100" y="1011000"/>
            <a:ext cx="8985300" cy="348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9000">
                <a:solidFill>
                  <a:srgbClr val="EFEFEF"/>
                </a:solidFill>
              </a:rPr>
              <a:t>CRISE</a:t>
            </a:r>
          </a:p>
        </p:txBody>
      </p:sp>
      <p:sp>
        <p:nvSpPr>
          <p:cNvPr id="335" name="Shape 335"/>
          <p:cNvSpPr/>
          <p:nvPr/>
        </p:nvSpPr>
        <p:spPr>
          <a:xfrm>
            <a:off x="5133187" y="1213212"/>
            <a:ext cx="1450650" cy="2808175"/>
          </a:xfrm>
          <a:custGeom>
            <a:pathLst>
              <a:path extrusionOk="0" h="112327" w="58026">
                <a:moveTo>
                  <a:pt x="1424" y="39430"/>
                </a:moveTo>
                <a:cubicBezTo>
                  <a:pt x="6914" y="36200"/>
                  <a:pt x="14223" y="33717"/>
                  <a:pt x="16589" y="27803"/>
                </a:cubicBezTo>
                <a:cubicBezTo>
                  <a:pt x="16776" y="27333"/>
                  <a:pt x="16589" y="26286"/>
                  <a:pt x="16589" y="26792"/>
                </a:cubicBezTo>
                <a:cubicBezTo>
                  <a:pt x="16589" y="35850"/>
                  <a:pt x="11262" y="44124"/>
                  <a:pt x="7996" y="52573"/>
                </a:cubicBezTo>
                <a:cubicBezTo>
                  <a:pt x="5135" y="59971"/>
                  <a:pt x="5296" y="60049"/>
                  <a:pt x="1930" y="67232"/>
                </a:cubicBezTo>
                <a:cubicBezTo>
                  <a:pt x="1474" y="68203"/>
                  <a:pt x="0" y="69739"/>
                  <a:pt x="413" y="68749"/>
                </a:cubicBezTo>
                <a:cubicBezTo>
                  <a:pt x="4513" y="58905"/>
                  <a:pt x="11179" y="50324"/>
                  <a:pt x="17095" y="41452"/>
                </a:cubicBezTo>
                <a:cubicBezTo>
                  <a:pt x="52111" y="-11072"/>
                  <a:pt x="20680" y="38828"/>
                  <a:pt x="23666" y="32858"/>
                </a:cubicBezTo>
                <a:cubicBezTo>
                  <a:pt x="23830" y="32529"/>
                  <a:pt x="25038" y="27368"/>
                  <a:pt x="25183" y="27803"/>
                </a:cubicBezTo>
                <a:cubicBezTo>
                  <a:pt x="27425" y="34525"/>
                  <a:pt x="21257" y="41448"/>
                  <a:pt x="18611" y="48023"/>
                </a:cubicBezTo>
                <a:cubicBezTo>
                  <a:pt x="14123" y="59169"/>
                  <a:pt x="14118" y="59167"/>
                  <a:pt x="9512" y="70265"/>
                </a:cubicBezTo>
                <a:cubicBezTo>
                  <a:pt x="8557" y="72564"/>
                  <a:pt x="6492" y="77095"/>
                  <a:pt x="7490" y="74815"/>
                </a:cubicBezTo>
                <a:cubicBezTo>
                  <a:pt x="16203" y="54901"/>
                  <a:pt x="24472" y="33567"/>
                  <a:pt x="39842" y="18198"/>
                </a:cubicBezTo>
                <a:cubicBezTo>
                  <a:pt x="40735" y="17304"/>
                  <a:pt x="40349" y="19568"/>
                  <a:pt x="39842" y="20726"/>
                </a:cubicBezTo>
                <a:cubicBezTo>
                  <a:pt x="33984" y="34080"/>
                  <a:pt x="33383" y="33802"/>
                  <a:pt x="27205" y="47012"/>
                </a:cubicBezTo>
                <a:cubicBezTo>
                  <a:pt x="18723" y="65144"/>
                  <a:pt x="18603" y="65092"/>
                  <a:pt x="10523" y="83408"/>
                </a:cubicBezTo>
                <a:cubicBezTo>
                  <a:pt x="7226" y="90880"/>
                  <a:pt x="1967" y="106352"/>
                  <a:pt x="4457" y="98574"/>
                </a:cubicBezTo>
                <a:cubicBezTo>
                  <a:pt x="8965" y="84485"/>
                  <a:pt x="9548" y="84685"/>
                  <a:pt x="14567" y="70771"/>
                </a:cubicBezTo>
                <a:cubicBezTo>
                  <a:pt x="20669" y="53849"/>
                  <a:pt x="20518" y="53795"/>
                  <a:pt x="26699" y="36902"/>
                </a:cubicBezTo>
                <a:cubicBezTo>
                  <a:pt x="28101" y="33067"/>
                  <a:pt x="31556" y="32972"/>
                  <a:pt x="29732" y="29320"/>
                </a:cubicBezTo>
                <a:cubicBezTo>
                  <a:pt x="28064" y="25981"/>
                  <a:pt x="27359" y="32346"/>
                  <a:pt x="26194" y="35891"/>
                </a:cubicBezTo>
                <a:cubicBezTo>
                  <a:pt x="21545" y="50029"/>
                  <a:pt x="18150" y="64548"/>
                  <a:pt x="14062" y="78859"/>
                </a:cubicBezTo>
                <a:cubicBezTo>
                  <a:pt x="12765" y="83399"/>
                  <a:pt x="14603" y="74044"/>
                  <a:pt x="16589" y="69760"/>
                </a:cubicBezTo>
                <a:cubicBezTo>
                  <a:pt x="24241" y="53247"/>
                  <a:pt x="24642" y="53432"/>
                  <a:pt x="33271" y="37408"/>
                </a:cubicBezTo>
                <a:cubicBezTo>
                  <a:pt x="35265" y="33704"/>
                  <a:pt x="36163" y="26464"/>
                  <a:pt x="37820" y="30331"/>
                </a:cubicBezTo>
                <a:cubicBezTo>
                  <a:pt x="39994" y="35404"/>
                  <a:pt x="36620" y="35739"/>
                  <a:pt x="34787" y="40946"/>
                </a:cubicBezTo>
                <a:cubicBezTo>
                  <a:pt x="30297" y="53697"/>
                  <a:pt x="29512" y="53413"/>
                  <a:pt x="25183" y="66221"/>
                </a:cubicBezTo>
                <a:cubicBezTo>
                  <a:pt x="23435" y="71390"/>
                  <a:pt x="17361" y="75512"/>
                  <a:pt x="22655" y="76837"/>
                </a:cubicBezTo>
                <a:cubicBezTo>
                  <a:pt x="28032" y="78182"/>
                  <a:pt x="24757" y="71700"/>
                  <a:pt x="27205" y="66727"/>
                </a:cubicBezTo>
                <a:cubicBezTo>
                  <a:pt x="32595" y="55773"/>
                  <a:pt x="32777" y="55864"/>
                  <a:pt x="38326" y="44990"/>
                </a:cubicBezTo>
                <a:cubicBezTo>
                  <a:pt x="39096" y="43479"/>
                  <a:pt x="40530" y="40407"/>
                  <a:pt x="39842" y="41957"/>
                </a:cubicBezTo>
                <a:cubicBezTo>
                  <a:pt x="33995" y="55111"/>
                  <a:pt x="30130" y="69639"/>
                  <a:pt x="21139" y="80881"/>
                </a:cubicBezTo>
                <a:cubicBezTo>
                  <a:pt x="20488" y="81694"/>
                  <a:pt x="20234" y="79821"/>
                  <a:pt x="20633" y="78859"/>
                </a:cubicBezTo>
                <a:cubicBezTo>
                  <a:pt x="26383" y="64961"/>
                  <a:pt x="27047" y="65254"/>
                  <a:pt x="33271" y="51562"/>
                </a:cubicBezTo>
                <a:cubicBezTo>
                  <a:pt x="37157" y="43011"/>
                  <a:pt x="36866" y="42879"/>
                  <a:pt x="40853" y="34375"/>
                </a:cubicBezTo>
                <a:cubicBezTo>
                  <a:pt x="43323" y="29105"/>
                  <a:pt x="36564" y="45197"/>
                  <a:pt x="34282" y="50551"/>
                </a:cubicBezTo>
                <a:cubicBezTo>
                  <a:pt x="30194" y="60136"/>
                  <a:pt x="30029" y="60070"/>
                  <a:pt x="26194" y="69760"/>
                </a:cubicBezTo>
                <a:cubicBezTo>
                  <a:pt x="25222" y="72213"/>
                  <a:pt x="23496" y="77175"/>
                  <a:pt x="24677" y="74815"/>
                </a:cubicBezTo>
                <a:cubicBezTo>
                  <a:pt x="31654" y="60860"/>
                  <a:pt x="38877" y="47024"/>
                  <a:pt x="46414" y="33364"/>
                </a:cubicBezTo>
                <a:cubicBezTo>
                  <a:pt x="49035" y="28612"/>
                  <a:pt x="46953" y="26769"/>
                  <a:pt x="51469" y="23759"/>
                </a:cubicBezTo>
                <a:cubicBezTo>
                  <a:pt x="54733" y="21582"/>
                  <a:pt x="50950" y="27717"/>
                  <a:pt x="49447" y="31342"/>
                </a:cubicBezTo>
                <a:cubicBezTo>
                  <a:pt x="41077" y="51513"/>
                  <a:pt x="40094" y="51092"/>
                  <a:pt x="31754" y="71276"/>
                </a:cubicBezTo>
                <a:cubicBezTo>
                  <a:pt x="27449" y="81694"/>
                  <a:pt x="28079" y="81934"/>
                  <a:pt x="24172" y="92508"/>
                </a:cubicBezTo>
                <a:cubicBezTo>
                  <a:pt x="23780" y="93568"/>
                  <a:pt x="22730" y="95575"/>
                  <a:pt x="23161" y="94530"/>
                </a:cubicBezTo>
                <a:cubicBezTo>
                  <a:pt x="29335" y="79532"/>
                  <a:pt x="34280" y="63799"/>
                  <a:pt x="42875" y="50045"/>
                </a:cubicBezTo>
                <a:cubicBezTo>
                  <a:pt x="43850" y="48484"/>
                  <a:pt x="42622" y="51907"/>
                  <a:pt x="41864" y="53584"/>
                </a:cubicBezTo>
                <a:cubicBezTo>
                  <a:pt x="37236" y="63814"/>
                  <a:pt x="27205" y="95142"/>
                  <a:pt x="27205" y="83914"/>
                </a:cubicBezTo>
                <a:cubicBezTo>
                  <a:pt x="27205" y="79838"/>
                  <a:pt x="31010" y="76689"/>
                  <a:pt x="33271" y="73298"/>
                </a:cubicBezTo>
                <a:cubicBezTo>
                  <a:pt x="33667" y="72703"/>
                  <a:pt x="34422" y="71585"/>
                  <a:pt x="34282" y="72287"/>
                </a:cubicBezTo>
                <a:cubicBezTo>
                  <a:pt x="32338" y="82006"/>
                  <a:pt x="28531" y="91267"/>
                  <a:pt x="25183" y="100596"/>
                </a:cubicBezTo>
                <a:cubicBezTo>
                  <a:pt x="24723" y="101876"/>
                  <a:pt x="23438" y="104269"/>
                  <a:pt x="24172" y="103123"/>
                </a:cubicBezTo>
                <a:cubicBezTo>
                  <a:pt x="29188" y="95284"/>
                  <a:pt x="33669" y="87106"/>
                  <a:pt x="38831" y="79364"/>
                </a:cubicBezTo>
                <a:cubicBezTo>
                  <a:pt x="39648" y="78137"/>
                  <a:pt x="37910" y="80543"/>
                  <a:pt x="37315" y="81892"/>
                </a:cubicBezTo>
                <a:cubicBezTo>
                  <a:pt x="33192" y="91222"/>
                  <a:pt x="23003" y="120041"/>
                  <a:pt x="25688" y="110200"/>
                </a:cubicBezTo>
                <a:cubicBezTo>
                  <a:pt x="28619" y="99449"/>
                  <a:pt x="31333" y="88260"/>
                  <a:pt x="37315" y="78859"/>
                </a:cubicBezTo>
                <a:cubicBezTo>
                  <a:pt x="38861" y="76427"/>
                  <a:pt x="36709" y="81685"/>
                  <a:pt x="35798" y="84419"/>
                </a:cubicBezTo>
                <a:cubicBezTo>
                  <a:pt x="34853" y="87251"/>
                  <a:pt x="33271" y="90027"/>
                  <a:pt x="33271" y="93013"/>
                </a:cubicBezTo>
                <a:cubicBezTo>
                  <a:pt x="33271" y="97761"/>
                  <a:pt x="37377" y="84433"/>
                  <a:pt x="39842" y="80375"/>
                </a:cubicBezTo>
                <a:cubicBezTo>
                  <a:pt x="40970" y="78516"/>
                  <a:pt x="42610" y="74676"/>
                  <a:pt x="42370" y="76837"/>
                </a:cubicBezTo>
                <a:cubicBezTo>
                  <a:pt x="41548" y="84230"/>
                  <a:pt x="30936" y="102401"/>
                  <a:pt x="37315" y="98574"/>
                </a:cubicBezTo>
                <a:cubicBezTo>
                  <a:pt x="42185" y="95651"/>
                  <a:pt x="39353" y="93272"/>
                  <a:pt x="41359" y="87958"/>
                </a:cubicBezTo>
                <a:cubicBezTo>
                  <a:pt x="43866" y="81312"/>
                  <a:pt x="44424" y="73265"/>
                  <a:pt x="49447" y="68243"/>
                </a:cubicBezTo>
                <a:cubicBezTo>
                  <a:pt x="56009" y="61680"/>
                  <a:pt x="44377" y="86100"/>
                  <a:pt x="41864" y="95035"/>
                </a:cubicBezTo>
                <a:cubicBezTo>
                  <a:pt x="41557" y="96123"/>
                  <a:pt x="40666" y="98171"/>
                  <a:pt x="40853" y="97057"/>
                </a:cubicBezTo>
                <a:cubicBezTo>
                  <a:pt x="42047" y="89896"/>
                  <a:pt x="45833" y="83397"/>
                  <a:pt x="48941" y="76837"/>
                </a:cubicBezTo>
                <a:cubicBezTo>
                  <a:pt x="49961" y="74681"/>
                  <a:pt x="51469" y="70408"/>
                  <a:pt x="51469" y="72793"/>
                </a:cubicBezTo>
                <a:cubicBezTo>
                  <a:pt x="51469" y="79668"/>
                  <a:pt x="45403" y="85632"/>
                  <a:pt x="45403" y="92508"/>
                </a:cubicBezTo>
                <a:cubicBezTo>
                  <a:pt x="45403" y="93073"/>
                  <a:pt x="45719" y="92029"/>
                  <a:pt x="45908" y="91497"/>
                </a:cubicBezTo>
                <a:cubicBezTo>
                  <a:pt x="47293" y="87572"/>
                  <a:pt x="48912" y="83734"/>
                  <a:pt x="50458" y="79870"/>
                </a:cubicBezTo>
                <a:cubicBezTo>
                  <a:pt x="50838" y="78918"/>
                  <a:pt x="51287" y="75864"/>
                  <a:pt x="50963" y="76837"/>
                </a:cubicBezTo>
                <a:cubicBezTo>
                  <a:pt x="48293" y="84842"/>
                  <a:pt x="50008" y="79180"/>
                  <a:pt x="45908" y="92508"/>
                </a:cubicBezTo>
                <a:cubicBezTo>
                  <a:pt x="45295" y="94500"/>
                  <a:pt x="44487" y="98595"/>
                  <a:pt x="44897" y="96552"/>
                </a:cubicBezTo>
                <a:cubicBezTo>
                  <a:pt x="47046" y="85812"/>
                  <a:pt x="48143" y="71856"/>
                  <a:pt x="57535" y="66221"/>
                </a:cubicBezTo>
                <a:cubicBezTo>
                  <a:pt x="58401" y="65700"/>
                  <a:pt x="57769" y="67259"/>
                  <a:pt x="57535" y="68243"/>
                </a:cubicBezTo>
                <a:cubicBezTo>
                  <a:pt x="56497" y="72600"/>
                  <a:pt x="56276" y="72541"/>
                  <a:pt x="55007" y="76837"/>
                </a:cubicBezTo>
                <a:cubicBezTo>
                  <a:pt x="52980" y="83696"/>
                  <a:pt x="51181" y="90623"/>
                  <a:pt x="49447" y="97563"/>
                </a:cubicBezTo>
                <a:cubicBezTo>
                  <a:pt x="49149" y="98754"/>
                  <a:pt x="57029" y="68540"/>
                  <a:pt x="57029" y="72287"/>
                </a:cubicBezTo>
                <a:cubicBezTo>
                  <a:pt x="57029" y="77564"/>
                  <a:pt x="54367" y="82523"/>
                  <a:pt x="52480" y="87452"/>
                </a:cubicBezTo>
                <a:cubicBezTo>
                  <a:pt x="50247" y="93281"/>
                  <a:pt x="50144" y="93242"/>
                  <a:pt x="47930" y="99079"/>
                </a:cubicBezTo>
                <a:cubicBezTo>
                  <a:pt x="47363" y="100573"/>
                  <a:pt x="48517" y="102112"/>
                  <a:pt x="46919" y="102112"/>
                </a:cubicBezTo>
                <a:cubicBezTo>
                  <a:pt x="45402" y="102112"/>
                  <a:pt x="46772" y="100588"/>
                  <a:pt x="46919" y="99079"/>
                </a:cubicBezTo>
                <a:cubicBezTo>
                  <a:pt x="48290" y="84910"/>
                  <a:pt x="48243" y="84903"/>
                  <a:pt x="49952" y="70771"/>
                </a:cubicBezTo>
                <a:cubicBezTo>
                  <a:pt x="51024" y="61899"/>
                  <a:pt x="51154" y="61915"/>
                  <a:pt x="52480" y="53078"/>
                </a:cubicBezTo>
                <a:cubicBezTo>
                  <a:pt x="52671" y="51803"/>
                  <a:pt x="52985" y="49262"/>
                  <a:pt x="52985" y="50551"/>
                </a:cubicBezTo>
                <a:cubicBezTo>
                  <a:pt x="52985" y="65684"/>
                  <a:pt x="43111" y="79162"/>
                  <a:pt x="38326" y="93519"/>
                </a:cubicBezTo>
                <a:cubicBezTo>
                  <a:pt x="37007" y="97473"/>
                  <a:pt x="35714" y="105733"/>
                  <a:pt x="36304" y="101607"/>
                </a:cubicBezTo>
                <a:cubicBezTo>
                  <a:pt x="37397" y="93951"/>
                  <a:pt x="37590" y="93974"/>
                  <a:pt x="39337" y="86441"/>
                </a:cubicBezTo>
                <a:cubicBezTo>
                  <a:pt x="41109" y="78796"/>
                  <a:pt x="38874" y="68047"/>
                  <a:pt x="45403" y="63694"/>
                </a:cubicBezTo>
                <a:cubicBezTo>
                  <a:pt x="46269" y="63115"/>
                  <a:pt x="46194" y="64714"/>
                  <a:pt x="45908" y="65716"/>
                </a:cubicBezTo>
                <a:cubicBezTo>
                  <a:pt x="43119" y="75476"/>
                  <a:pt x="42721" y="75354"/>
                  <a:pt x="39337" y="84925"/>
                </a:cubicBezTo>
                <a:cubicBezTo>
                  <a:pt x="35391" y="96081"/>
                  <a:pt x="35380" y="96078"/>
                  <a:pt x="31249" y="107167"/>
                </a:cubicBezTo>
                <a:cubicBezTo>
                  <a:pt x="30576" y="108971"/>
                  <a:pt x="29584" y="112625"/>
                  <a:pt x="29732" y="110706"/>
                </a:cubicBezTo>
                <a:cubicBezTo>
                  <a:pt x="30863" y="95981"/>
                  <a:pt x="38154" y="82396"/>
                  <a:pt x="42370" y="68243"/>
                </a:cubicBezTo>
                <a:cubicBezTo>
                  <a:pt x="44592" y="60780"/>
                  <a:pt x="49914" y="46401"/>
                  <a:pt x="45908" y="53078"/>
                </a:cubicBezTo>
                <a:cubicBezTo>
                  <a:pt x="41173" y="60967"/>
                  <a:pt x="44033" y="62137"/>
                  <a:pt x="40853" y="70771"/>
                </a:cubicBezTo>
                <a:cubicBezTo>
                  <a:pt x="36940" y="81390"/>
                  <a:pt x="36350" y="81154"/>
                  <a:pt x="31754" y="91497"/>
                </a:cubicBezTo>
                <a:cubicBezTo>
                  <a:pt x="30284" y="94803"/>
                  <a:pt x="28242" y="101654"/>
                  <a:pt x="28721" y="98068"/>
                </a:cubicBezTo>
                <a:cubicBezTo>
                  <a:pt x="30886" y="81822"/>
                  <a:pt x="34027" y="65209"/>
                  <a:pt x="41359" y="50551"/>
                </a:cubicBezTo>
                <a:cubicBezTo>
                  <a:pt x="45244" y="42783"/>
                  <a:pt x="36342" y="67195"/>
                  <a:pt x="33271" y="75320"/>
                </a:cubicBezTo>
                <a:cubicBezTo>
                  <a:pt x="29867" y="84322"/>
                  <a:pt x="29389" y="84128"/>
                  <a:pt x="25688" y="93013"/>
                </a:cubicBezTo>
                <a:cubicBezTo>
                  <a:pt x="24333" y="96262"/>
                  <a:pt x="26613" y="98893"/>
                  <a:pt x="23161" y="99585"/>
                </a:cubicBezTo>
                <a:cubicBezTo>
                  <a:pt x="20187" y="100180"/>
                  <a:pt x="22383" y="96450"/>
                  <a:pt x="23161" y="93519"/>
                </a:cubicBezTo>
                <a:cubicBezTo>
                  <a:pt x="28984" y="71569"/>
                  <a:pt x="29360" y="71665"/>
                  <a:pt x="36304" y="50045"/>
                </a:cubicBezTo>
                <a:cubicBezTo>
                  <a:pt x="40483" y="37030"/>
                  <a:pt x="41011" y="37209"/>
                  <a:pt x="45403" y="24265"/>
                </a:cubicBezTo>
                <a:cubicBezTo>
                  <a:pt x="45817" y="23044"/>
                  <a:pt x="46253" y="20495"/>
                  <a:pt x="45908" y="21737"/>
                </a:cubicBezTo>
                <a:cubicBezTo>
                  <a:pt x="42099" y="35444"/>
                  <a:pt x="37221" y="48843"/>
                  <a:pt x="32260" y="62177"/>
                </a:cubicBezTo>
                <a:cubicBezTo>
                  <a:pt x="30327" y="67371"/>
                  <a:pt x="25240" y="83195"/>
                  <a:pt x="26699" y="77848"/>
                </a:cubicBezTo>
                <a:cubicBezTo>
                  <a:pt x="28935" y="69646"/>
                  <a:pt x="30983" y="61389"/>
                  <a:pt x="32765" y="53078"/>
                </a:cubicBezTo>
                <a:cubicBezTo>
                  <a:pt x="32923" y="52336"/>
                  <a:pt x="33015" y="50846"/>
                  <a:pt x="32765" y="51562"/>
                </a:cubicBezTo>
                <a:cubicBezTo>
                  <a:pt x="29560" y="60720"/>
                  <a:pt x="26758" y="70066"/>
                  <a:pt x="22655" y="78859"/>
                </a:cubicBezTo>
                <a:cubicBezTo>
                  <a:pt x="20931" y="82552"/>
                  <a:pt x="22255" y="87759"/>
                  <a:pt x="18611" y="85936"/>
                </a:cubicBezTo>
                <a:cubicBezTo>
                  <a:pt x="14741" y="84000"/>
                  <a:pt x="18572" y="81539"/>
                  <a:pt x="19622" y="77342"/>
                </a:cubicBezTo>
                <a:cubicBezTo>
                  <a:pt x="25659" y="53191"/>
                  <a:pt x="26264" y="53350"/>
                  <a:pt x="32765" y="29320"/>
                </a:cubicBezTo>
                <a:cubicBezTo>
                  <a:pt x="34605" y="22514"/>
                  <a:pt x="34166" y="22389"/>
                  <a:pt x="36304" y="15671"/>
                </a:cubicBezTo>
                <a:cubicBezTo>
                  <a:pt x="36687" y="14466"/>
                  <a:pt x="36692" y="16995"/>
                  <a:pt x="36304" y="18198"/>
                </a:cubicBezTo>
                <a:cubicBezTo>
                  <a:pt x="33890" y="25656"/>
                  <a:pt x="33495" y="25517"/>
                  <a:pt x="30743" y="32858"/>
                </a:cubicBezTo>
                <a:cubicBezTo>
                  <a:pt x="23638" y="51804"/>
                  <a:pt x="23371" y="51707"/>
                  <a:pt x="16589" y="70771"/>
                </a:cubicBezTo>
                <a:cubicBezTo>
                  <a:pt x="14016" y="78001"/>
                  <a:pt x="15469" y="92295"/>
                  <a:pt x="12040" y="85430"/>
                </a:cubicBezTo>
                <a:cubicBezTo>
                  <a:pt x="11268" y="83885"/>
                  <a:pt x="19330" y="54628"/>
                  <a:pt x="20128" y="50551"/>
                </a:cubicBezTo>
                <a:cubicBezTo>
                  <a:pt x="20519" y="48551"/>
                  <a:pt x="20448" y="44477"/>
                  <a:pt x="20633" y="46507"/>
                </a:cubicBezTo>
                <a:cubicBezTo>
                  <a:pt x="21793" y="59280"/>
                  <a:pt x="17048" y="71945"/>
                  <a:pt x="14062" y="84419"/>
                </a:cubicBezTo>
                <a:cubicBezTo>
                  <a:pt x="13148" y="88235"/>
                  <a:pt x="15846" y="91049"/>
                  <a:pt x="12040" y="92002"/>
                </a:cubicBezTo>
                <a:cubicBezTo>
                  <a:pt x="8607" y="92861"/>
                  <a:pt x="11619" y="88438"/>
                  <a:pt x="12040" y="84925"/>
                </a:cubicBezTo>
                <a:cubicBezTo>
                  <a:pt x="14403" y="65156"/>
                  <a:pt x="14478" y="65159"/>
                  <a:pt x="17600" y="45496"/>
                </a:cubicBezTo>
                <a:cubicBezTo>
                  <a:pt x="19024" y="36520"/>
                  <a:pt x="16235" y="25136"/>
                  <a:pt x="22655" y="18704"/>
                </a:cubicBezTo>
                <a:cubicBezTo>
                  <a:pt x="23369" y="17988"/>
                  <a:pt x="22766" y="19721"/>
                  <a:pt x="22655" y="20726"/>
                </a:cubicBezTo>
                <a:cubicBezTo>
                  <a:pt x="21494" y="31171"/>
                  <a:pt x="19479" y="41616"/>
                  <a:pt x="16084" y="51562"/>
                </a:cubicBezTo>
                <a:cubicBezTo>
                  <a:pt x="15613" y="52941"/>
                  <a:pt x="13051" y="61232"/>
                  <a:pt x="13051" y="59650"/>
                </a:cubicBezTo>
                <a:cubicBezTo>
                  <a:pt x="13051" y="49824"/>
                  <a:pt x="14785" y="40069"/>
                  <a:pt x="16084" y="30331"/>
                </a:cubicBezTo>
                <a:cubicBezTo>
                  <a:pt x="16320" y="28559"/>
                  <a:pt x="15915" y="32114"/>
                  <a:pt x="15578" y="33869"/>
                </a:cubicBezTo>
                <a:cubicBezTo>
                  <a:pt x="14651" y="38688"/>
                  <a:pt x="14598" y="38678"/>
                  <a:pt x="13556" y="43474"/>
                </a:cubicBezTo>
                <a:cubicBezTo>
                  <a:pt x="11871" y="51225"/>
                  <a:pt x="12900" y="60127"/>
                  <a:pt x="8501" y="66727"/>
                </a:cubicBezTo>
                <a:cubicBezTo>
                  <a:pt x="6678" y="69461"/>
                  <a:pt x="7726" y="63348"/>
                  <a:pt x="8501" y="60155"/>
                </a:cubicBezTo>
                <a:cubicBezTo>
                  <a:pt x="11451" y="47983"/>
                  <a:pt x="14325" y="35614"/>
                  <a:pt x="19622" y="24265"/>
                </a:cubicBezTo>
                <a:cubicBezTo>
                  <a:pt x="19959" y="23540"/>
                  <a:pt x="20174" y="24983"/>
                  <a:pt x="20128" y="25781"/>
                </a:cubicBezTo>
                <a:cubicBezTo>
                  <a:pt x="19918" y="29349"/>
                  <a:pt x="19830" y="29355"/>
                  <a:pt x="19117" y="32858"/>
                </a:cubicBezTo>
                <a:cubicBezTo>
                  <a:pt x="17048" y="43012"/>
                  <a:pt x="16680" y="42933"/>
                  <a:pt x="14567" y="53078"/>
                </a:cubicBezTo>
                <a:cubicBezTo>
                  <a:pt x="12888" y="61133"/>
                  <a:pt x="12924" y="61143"/>
                  <a:pt x="11534" y="69254"/>
                </a:cubicBezTo>
                <a:cubicBezTo>
                  <a:pt x="11405" y="70001"/>
                  <a:pt x="11288" y="71488"/>
                  <a:pt x="11534" y="70771"/>
                </a:cubicBezTo>
                <a:cubicBezTo>
                  <a:pt x="15658" y="58716"/>
                  <a:pt x="18979" y="46275"/>
                  <a:pt x="24677" y="34880"/>
                </a:cubicBezTo>
                <a:cubicBezTo>
                  <a:pt x="26942" y="30348"/>
                  <a:pt x="24526" y="45052"/>
                  <a:pt x="23666" y="50045"/>
                </a:cubicBezTo>
                <a:cubicBezTo>
                  <a:pt x="21080" y="65041"/>
                  <a:pt x="20584" y="64947"/>
                  <a:pt x="17600" y="79870"/>
                </a:cubicBezTo>
                <a:cubicBezTo>
                  <a:pt x="16793" y="83904"/>
                  <a:pt x="17166" y="83988"/>
                  <a:pt x="16084" y="87958"/>
                </a:cubicBezTo>
                <a:cubicBezTo>
                  <a:pt x="15751" y="89177"/>
                  <a:pt x="15768" y="86654"/>
                  <a:pt x="16084" y="85430"/>
                </a:cubicBezTo>
                <a:cubicBezTo>
                  <a:pt x="20021" y="70143"/>
                  <a:pt x="22933" y="54411"/>
                  <a:pt x="29227" y="39935"/>
                </a:cubicBezTo>
                <a:cubicBezTo>
                  <a:pt x="29839" y="38525"/>
                  <a:pt x="29906" y="41440"/>
                  <a:pt x="29732" y="42968"/>
                </a:cubicBezTo>
                <a:cubicBezTo>
                  <a:pt x="27623" y="61471"/>
                  <a:pt x="27373" y="61442"/>
                  <a:pt x="24677" y="79870"/>
                </a:cubicBezTo>
                <a:cubicBezTo>
                  <a:pt x="23320" y="89136"/>
                  <a:pt x="21956" y="116944"/>
                  <a:pt x="20633" y="107673"/>
                </a:cubicBezTo>
                <a:cubicBezTo>
                  <a:pt x="19516" y="99853"/>
                  <a:pt x="22897" y="91979"/>
                  <a:pt x="25183" y="84419"/>
                </a:cubicBezTo>
                <a:cubicBezTo>
                  <a:pt x="25876" y="82124"/>
                  <a:pt x="24301" y="79870"/>
                  <a:pt x="26699" y="79870"/>
                </a:cubicBezTo>
                <a:cubicBezTo>
                  <a:pt x="28973" y="79870"/>
                  <a:pt x="27144" y="82188"/>
                  <a:pt x="26699" y="84419"/>
                </a:cubicBezTo>
                <a:cubicBezTo>
                  <a:pt x="25364" y="91092"/>
                  <a:pt x="25373" y="91126"/>
                  <a:pt x="23161" y="97563"/>
                </a:cubicBezTo>
                <a:cubicBezTo>
                  <a:pt x="22568" y="99286"/>
                  <a:pt x="21639" y="102348"/>
                  <a:pt x="21139" y="100596"/>
                </a:cubicBezTo>
                <a:cubicBezTo>
                  <a:pt x="16648" y="84880"/>
                  <a:pt x="21139" y="67906"/>
                  <a:pt x="21139" y="51562"/>
                </a:cubicBezTo>
                <a:cubicBezTo>
                  <a:pt x="21139" y="46759"/>
                  <a:pt x="23521" y="37787"/>
                  <a:pt x="21139" y="41957"/>
                </a:cubicBezTo>
                <a:cubicBezTo>
                  <a:pt x="16880" y="49408"/>
                  <a:pt x="19561" y="50418"/>
                  <a:pt x="17095" y="58639"/>
                </a:cubicBezTo>
                <a:cubicBezTo>
                  <a:pt x="15003" y="65609"/>
                  <a:pt x="14677" y="65504"/>
                  <a:pt x="12040" y="72287"/>
                </a:cubicBezTo>
                <a:cubicBezTo>
                  <a:pt x="11137" y="74607"/>
                  <a:pt x="9645" y="79298"/>
                  <a:pt x="10018" y="76837"/>
                </a:cubicBezTo>
                <a:cubicBezTo>
                  <a:pt x="11644" y="66103"/>
                  <a:pt x="11997" y="66154"/>
                  <a:pt x="14567" y="55606"/>
                </a:cubicBezTo>
                <a:cubicBezTo>
                  <a:pt x="16801" y="46430"/>
                  <a:pt x="10306" y="35856"/>
                  <a:pt x="19622" y="37408"/>
                </a:cubicBezTo>
                <a:cubicBezTo>
                  <a:pt x="28900" y="38952"/>
                  <a:pt x="19320" y="46863"/>
                  <a:pt x="17600" y="56111"/>
                </a:cubicBezTo>
                <a:cubicBezTo>
                  <a:pt x="15267" y="68646"/>
                  <a:pt x="15474" y="68754"/>
                  <a:pt x="11534" y="80881"/>
                </a:cubicBezTo>
                <a:cubicBezTo>
                  <a:pt x="10826" y="83057"/>
                  <a:pt x="11075" y="78619"/>
                  <a:pt x="11029" y="76331"/>
                </a:cubicBezTo>
                <a:cubicBezTo>
                  <a:pt x="10822" y="66223"/>
                  <a:pt x="10748" y="66217"/>
                  <a:pt x="11029" y="56111"/>
                </a:cubicBezTo>
                <a:cubicBezTo>
                  <a:pt x="11254" y="48010"/>
                  <a:pt x="11590" y="48026"/>
                  <a:pt x="12040" y="39935"/>
                </a:cubicBezTo>
                <a:cubicBezTo>
                  <a:pt x="12096" y="38925"/>
                  <a:pt x="12040" y="36902"/>
                  <a:pt x="12040" y="37913"/>
                </a:cubicBezTo>
                <a:cubicBezTo>
                  <a:pt x="12040" y="45665"/>
                  <a:pt x="12659" y="53495"/>
                  <a:pt x="11534" y="61166"/>
                </a:cubicBezTo>
                <a:cubicBezTo>
                  <a:pt x="10198" y="70269"/>
                  <a:pt x="9388" y="70130"/>
                  <a:pt x="6479" y="78859"/>
                </a:cubicBezTo>
                <a:cubicBezTo>
                  <a:pt x="5834" y="80791"/>
                  <a:pt x="5641" y="84055"/>
                  <a:pt x="4457" y="82397"/>
                </a:cubicBezTo>
                <a:cubicBezTo>
                  <a:pt x="2395" y="79509"/>
                  <a:pt x="3875" y="78866"/>
                  <a:pt x="3952" y="75320"/>
                </a:cubicBezTo>
                <a:cubicBezTo>
                  <a:pt x="4381" y="55343"/>
                  <a:pt x="3978" y="55311"/>
                  <a:pt x="5468" y="35386"/>
                </a:cubicBezTo>
                <a:cubicBezTo>
                  <a:pt x="6004" y="28217"/>
                  <a:pt x="2381" y="16741"/>
                  <a:pt x="7996" y="21232"/>
                </a:cubicBezTo>
                <a:cubicBezTo>
                  <a:pt x="14312" y="26283"/>
                  <a:pt x="7996" y="29320"/>
                  <a:pt x="7996" y="37408"/>
                </a:cubicBezTo>
                <a:cubicBezTo>
                  <a:pt x="7996" y="55858"/>
                  <a:pt x="7996" y="55858"/>
                  <a:pt x="7996" y="74309"/>
                </a:cubicBezTo>
                <a:cubicBezTo>
                  <a:pt x="7996" y="80122"/>
                  <a:pt x="6734" y="91611"/>
                  <a:pt x="7996" y="85936"/>
                </a:cubicBezTo>
                <a:cubicBezTo>
                  <a:pt x="13853" y="59576"/>
                  <a:pt x="11148" y="31652"/>
                  <a:pt x="18106" y="5561"/>
                </a:cubicBezTo>
                <a:cubicBezTo>
                  <a:pt x="18431" y="4340"/>
                  <a:pt x="18164" y="6825"/>
                  <a:pt x="18106" y="8088"/>
                </a:cubicBezTo>
                <a:cubicBezTo>
                  <a:pt x="17659" y="17695"/>
                  <a:pt x="17541" y="17690"/>
                  <a:pt x="17095" y="27298"/>
                </a:cubicBezTo>
                <a:cubicBezTo>
                  <a:pt x="16025" y="50295"/>
                  <a:pt x="15846" y="50288"/>
                  <a:pt x="15073" y="73298"/>
                </a:cubicBezTo>
                <a:cubicBezTo>
                  <a:pt x="14835" y="80371"/>
                  <a:pt x="12916" y="94192"/>
                  <a:pt x="15073" y="87452"/>
                </a:cubicBezTo>
                <a:cubicBezTo>
                  <a:pt x="21206" y="68284"/>
                  <a:pt x="19736" y="67854"/>
                  <a:pt x="23161" y="48023"/>
                </a:cubicBezTo>
                <a:cubicBezTo>
                  <a:pt x="24985" y="37455"/>
                  <a:pt x="27385" y="5457"/>
                  <a:pt x="27710" y="16176"/>
                </a:cubicBezTo>
                <a:cubicBezTo>
                  <a:pt x="27977" y="25018"/>
                  <a:pt x="28094" y="25030"/>
                  <a:pt x="27710" y="33869"/>
                </a:cubicBezTo>
                <a:cubicBezTo>
                  <a:pt x="26830" y="54109"/>
                  <a:pt x="26005" y="54066"/>
                  <a:pt x="25183" y="74309"/>
                </a:cubicBezTo>
                <a:cubicBezTo>
                  <a:pt x="24741" y="85168"/>
                  <a:pt x="25183" y="85177"/>
                  <a:pt x="25183" y="96046"/>
                </a:cubicBezTo>
                <a:cubicBezTo>
                  <a:pt x="25183" y="97562"/>
                  <a:pt x="24885" y="100566"/>
                  <a:pt x="25183" y="99079"/>
                </a:cubicBezTo>
                <a:cubicBezTo>
                  <a:pt x="29277" y="78600"/>
                  <a:pt x="34564" y="58333"/>
                  <a:pt x="40853" y="38419"/>
                </a:cubicBezTo>
                <a:cubicBezTo>
                  <a:pt x="42902" y="31929"/>
                  <a:pt x="39821" y="28825"/>
                  <a:pt x="45908" y="25781"/>
                </a:cubicBezTo>
                <a:cubicBezTo>
                  <a:pt x="50429" y="23519"/>
                  <a:pt x="45908" y="30836"/>
                  <a:pt x="45908" y="35891"/>
                </a:cubicBezTo>
                <a:cubicBezTo>
                  <a:pt x="45908" y="48528"/>
                  <a:pt x="45908" y="48528"/>
                  <a:pt x="45908" y="61166"/>
                </a:cubicBezTo>
                <a:cubicBezTo>
                  <a:pt x="45908" y="67485"/>
                  <a:pt x="45169" y="80079"/>
                  <a:pt x="45908" y="73804"/>
                </a:cubicBezTo>
                <a:cubicBezTo>
                  <a:pt x="47149" y="63249"/>
                  <a:pt x="45600" y="63118"/>
                  <a:pt x="46919" y="52573"/>
                </a:cubicBezTo>
                <a:cubicBezTo>
                  <a:pt x="47884" y="44846"/>
                  <a:pt x="48318" y="29921"/>
                  <a:pt x="50458" y="37408"/>
                </a:cubicBezTo>
                <a:cubicBezTo>
                  <a:pt x="53050" y="46481"/>
                  <a:pt x="49585" y="46820"/>
                  <a:pt x="47930" y="56111"/>
                </a:cubicBezTo>
                <a:cubicBezTo>
                  <a:pt x="45274" y="71011"/>
                  <a:pt x="42683" y="85959"/>
                  <a:pt x="38831" y="100596"/>
                </a:cubicBezTo>
                <a:cubicBezTo>
                  <a:pt x="38509" y="101818"/>
                  <a:pt x="38813" y="99331"/>
                  <a:pt x="38831" y="98068"/>
                </a:cubicBezTo>
                <a:cubicBezTo>
                  <a:pt x="39066" y="80880"/>
                  <a:pt x="38771" y="80873"/>
                  <a:pt x="39337" y="63694"/>
                </a:cubicBezTo>
                <a:cubicBezTo>
                  <a:pt x="39886" y="46990"/>
                  <a:pt x="36164" y="29166"/>
                  <a:pt x="42370" y="13649"/>
                </a:cubicBezTo>
                <a:cubicBezTo>
                  <a:pt x="43308" y="11302"/>
                  <a:pt x="42603" y="16187"/>
                  <a:pt x="42370" y="18704"/>
                </a:cubicBezTo>
                <a:cubicBezTo>
                  <a:pt x="41337" y="29848"/>
                  <a:pt x="40878" y="29801"/>
                  <a:pt x="39842" y="40946"/>
                </a:cubicBezTo>
                <a:cubicBezTo>
                  <a:pt x="38856" y="51542"/>
                  <a:pt x="39084" y="51561"/>
                  <a:pt x="38326" y="62177"/>
                </a:cubicBezTo>
                <a:cubicBezTo>
                  <a:pt x="38073" y="65715"/>
                  <a:pt x="38403" y="65754"/>
                  <a:pt x="37820" y="69254"/>
                </a:cubicBezTo>
                <a:cubicBezTo>
                  <a:pt x="37487" y="71248"/>
                  <a:pt x="37642" y="67224"/>
                  <a:pt x="37820" y="65210"/>
                </a:cubicBezTo>
                <a:cubicBezTo>
                  <a:pt x="39159" y="50028"/>
                  <a:pt x="39266" y="50037"/>
                  <a:pt x="40853" y="34880"/>
                </a:cubicBezTo>
                <a:cubicBezTo>
                  <a:pt x="41334" y="30278"/>
                  <a:pt x="43200" y="16608"/>
                  <a:pt x="43381" y="21232"/>
                </a:cubicBezTo>
                <a:cubicBezTo>
                  <a:pt x="44345" y="45997"/>
                  <a:pt x="42406" y="71005"/>
                  <a:pt x="45908" y="95541"/>
                </a:cubicBezTo>
                <a:cubicBezTo>
                  <a:pt x="45979" y="96041"/>
                  <a:pt x="45908" y="95035"/>
                  <a:pt x="45908" y="94530"/>
                </a:cubicBezTo>
                <a:cubicBezTo>
                  <a:pt x="45908" y="79617"/>
                  <a:pt x="46171" y="79615"/>
                  <a:pt x="45908" y="64705"/>
                </a:cubicBezTo>
                <a:cubicBezTo>
                  <a:pt x="45666" y="51049"/>
                  <a:pt x="45578" y="51048"/>
                  <a:pt x="44897" y="37408"/>
                </a:cubicBezTo>
                <a:cubicBezTo>
                  <a:pt x="44820" y="35872"/>
                  <a:pt x="44571" y="32848"/>
                  <a:pt x="44392" y="34375"/>
                </a:cubicBezTo>
                <a:cubicBezTo>
                  <a:pt x="42221" y="52820"/>
                  <a:pt x="44291" y="71767"/>
                  <a:pt x="47930" y="89980"/>
                </a:cubicBezTo>
                <a:cubicBezTo>
                  <a:pt x="48128" y="90971"/>
                  <a:pt x="47930" y="88969"/>
                  <a:pt x="47930" y="87958"/>
                </a:cubicBezTo>
                <a:cubicBezTo>
                  <a:pt x="47930" y="77679"/>
                  <a:pt x="47930" y="67400"/>
                  <a:pt x="47930" y="57122"/>
                </a:cubicBezTo>
                <a:cubicBezTo>
                  <a:pt x="47930" y="55092"/>
                  <a:pt x="48257" y="61166"/>
                  <a:pt x="48436" y="63188"/>
                </a:cubicBezTo>
                <a:cubicBezTo>
                  <a:pt x="48971" y="69251"/>
                  <a:pt x="49089" y="69243"/>
                  <a:pt x="49447" y="75320"/>
                </a:cubicBezTo>
                <a:cubicBezTo>
                  <a:pt x="49595" y="77843"/>
                  <a:pt x="49447" y="82902"/>
                  <a:pt x="49447" y="80375"/>
                </a:cubicBezTo>
                <a:cubicBezTo>
                  <a:pt x="49447" y="70242"/>
                  <a:pt x="48315" y="60138"/>
                  <a:pt x="47425" y="50045"/>
                </a:cubicBezTo>
                <a:cubicBezTo>
                  <a:pt x="46861" y="43657"/>
                  <a:pt x="41880" y="35369"/>
                  <a:pt x="46414" y="30836"/>
                </a:cubicBezTo>
                <a:cubicBezTo>
                  <a:pt x="47715" y="29534"/>
                  <a:pt x="46960" y="32594"/>
                  <a:pt x="47425" y="34375"/>
                </a:cubicBezTo>
                <a:cubicBezTo>
                  <a:pt x="48477" y="38408"/>
                  <a:pt x="48644" y="38372"/>
                  <a:pt x="49447" y="42463"/>
                </a:cubicBezTo>
                <a:cubicBezTo>
                  <a:pt x="51189" y="51351"/>
                  <a:pt x="53996" y="60195"/>
                  <a:pt x="53996" y="69254"/>
                </a:cubicBezTo>
                <a:cubicBezTo>
                  <a:pt x="53996" y="74814"/>
                  <a:pt x="53757" y="58128"/>
                  <a:pt x="53996" y="52573"/>
                </a:cubicBezTo>
                <a:cubicBezTo>
                  <a:pt x="54314" y="45148"/>
                  <a:pt x="55513" y="37762"/>
                  <a:pt x="55513" y="30331"/>
                </a:cubicBezTo>
                <a:cubicBezTo>
                  <a:pt x="55513" y="29573"/>
                  <a:pt x="55513" y="31089"/>
                  <a:pt x="55513" y="31847"/>
                </a:cubicBezTo>
                <a:cubicBezTo>
                  <a:pt x="55513" y="36649"/>
                  <a:pt x="55383" y="36651"/>
                  <a:pt x="55513" y="41452"/>
                </a:cubicBezTo>
                <a:cubicBezTo>
                  <a:pt x="56113" y="63691"/>
                  <a:pt x="57702" y="85940"/>
                  <a:pt x="57029" y="108178"/>
                </a:cubicBezTo>
                <a:cubicBezTo>
                  <a:pt x="56974" y="109964"/>
                  <a:pt x="56750" y="106412"/>
                  <a:pt x="56524" y="104640"/>
                </a:cubicBezTo>
                <a:cubicBezTo>
                  <a:pt x="55233" y="94532"/>
                  <a:pt x="55626" y="94476"/>
                  <a:pt x="53996" y="84419"/>
                </a:cubicBezTo>
                <a:cubicBezTo>
                  <a:pt x="52383" y="74477"/>
                  <a:pt x="49401" y="64614"/>
                  <a:pt x="44897" y="55606"/>
                </a:cubicBezTo>
                <a:cubicBezTo>
                  <a:pt x="32723" y="31258"/>
                  <a:pt x="39850" y="45960"/>
                  <a:pt x="39842" y="46001"/>
                </a:cubicBezTo>
                <a:cubicBezTo>
                  <a:pt x="36419" y="63099"/>
                  <a:pt x="37774" y="80888"/>
                  <a:pt x="34787" y="98068"/>
                </a:cubicBezTo>
                <a:cubicBezTo>
                  <a:pt x="33490" y="105523"/>
                  <a:pt x="31503" y="83286"/>
                  <a:pt x="30238" y="75826"/>
                </a:cubicBezTo>
                <a:cubicBezTo>
                  <a:pt x="27777" y="61323"/>
                  <a:pt x="27936" y="46081"/>
                  <a:pt x="22655" y="32353"/>
                </a:cubicBezTo>
                <a:cubicBezTo>
                  <a:pt x="22249" y="31298"/>
                  <a:pt x="21768" y="33251"/>
                  <a:pt x="21644" y="34375"/>
                </a:cubicBezTo>
                <a:cubicBezTo>
                  <a:pt x="21253" y="37891"/>
                  <a:pt x="21871" y="37920"/>
                  <a:pt x="21644" y="41452"/>
                </a:cubicBezTo>
                <a:cubicBezTo>
                  <a:pt x="20860" y="53600"/>
                  <a:pt x="20724" y="53591"/>
                  <a:pt x="19622" y="65716"/>
                </a:cubicBezTo>
                <a:cubicBezTo>
                  <a:pt x="19145" y="70961"/>
                  <a:pt x="19556" y="86275"/>
                  <a:pt x="17600" y="81386"/>
                </a:cubicBezTo>
                <a:cubicBezTo>
                  <a:pt x="11878" y="67085"/>
                  <a:pt x="14382" y="50503"/>
                  <a:pt x="9512" y="35891"/>
                </a:cubicBezTo>
                <a:cubicBezTo>
                  <a:pt x="8657" y="33328"/>
                  <a:pt x="9007" y="41277"/>
                  <a:pt x="9007" y="43979"/>
                </a:cubicBezTo>
                <a:cubicBezTo>
                  <a:pt x="9007" y="54594"/>
                  <a:pt x="9007" y="54594"/>
                  <a:pt x="9007" y="65210"/>
                </a:cubicBezTo>
                <a:cubicBezTo>
                  <a:pt x="9007" y="71276"/>
                  <a:pt x="12128" y="72140"/>
                  <a:pt x="9007" y="77342"/>
                </a:cubicBezTo>
                <a:cubicBezTo>
                  <a:pt x="6505" y="81510"/>
                  <a:pt x="7770" y="72591"/>
                  <a:pt x="7490" y="67738"/>
                </a:cubicBezTo>
                <a:cubicBezTo>
                  <a:pt x="6218" y="45695"/>
                  <a:pt x="5974" y="23596"/>
                  <a:pt x="5974" y="1517"/>
                </a:cubicBezTo>
                <a:cubicBezTo>
                  <a:pt x="5974" y="0"/>
                  <a:pt x="5974" y="3033"/>
                  <a:pt x="5974" y="4550"/>
                </a:cubicBezTo>
                <a:cubicBezTo>
                  <a:pt x="5974" y="6824"/>
                  <a:pt x="5974" y="6824"/>
                  <a:pt x="5974" y="9099"/>
                </a:cubicBezTo>
                <a:cubicBezTo>
                  <a:pt x="5974" y="17362"/>
                  <a:pt x="6334" y="25631"/>
                  <a:pt x="6985" y="33869"/>
                </a:cubicBezTo>
                <a:cubicBezTo>
                  <a:pt x="8006" y="46813"/>
                  <a:pt x="8149" y="59813"/>
                  <a:pt x="8501" y="72793"/>
                </a:cubicBezTo>
                <a:cubicBezTo>
                  <a:pt x="8742" y="81721"/>
                  <a:pt x="13439" y="91829"/>
                  <a:pt x="9007" y="99585"/>
                </a:cubicBezTo>
                <a:cubicBezTo>
                  <a:pt x="8474" y="100516"/>
                  <a:pt x="7829" y="99085"/>
                  <a:pt x="7490" y="98068"/>
                </a:cubicBezTo>
                <a:cubicBezTo>
                  <a:pt x="5460" y="91980"/>
                  <a:pt x="3995" y="85693"/>
                  <a:pt x="2941" y="79364"/>
                </a:cubicBezTo>
                <a:cubicBezTo>
                  <a:pt x="2137" y="74544"/>
                  <a:pt x="3481" y="69561"/>
                  <a:pt x="2941" y="64705"/>
                </a:cubicBezTo>
                <a:cubicBezTo>
                  <a:pt x="2156" y="57653"/>
                  <a:pt x="256" y="50472"/>
                  <a:pt x="1424" y="43474"/>
                </a:cubicBezTo>
                <a:cubicBezTo>
                  <a:pt x="1697" y="41836"/>
                  <a:pt x="3446" y="40583"/>
                  <a:pt x="3446" y="38924"/>
                </a:cubicBezTo>
              </a:path>
            </a:pathLst>
          </a:custGeom>
          <a:noFill/>
          <a:ln cap="flat" w="38100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Shape 3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00" y="240175"/>
            <a:ext cx="6053549" cy="480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>
            <p:ph type="title"/>
          </p:nvPr>
        </p:nvSpPr>
        <p:spPr>
          <a:xfrm>
            <a:off x="250825" y="361950"/>
            <a:ext cx="5689499" cy="6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Referencias</a:t>
            </a:r>
          </a:p>
        </p:txBody>
      </p:sp>
      <p:sp>
        <p:nvSpPr>
          <p:cNvPr id="346" name="Shape 346"/>
          <p:cNvSpPr txBox="1"/>
          <p:nvPr/>
        </p:nvSpPr>
        <p:spPr>
          <a:xfrm>
            <a:off x="684500" y="1492850"/>
            <a:ext cx="6700500" cy="2736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NASA QA doc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QA Salary comparison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Wikipedia: Garantia da Qualidade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2012 Happiest Jobs in America: QA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Lets talk about why QA sucks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8"/>
              </a:rPr>
              <a:t>James Whittaker: 2009/04/02 Testing Sucks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9"/>
              </a:rPr>
              <a:t>Top Five Causes of Poor Software Quality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10"/>
              </a:rPr>
              <a:t>James Bach comments about ISO IEEE 29119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11"/>
              </a:rPr>
              <a:t>Camilo Ribeiro: o mundo precisa de QAs tecnicos (2012)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12"/>
              </a:rPr>
              <a:t>Simples, Complicado, Complexo ou Caótico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>
            <p:ph type="ctrTitle"/>
          </p:nvPr>
        </p:nvSpPr>
        <p:spPr>
          <a:xfrm>
            <a:off x="611187" y="565546"/>
            <a:ext cx="7847100" cy="593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lang="en" sz="3600">
                <a:solidFill>
                  <a:schemeClr val="dk1"/>
                </a:solidFill>
              </a:rPr>
              <a:t>MUITO OBRIGADO!</a:t>
            </a:r>
          </a:p>
        </p:txBody>
      </p:sp>
      <p:sp>
        <p:nvSpPr>
          <p:cNvPr id="352" name="Shape 352"/>
          <p:cNvSpPr txBox="1"/>
          <p:nvPr>
            <p:ph idx="1" type="subTitle"/>
          </p:nvPr>
        </p:nvSpPr>
        <p:spPr>
          <a:xfrm>
            <a:off x="611187" y="3651646"/>
            <a:ext cx="7848599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Guilherme Motta</a:t>
            </a:r>
          </a:p>
        </p:txBody>
      </p:sp>
      <p:sp>
        <p:nvSpPr>
          <p:cNvPr id="353" name="Shape 353"/>
          <p:cNvSpPr txBox="1"/>
          <p:nvPr/>
        </p:nvSpPr>
        <p:spPr>
          <a:xfrm>
            <a:off x="611187" y="3926681"/>
            <a:ext cx="7848599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gfcmotta @ gmail @ twitter @ linkedin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Shape 354"/>
          <p:cNvSpPr txBox="1"/>
          <p:nvPr>
            <p:ph idx="2" type="ctrTitle"/>
          </p:nvPr>
        </p:nvSpPr>
        <p:spPr>
          <a:xfrm>
            <a:off x="611187" y="2775346"/>
            <a:ext cx="7847100" cy="593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lang="en" sz="3600">
                <a:solidFill>
                  <a:schemeClr val="dk1"/>
                </a:solidFill>
              </a:rPr>
              <a:t>Feedback? Ideias? Contato?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345775" y="1167025"/>
            <a:ext cx="8564399" cy="3254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Acompanhamento </a:t>
            </a:r>
            <a:r>
              <a:rPr lang="en" sz="3000" u="sng"/>
              <a:t>sistemático</a:t>
            </a:r>
            <a:r>
              <a:rPr lang="en" sz="3000"/>
              <a:t> e </a:t>
            </a:r>
            <a:r>
              <a:rPr lang="en" sz="3000" u="sng"/>
              <a:t>avaliação</a:t>
            </a:r>
            <a:r>
              <a:rPr lang="en" sz="3000"/>
              <a:t> dos diferentes aspectos de um projeto, serviço ou </a:t>
            </a:r>
            <a:r>
              <a:rPr lang="en" sz="3000"/>
              <a:t>organização</a:t>
            </a:r>
            <a:r>
              <a:rPr lang="en" sz="3000"/>
              <a:t> para </a:t>
            </a:r>
            <a:r>
              <a:rPr lang="en" sz="3000" u="sng"/>
              <a:t>maximizar a probabilidade</a:t>
            </a:r>
            <a:r>
              <a:rPr lang="en" sz="3000"/>
              <a:t> de que os padrões</a:t>
            </a:r>
            <a:r>
              <a:rPr lang="en" sz="2800"/>
              <a:t> </a:t>
            </a:r>
            <a:r>
              <a:rPr b="1" lang="en" sz="4600"/>
              <a:t>mínimos</a:t>
            </a:r>
            <a:r>
              <a:rPr lang="en" sz="2800"/>
              <a:t> </a:t>
            </a:r>
            <a:r>
              <a:rPr lang="en" sz="3000"/>
              <a:t>de qualidade sejam atingidos pelo processo de produção.</a:t>
            </a:r>
          </a:p>
        </p:txBody>
      </p:sp>
      <p:sp>
        <p:nvSpPr>
          <p:cNvPr id="91" name="Shape 91"/>
          <p:cNvSpPr txBox="1"/>
          <p:nvPr>
            <p:ph type="title"/>
          </p:nvPr>
        </p:nvSpPr>
        <p:spPr>
          <a:xfrm>
            <a:off x="250825" y="361950"/>
            <a:ext cx="5689499" cy="6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Garantia da Qualidade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250825" y="361950"/>
            <a:ext cx="5689499" cy="6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Garantia da Qualidade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345775" y="1167025"/>
            <a:ext cx="8564399" cy="3254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B7B7B7"/>
                </a:solidFill>
              </a:rPr>
              <a:t>Quality assurance, or </a:t>
            </a:r>
            <a:r>
              <a:rPr lang="en" sz="3000">
                <a:solidFill>
                  <a:srgbClr val="B7B7B7"/>
                </a:solidFill>
              </a:rPr>
              <a:t>QA</a:t>
            </a:r>
            <a:r>
              <a:rPr lang="en">
                <a:solidFill>
                  <a:srgbClr val="B7B7B7"/>
                </a:solidFill>
              </a:rPr>
              <a:t> for short, </a:t>
            </a:r>
            <a:r>
              <a:rPr lang="en" sz="3000">
                <a:solidFill>
                  <a:srgbClr val="B7B7B7"/>
                </a:solidFill>
              </a:rPr>
              <a:t>is the systematic monitoring and evaluation</a:t>
            </a:r>
            <a:r>
              <a:rPr lang="en">
                <a:solidFill>
                  <a:srgbClr val="B7B7B7"/>
                </a:solidFill>
              </a:rPr>
              <a:t> of the various aspects </a:t>
            </a:r>
            <a:r>
              <a:rPr lang="en" sz="3000">
                <a:solidFill>
                  <a:srgbClr val="B7B7B7"/>
                </a:solidFill>
              </a:rPr>
              <a:t>of a</a:t>
            </a:r>
            <a:r>
              <a:rPr lang="en">
                <a:solidFill>
                  <a:srgbClr val="B7B7B7"/>
                </a:solidFill>
              </a:rPr>
              <a:t> </a:t>
            </a:r>
            <a:r>
              <a:rPr lang="en" sz="3000">
                <a:solidFill>
                  <a:srgbClr val="B7B7B7"/>
                </a:solidFill>
              </a:rPr>
              <a:t>project, service</a:t>
            </a:r>
            <a:r>
              <a:rPr lang="en">
                <a:solidFill>
                  <a:srgbClr val="B7B7B7"/>
                </a:solidFill>
              </a:rPr>
              <a:t> or facility to maximize the probability that</a:t>
            </a:r>
            <a:r>
              <a:rPr lang="en"/>
              <a:t> </a:t>
            </a:r>
            <a:r>
              <a:rPr b="1" lang="en" sz="7200"/>
              <a:t>minimum</a:t>
            </a:r>
            <a:r>
              <a:rPr lang="en" sz="3000"/>
              <a:t> </a:t>
            </a:r>
            <a:r>
              <a:rPr lang="en" sz="3000">
                <a:solidFill>
                  <a:srgbClr val="B7B7B7"/>
                </a:solidFill>
              </a:rPr>
              <a:t>standards of quality are being attained by the production process</a:t>
            </a:r>
            <a:r>
              <a:rPr lang="en">
                <a:solidFill>
                  <a:srgbClr val="B7B7B7"/>
                </a:solidFill>
              </a:rPr>
              <a:t>. QA cannot absolutely guarantee the production of quality products. -Wikipedia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B7B7B7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250825" y="361950"/>
            <a:ext cx="6257399" cy="6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Garantia da Qualidade (minha def)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(desenvolvimento de software)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345775" y="1167025"/>
            <a:ext cx="8564399" cy="3254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Analisar e avaliar </a:t>
            </a:r>
            <a:r>
              <a:rPr lang="en" sz="1500" u="sng">
                <a:solidFill>
                  <a:schemeClr val="dk1"/>
                </a:solidFill>
              </a:rPr>
              <a:t>sistematicamente</a:t>
            </a:r>
            <a:r>
              <a:rPr lang="en" sz="1500">
                <a:solidFill>
                  <a:schemeClr val="dk1"/>
                </a:solidFill>
              </a:rPr>
              <a:t> os </a:t>
            </a:r>
            <a:r>
              <a:rPr b="1" lang="en" sz="1500">
                <a:solidFill>
                  <a:schemeClr val="dk1"/>
                </a:solidFill>
              </a:rPr>
              <a:t>processos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500">
                <a:solidFill>
                  <a:schemeClr val="dk1"/>
                </a:solidFill>
              </a:rPr>
              <a:t>Melhorar os </a:t>
            </a:r>
            <a:r>
              <a:rPr b="1" lang="en" sz="1500">
                <a:solidFill>
                  <a:schemeClr val="dk1"/>
                </a:solidFill>
              </a:rPr>
              <a:t>processos</a:t>
            </a:r>
          </a:p>
          <a:p>
            <a:pPr rtl="0">
              <a:spcBef>
                <a:spcPts val="0"/>
              </a:spcBef>
              <a:buNone/>
            </a:pPr>
            <a:r>
              <a:rPr b="1" lang="en" sz="1500"/>
              <a:t>Processos </a:t>
            </a:r>
            <a:r>
              <a:rPr lang="en" sz="1500"/>
              <a:t>de </a:t>
            </a:r>
            <a:r>
              <a:rPr lang="en" sz="1500"/>
              <a:t>elaboração</a:t>
            </a:r>
            <a:r>
              <a:rPr lang="en" sz="1500"/>
              <a:t> e </a:t>
            </a:r>
            <a:r>
              <a:rPr lang="en" sz="1500"/>
              <a:t>avaliação</a:t>
            </a:r>
            <a:r>
              <a:rPr lang="en" sz="1500"/>
              <a:t> dos requisitos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500"/>
              <a:t>Processos </a:t>
            </a:r>
            <a:r>
              <a:rPr lang="en" sz="1500"/>
              <a:t>de prevenc</a:t>
            </a:r>
            <a:r>
              <a:rPr lang="en" sz="1500">
                <a:solidFill>
                  <a:schemeClr val="dk1"/>
                </a:solidFill>
              </a:rPr>
              <a:t>ão</a:t>
            </a:r>
            <a:r>
              <a:rPr lang="en" sz="1500"/>
              <a:t> e </a:t>
            </a:r>
            <a:r>
              <a:rPr lang="en" sz="1500"/>
              <a:t>identificação</a:t>
            </a:r>
            <a:r>
              <a:rPr lang="en" sz="1500"/>
              <a:t> de defeitos</a:t>
            </a:r>
          </a:p>
          <a:p>
            <a:pPr rtl="0">
              <a:spcBef>
                <a:spcPts val="0"/>
              </a:spcBef>
              <a:buNone/>
            </a:pPr>
            <a:r>
              <a:rPr b="1" lang="en" sz="1500"/>
              <a:t>Processos </a:t>
            </a:r>
            <a:r>
              <a:rPr lang="en" sz="1500"/>
              <a:t>de exe</a:t>
            </a:r>
            <a:r>
              <a:rPr lang="en" sz="1500"/>
              <a:t>cução</a:t>
            </a:r>
            <a:r>
              <a:rPr lang="en" sz="1500"/>
              <a:t> dos testes (manuais &amp; automatizados)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500"/>
              <a:t>Processos </a:t>
            </a:r>
            <a:r>
              <a:rPr lang="en" sz="1500"/>
              <a:t>de revis</a:t>
            </a:r>
            <a:r>
              <a:rPr lang="en" sz="1500">
                <a:solidFill>
                  <a:schemeClr val="dk1"/>
                </a:solidFill>
              </a:rPr>
              <a:t>ão</a:t>
            </a:r>
            <a:r>
              <a:rPr lang="en" sz="1500"/>
              <a:t> de codigo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500"/>
              <a:t>Mensurar a qualidade e a </a:t>
            </a:r>
            <a:r>
              <a:rPr lang="en" sz="1500" u="sng"/>
              <a:t>quantidade</a:t>
            </a:r>
            <a:r>
              <a:rPr lang="en" sz="1500"/>
              <a:t> de codigo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500"/>
              <a:t>Arquiteturar como os sistemas ser</a:t>
            </a:r>
            <a:r>
              <a:rPr lang="en" sz="1500">
                <a:solidFill>
                  <a:schemeClr val="dk1"/>
                </a:solidFill>
              </a:rPr>
              <a:t>ão</a:t>
            </a:r>
            <a:r>
              <a:rPr lang="en" sz="1500"/>
              <a:t> testados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500" u="sng"/>
              <a:t>Planejar</a:t>
            </a:r>
            <a:r>
              <a:rPr lang="en" sz="1500"/>
              <a:t> a </a:t>
            </a:r>
            <a:r>
              <a:rPr lang="en" sz="1500">
                <a:solidFill>
                  <a:schemeClr val="dk1"/>
                </a:solidFill>
              </a:rPr>
              <a:t>exe</a:t>
            </a:r>
            <a:r>
              <a:rPr lang="en" sz="1500">
                <a:solidFill>
                  <a:schemeClr val="dk1"/>
                </a:solidFill>
              </a:rPr>
              <a:t>cução</a:t>
            </a:r>
            <a:r>
              <a:rPr lang="en" sz="1500"/>
              <a:t> (de testes Man/Aut/Exp, Arq, …)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500"/>
              <a:t>Monitoramento (</a:t>
            </a:r>
            <a:r>
              <a:rPr lang="en" sz="1500"/>
              <a:t>métricas</a:t>
            </a:r>
            <a:r>
              <a:rPr lang="en" sz="1500"/>
              <a:t> relevantes a qualidade e desenvolvimento) [bonus: </a:t>
            </a:r>
            <a:r>
              <a:rPr lang="en" sz="1500"/>
              <a:t>negócios</a:t>
            </a:r>
            <a:r>
              <a:rPr lang="en" sz="1500"/>
              <a:t> / infra]</a:t>
            </a:r>
          </a:p>
          <a:p>
            <a:pPr rtl="0">
              <a:spcBef>
                <a:spcPts val="0"/>
              </a:spcBef>
              <a:buNone/>
            </a:pPr>
            <a:r>
              <a:rPr b="1" lang="en" sz="1500"/>
              <a:t>Processos </a:t>
            </a:r>
            <a:r>
              <a:rPr lang="en" sz="1500"/>
              <a:t>relacionados a gerencia de configur</a:t>
            </a:r>
            <a:r>
              <a:rPr lang="en" sz="1500">
                <a:solidFill>
                  <a:schemeClr val="dk1"/>
                </a:solidFill>
              </a:rPr>
              <a:t>a</a:t>
            </a:r>
            <a:r>
              <a:rPr lang="en" sz="1500">
                <a:solidFill>
                  <a:schemeClr val="dk1"/>
                </a:solidFill>
              </a:rPr>
              <a:t>ção</a:t>
            </a:r>
            <a:r>
              <a:rPr lang="en" sz="1500"/>
              <a:t>, mudan</a:t>
            </a:r>
            <a:r>
              <a:rPr lang="en" sz="1500">
                <a:solidFill>
                  <a:schemeClr val="dk1"/>
                </a:solidFill>
              </a:rPr>
              <a:t>ça</a:t>
            </a:r>
            <a:r>
              <a:rPr lang="en" sz="1500"/>
              <a:t> e entrega de software</a:t>
            </a:r>
          </a:p>
          <a:p>
            <a:pPr rtl="0">
              <a:spcBef>
                <a:spcPts val="0"/>
              </a:spcBef>
              <a:buNone/>
            </a:pPr>
            <a:r>
              <a:rPr b="1" lang="en" sz="1500"/>
              <a:t>Processo </a:t>
            </a:r>
            <a:r>
              <a:rPr lang="en" sz="1500"/>
              <a:t>de inov</a:t>
            </a:r>
            <a:r>
              <a:rPr lang="en" sz="1500">
                <a:solidFill>
                  <a:schemeClr val="dk1"/>
                </a:solidFill>
              </a:rPr>
              <a:t>a</a:t>
            </a:r>
            <a:r>
              <a:rPr lang="en" sz="1500">
                <a:solidFill>
                  <a:schemeClr val="dk1"/>
                </a:solidFill>
              </a:rPr>
              <a:t>ção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6800"/>
              <a:t>...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250825" y="361950"/>
            <a:ext cx="6257399" cy="6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Garantia da Qualidade (minha def)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(desenvolvimento de software)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376350" y="1334350"/>
            <a:ext cx="8485199" cy="9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5000">
                <a:solidFill>
                  <a:schemeClr val="dk1"/>
                </a:solidFill>
              </a:rPr>
              <a:t>QA = Qonfiança Adequada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05650" y="2235300"/>
            <a:ext cx="4253724" cy="290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0000" y="2235300"/>
            <a:ext cx="5734000" cy="290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250825" y="361950"/>
            <a:ext cx="5689499" cy="6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Quem faz GQ?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825" y="1014425"/>
            <a:ext cx="8535724" cy="350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250825" y="361950"/>
            <a:ext cx="5689499" cy="6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Quem faz GQ?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59750"/>
            <a:ext cx="9143998" cy="348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modelo_open4education">
  <a:themeElements>
    <a:clrScheme name="modelo_open4educ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4F81BD"/>
      </a:accent4>
      <a:accent5>
        <a:srgbClr val="C0504D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