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72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B4-FB2B-6840-8288-44FC4D2B95FA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3000-E17F-B04F-B00B-6936E0DA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7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B4-FB2B-6840-8288-44FC4D2B95FA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3000-E17F-B04F-B00B-6936E0DA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6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B4-FB2B-6840-8288-44FC4D2B95FA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3000-E17F-B04F-B00B-6936E0DA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B4-FB2B-6840-8288-44FC4D2B95FA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3000-E17F-B04F-B00B-6936E0DA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B4-FB2B-6840-8288-44FC4D2B95FA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3000-E17F-B04F-B00B-6936E0DA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B4-FB2B-6840-8288-44FC4D2B95FA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3000-E17F-B04F-B00B-6936E0DA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1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B4-FB2B-6840-8288-44FC4D2B95FA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3000-E17F-B04F-B00B-6936E0DA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B4-FB2B-6840-8288-44FC4D2B95FA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3000-E17F-B04F-B00B-6936E0DA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B4-FB2B-6840-8288-44FC4D2B95FA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3000-E17F-B04F-B00B-6936E0DA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8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B4-FB2B-6840-8288-44FC4D2B95FA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3000-E17F-B04F-B00B-6936E0DA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7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B4-FB2B-6840-8288-44FC4D2B95FA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3000-E17F-B04F-B00B-6936E0DA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8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1A0B4-FB2B-6840-8288-44FC4D2B95FA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3000-E17F-B04F-B00B-6936E0DACF4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pt-template-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2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013200" y="3352800"/>
            <a:ext cx="513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GUTS-RS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TESTES EM PROJETO DE IMPLANTAÇÃO ERP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994" y="2185909"/>
            <a:ext cx="2824412" cy="155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/>
              <a:t>Lições</a:t>
            </a:r>
            <a:r>
              <a:rPr lang="en-US" dirty="0" smtClean="0"/>
              <a:t> </a:t>
            </a:r>
            <a:r>
              <a:rPr lang="en-US" dirty="0" err="1"/>
              <a:t>Aprendidas</a:t>
            </a:r>
            <a:r>
              <a:rPr lang="en-US" dirty="0"/>
              <a:t>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/>
              <a:t>Definir a </a:t>
            </a:r>
            <a:r>
              <a:rPr lang="pt-BR" b="1" dirty="0"/>
              <a:t>Estratégia de Testes</a:t>
            </a:r>
            <a:r>
              <a:rPr lang="pt-BR" dirty="0"/>
              <a:t>, antes mesmo de iniciar a Fase de BBP. </a:t>
            </a:r>
          </a:p>
          <a:p>
            <a:pPr lvl="1"/>
            <a:r>
              <a:rPr lang="pt-BR" dirty="0"/>
              <a:t>Que empresas, centros, organizações de vendas vamos testar? Que cenários testar?</a:t>
            </a:r>
          </a:p>
          <a:p>
            <a:pPr lvl="1"/>
            <a:r>
              <a:rPr lang="pt-BR" dirty="0"/>
              <a:t>Que ferramentas vamos usar?</a:t>
            </a:r>
          </a:p>
          <a:p>
            <a:pPr lvl="1"/>
            <a:r>
              <a:rPr lang="pt-BR" dirty="0"/>
              <a:t>Quem são os responsáveis por Testes?</a:t>
            </a:r>
          </a:p>
          <a:p>
            <a:pPr lvl="1"/>
            <a:r>
              <a:rPr lang="pt-BR" dirty="0"/>
              <a:t>Quantos Ciclos de Testes?</a:t>
            </a:r>
          </a:p>
          <a:p>
            <a:pPr lvl="1"/>
            <a:r>
              <a:rPr lang="pt-BR" dirty="0"/>
              <a:t>Que ambientes usar?</a:t>
            </a:r>
          </a:p>
          <a:p>
            <a:pPr lvl="1"/>
            <a:r>
              <a:rPr lang="pt-BR" dirty="0"/>
              <a:t>Que dados usar?</a:t>
            </a:r>
          </a:p>
          <a:p>
            <a:pPr lvl="1"/>
            <a:r>
              <a:rPr lang="pt-BR" dirty="0"/>
              <a:t>Que interfaces vamos conseguir realizar testes de performance</a:t>
            </a:r>
          </a:p>
          <a:p>
            <a:pPr lvl="1"/>
            <a:r>
              <a:rPr lang="pt-BR" dirty="0"/>
              <a:t>Em que ciclo fazemos testes de perfis? Testes de regressão?</a:t>
            </a:r>
          </a:p>
          <a:p>
            <a:endParaRPr lang="pt-BR" dirty="0" smtClean="0"/>
          </a:p>
          <a:p>
            <a:r>
              <a:rPr lang="pt-BR" dirty="0" smtClean="0"/>
              <a:t>Dar </a:t>
            </a:r>
            <a:r>
              <a:rPr lang="pt-BR" b="1" dirty="0"/>
              <a:t>Treinamento</a:t>
            </a:r>
            <a:r>
              <a:rPr lang="pt-BR" dirty="0"/>
              <a:t> antes de iniciar os Testes (navegação basica, principais transações, SOLMAN</a:t>
            </a:r>
            <a:r>
              <a:rPr lang="pt-BR" dirty="0" smtClean="0"/>
              <a:t>)</a:t>
            </a:r>
          </a:p>
          <a:p>
            <a:endParaRPr lang="pt-BR" dirty="0"/>
          </a:p>
          <a:p>
            <a:r>
              <a:rPr lang="pt-BR" dirty="0"/>
              <a:t>Dar </a:t>
            </a:r>
            <a:r>
              <a:rPr lang="pt-BR" b="1" dirty="0"/>
              <a:t>Tempo para carregar os cenários </a:t>
            </a:r>
            <a:r>
              <a:rPr lang="pt-BR" dirty="0"/>
              <a:t>e passos de Testes na </a:t>
            </a:r>
            <a:r>
              <a:rPr lang="pt-BR" dirty="0" smtClean="0"/>
              <a:t>ferramenta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34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/>
              <a:t>Lições</a:t>
            </a:r>
            <a:r>
              <a:rPr lang="en-US" dirty="0" smtClean="0"/>
              <a:t> </a:t>
            </a:r>
            <a:r>
              <a:rPr lang="en-US" dirty="0" err="1"/>
              <a:t>Aprendidas</a:t>
            </a:r>
            <a:r>
              <a:rPr lang="en-US" dirty="0"/>
              <a:t>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b="1" dirty="0"/>
              <a:t>Testes de Perfis/Segurança </a:t>
            </a:r>
            <a:r>
              <a:rPr lang="pt-BR" dirty="0"/>
              <a:t>em pelo menos um ciclo de </a:t>
            </a:r>
            <a:r>
              <a:rPr lang="pt-BR" dirty="0" smtClean="0"/>
              <a:t>testes;</a:t>
            </a:r>
            <a:endParaRPr lang="pt-BR" dirty="0"/>
          </a:p>
          <a:p>
            <a:endParaRPr lang="pt-BR" dirty="0" smtClean="0"/>
          </a:p>
          <a:p>
            <a:r>
              <a:rPr lang="pt-BR" b="1" dirty="0" smtClean="0"/>
              <a:t>Testes </a:t>
            </a:r>
            <a:r>
              <a:rPr lang="pt-BR" b="1" dirty="0"/>
              <a:t>de Interfaces </a:t>
            </a:r>
            <a:r>
              <a:rPr lang="pt-BR" dirty="0"/>
              <a:t>desde o primeiro ciclo de </a:t>
            </a:r>
            <a:r>
              <a:rPr lang="pt-BR" dirty="0" smtClean="0"/>
              <a:t>testes;</a:t>
            </a:r>
            <a:endParaRPr lang="pt-BR" dirty="0"/>
          </a:p>
          <a:p>
            <a:endParaRPr lang="pt-BR" dirty="0" smtClean="0"/>
          </a:p>
          <a:p>
            <a:r>
              <a:rPr lang="pt-BR" b="1" dirty="0" smtClean="0"/>
              <a:t>Classificação </a:t>
            </a:r>
            <a:r>
              <a:rPr lang="pt-BR" b="1" dirty="0"/>
              <a:t>Correta de Erros</a:t>
            </a:r>
            <a:r>
              <a:rPr lang="pt-BR" dirty="0"/>
              <a:t>: Bloqueante, Melhoria, Erro de processo, etc</a:t>
            </a:r>
            <a:r>
              <a:rPr lang="pt-BR" dirty="0" smtClean="0"/>
              <a:t>.;</a:t>
            </a:r>
            <a:endParaRPr lang="pt-BR" dirty="0"/>
          </a:p>
          <a:p>
            <a:endParaRPr lang="pt-BR" dirty="0" smtClean="0"/>
          </a:p>
          <a:p>
            <a:r>
              <a:rPr lang="pt-BR" b="1" dirty="0" smtClean="0"/>
              <a:t>Abandonar </a:t>
            </a:r>
            <a:r>
              <a:rPr lang="pt-BR" b="1" dirty="0"/>
              <a:t>o ciclo de testes </a:t>
            </a:r>
            <a:r>
              <a:rPr lang="pt-BR" dirty="0"/>
              <a:t>ao terminar o tempo e passar para o próximo ciclo, garantindo os Quality </a:t>
            </a:r>
            <a:r>
              <a:rPr lang="pt-BR" dirty="0" smtClean="0"/>
              <a:t>Gates;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99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Lições Aprendidas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 smtClean="0"/>
              <a:t>Testes Integrados/Homologação </a:t>
            </a:r>
            <a:r>
              <a:rPr lang="pt-BR" dirty="0" smtClean="0"/>
              <a:t>devem ser feitos no mesmo local físico e com dinâmica;</a:t>
            </a:r>
          </a:p>
          <a:p>
            <a:endParaRPr lang="pt-BR" dirty="0" smtClean="0"/>
          </a:p>
          <a:p>
            <a:r>
              <a:rPr lang="pt-BR" dirty="0" smtClean="0"/>
              <a:t>Simular atividades de </a:t>
            </a:r>
            <a:r>
              <a:rPr lang="pt-BR" b="1" dirty="0" smtClean="0"/>
              <a:t>Fechamento Contábil</a:t>
            </a:r>
            <a:r>
              <a:rPr lang="pt-BR" dirty="0" smtClean="0"/>
              <a:t>;</a:t>
            </a:r>
          </a:p>
          <a:p>
            <a:endParaRPr lang="pt-BR" dirty="0" smtClean="0"/>
          </a:p>
          <a:p>
            <a:r>
              <a:rPr lang="pt-BR" dirty="0" smtClean="0"/>
              <a:t>Juntar </a:t>
            </a:r>
            <a:r>
              <a:rPr lang="pt-BR" b="1" dirty="0" smtClean="0"/>
              <a:t>Testes de Cargas </a:t>
            </a:r>
            <a:r>
              <a:rPr lang="pt-BR" dirty="0" smtClean="0"/>
              <a:t>com </a:t>
            </a:r>
            <a:r>
              <a:rPr lang="pt-BR" b="1" dirty="0" smtClean="0"/>
              <a:t>Testes Integrados/Homologação</a:t>
            </a:r>
            <a:r>
              <a:rPr lang="pt-BR" dirty="0" smtClean="0"/>
              <a:t>;</a:t>
            </a:r>
          </a:p>
          <a:p>
            <a:endParaRPr lang="pt-BR" dirty="0" smtClean="0"/>
          </a:p>
          <a:p>
            <a:r>
              <a:rPr lang="pt-BR" b="1" dirty="0" smtClean="0"/>
              <a:t>Não Focar </a:t>
            </a:r>
            <a:r>
              <a:rPr lang="pt-BR" dirty="0" smtClean="0"/>
              <a:t>em Atividades de Interfaces e Migração de Dados.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57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Recomendações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t-BR" dirty="0" smtClean="0"/>
              <a:t>Reaproveitar os </a:t>
            </a:r>
            <a:r>
              <a:rPr lang="pt-BR" dirty="0"/>
              <a:t>Cenários e Scripts de Testes para o Pós Go </a:t>
            </a:r>
            <a:r>
              <a:rPr lang="pt-BR" dirty="0" smtClean="0"/>
              <a:t>Live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9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35000" y="3007836"/>
            <a:ext cx="3568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Tristacci</a:t>
            </a:r>
          </a:p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carlos.tristacci@meta.com.br</a:t>
            </a:r>
          </a:p>
          <a:p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Rafael Machado Eder</a:t>
            </a:r>
          </a:p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rafael.eder@meta.com.br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17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Estratégia de Teste</a:t>
            </a: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Tipos de Testes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Metodologia para </a:t>
            </a:r>
            <a:r>
              <a:rPr lang="pt-BR" dirty="0" smtClean="0"/>
              <a:t>Testes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Roadmap para Testes 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Ferramentas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Lições </a:t>
            </a:r>
            <a:r>
              <a:rPr lang="pt-BR" dirty="0" smtClean="0"/>
              <a:t>Aprendidas</a:t>
            </a:r>
            <a:endParaRPr lang="pt-B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874"/>
            <a:ext cx="8229600" cy="11430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/>
              <a:t>Estratégia</a:t>
            </a:r>
            <a:r>
              <a:rPr lang="en-US" dirty="0" smtClean="0"/>
              <a:t> de </a:t>
            </a:r>
            <a:r>
              <a:rPr lang="en-US" dirty="0" err="1" smtClean="0"/>
              <a:t>Teste</a:t>
            </a:r>
            <a:endParaRPr lang="en-US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84" y="640337"/>
            <a:ext cx="8674632" cy="6220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9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Tipos</a:t>
            </a:r>
            <a:r>
              <a:rPr lang="en-US" dirty="0"/>
              <a:t> de Testes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b="1" dirty="0"/>
              <a:t>Smoke Test</a:t>
            </a:r>
            <a:r>
              <a:rPr lang="pt-BR" dirty="0"/>
              <a:t>: Validar tecnicamente se os ambientes do projeto apresentam as características de integração e conectividade necessárias para a execução do teste integrado. Trata-se de um teste rápido;</a:t>
            </a:r>
          </a:p>
          <a:p>
            <a:endParaRPr lang="pt-BR" dirty="0"/>
          </a:p>
          <a:p>
            <a:r>
              <a:rPr lang="pt-BR" b="1" dirty="0"/>
              <a:t>Testes Unitários</a:t>
            </a:r>
            <a:r>
              <a:rPr lang="pt-BR" dirty="0"/>
              <a:t>: testam a menor unidade de uma aplicação (ex.: um campo, um relatório, um programa);</a:t>
            </a:r>
          </a:p>
          <a:p>
            <a:endParaRPr lang="pt-BR" dirty="0"/>
          </a:p>
          <a:p>
            <a:r>
              <a:rPr lang="pt-BR" b="1" dirty="0"/>
              <a:t>Testes Integrados</a:t>
            </a:r>
            <a:r>
              <a:rPr lang="pt-BR" dirty="0"/>
              <a:t>: testam as integrações dentro da própria aplicação e com as demais aplicações que possuem interface;</a:t>
            </a:r>
          </a:p>
          <a:p>
            <a:endParaRPr lang="pt-BR" dirty="0"/>
          </a:p>
          <a:p>
            <a:r>
              <a:rPr lang="pt-BR" b="1" dirty="0"/>
              <a:t>Testes de Usabilidade</a:t>
            </a:r>
            <a:r>
              <a:rPr lang="pt-BR" dirty="0"/>
              <a:t>: Verificar se a navegação no sistema, layout, estão de acordo com o previsto</a:t>
            </a:r>
            <a:r>
              <a:rPr lang="pt-BR" dirty="0" smtClean="0"/>
              <a:t>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49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Tipos</a:t>
            </a:r>
            <a:r>
              <a:rPr lang="en-US" dirty="0"/>
              <a:t> de Testes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b="1" dirty="0"/>
              <a:t>Teste de carga</a:t>
            </a:r>
            <a:r>
              <a:rPr lang="pt-BR" dirty="0"/>
              <a:t>: Verifica se o sistema está preparado para a Carga de dados a ser processada;</a:t>
            </a:r>
          </a:p>
          <a:p>
            <a:endParaRPr lang="pt-BR" dirty="0"/>
          </a:p>
          <a:p>
            <a:r>
              <a:rPr lang="pt-BR" b="1" dirty="0"/>
              <a:t>Teste de Performance</a:t>
            </a:r>
            <a:r>
              <a:rPr lang="pt-BR" dirty="0"/>
              <a:t>: Testar se o tempo de resposta da aplicação está condizente com o planejado</a:t>
            </a:r>
          </a:p>
          <a:p>
            <a:endParaRPr lang="pt-BR" dirty="0"/>
          </a:p>
          <a:p>
            <a:r>
              <a:rPr lang="pt-BR" b="1" dirty="0"/>
              <a:t>Testes de Segurança</a:t>
            </a:r>
            <a:r>
              <a:rPr lang="pt-BR" dirty="0"/>
              <a:t>: Verificar se o sistema está preparado para as principais vulnerabilidades de segurança.</a:t>
            </a:r>
          </a:p>
          <a:p>
            <a:endParaRPr lang="pt-BR" dirty="0"/>
          </a:p>
          <a:p>
            <a:r>
              <a:rPr lang="pt-BR" b="1" dirty="0"/>
              <a:t>Testes de Regressão</a:t>
            </a:r>
            <a:r>
              <a:rPr lang="pt-BR" dirty="0"/>
              <a:t>: Garantir que as mudanças não trarão impacto ao restante do sistema;</a:t>
            </a:r>
          </a:p>
        </p:txBody>
      </p:sp>
    </p:spTree>
    <p:extLst>
      <p:ext uri="{BB962C8B-B14F-4D97-AF65-F5344CB8AC3E}">
        <p14:creationId xmlns:p14="http://schemas.microsoft.com/office/powerpoint/2010/main" val="38303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Recomendação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 </a:t>
            </a:r>
            <a:r>
              <a:rPr lang="en-US" dirty="0"/>
              <a:t>Testes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05" y="1614440"/>
            <a:ext cx="8586591" cy="441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3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Metodologia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para </a:t>
            </a:r>
            <a:r>
              <a:rPr lang="en-US" dirty="0"/>
              <a:t>Testes</a:t>
            </a:r>
          </a:p>
        </p:txBody>
      </p:sp>
      <p:sp>
        <p:nvSpPr>
          <p:cNvPr id="4" name="CaixaDeTexto 4"/>
          <p:cNvSpPr txBox="1"/>
          <p:nvPr/>
        </p:nvSpPr>
        <p:spPr>
          <a:xfrm>
            <a:off x="358948" y="2289672"/>
            <a:ext cx="1512168" cy="2769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rgbClr val="1F497D"/>
                </a:solidFill>
              </a:rPr>
              <a:t>Projeto</a:t>
            </a:r>
            <a:endParaRPr lang="pt-BR" sz="1200" b="1" dirty="0">
              <a:solidFill>
                <a:srgbClr val="1F497D"/>
              </a:solidFill>
            </a:endParaRPr>
          </a:p>
        </p:txBody>
      </p:sp>
      <p:sp>
        <p:nvSpPr>
          <p:cNvPr id="5" name="CaixaDeTexto 230"/>
          <p:cNvSpPr txBox="1"/>
          <p:nvPr/>
        </p:nvSpPr>
        <p:spPr>
          <a:xfrm>
            <a:off x="718988" y="2624742"/>
            <a:ext cx="1260140" cy="466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rgbClr val="1F497D"/>
                </a:solidFill>
              </a:rPr>
              <a:t>Gestão dos Requisitos</a:t>
            </a:r>
          </a:p>
        </p:txBody>
      </p:sp>
      <p:sp>
        <p:nvSpPr>
          <p:cNvPr id="6" name="CaixaDeTexto 231"/>
          <p:cNvSpPr txBox="1"/>
          <p:nvPr/>
        </p:nvSpPr>
        <p:spPr>
          <a:xfrm>
            <a:off x="1043024" y="3263520"/>
            <a:ext cx="126014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rgbClr val="1F497D"/>
                </a:solidFill>
              </a:rPr>
              <a:t>Especificação Funcional</a:t>
            </a:r>
          </a:p>
        </p:txBody>
      </p:sp>
      <p:sp>
        <p:nvSpPr>
          <p:cNvPr id="7" name="CaixaDeTexto 232"/>
          <p:cNvSpPr txBox="1"/>
          <p:nvPr/>
        </p:nvSpPr>
        <p:spPr>
          <a:xfrm>
            <a:off x="1439069" y="3916242"/>
            <a:ext cx="126014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rgbClr val="1F497D"/>
                </a:solidFill>
              </a:rPr>
              <a:t>Especificação Técnica</a:t>
            </a:r>
          </a:p>
        </p:txBody>
      </p:sp>
      <p:sp>
        <p:nvSpPr>
          <p:cNvPr id="8" name="CaixaDeTexto 233"/>
          <p:cNvSpPr txBox="1"/>
          <p:nvPr/>
        </p:nvSpPr>
        <p:spPr>
          <a:xfrm>
            <a:off x="1871117" y="4600318"/>
            <a:ext cx="126014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 smtClean="0">
                <a:solidFill>
                  <a:srgbClr val="1F497D"/>
                </a:solidFill>
              </a:rPr>
              <a:t>Construção</a:t>
            </a:r>
            <a:endParaRPr lang="pt-BR" sz="1200" dirty="0">
              <a:solidFill>
                <a:srgbClr val="1F497D"/>
              </a:solidFill>
            </a:endParaRPr>
          </a:p>
        </p:txBody>
      </p:sp>
      <p:sp>
        <p:nvSpPr>
          <p:cNvPr id="9" name="CaixaDeTexto 234"/>
          <p:cNvSpPr txBox="1"/>
          <p:nvPr/>
        </p:nvSpPr>
        <p:spPr>
          <a:xfrm>
            <a:off x="2051136" y="2613711"/>
            <a:ext cx="126014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lIns="91430" tIns="45715" rIns="91430" bIns="4571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rgbClr val="1F497D"/>
                </a:solidFill>
              </a:rPr>
              <a:t>Estratégia de Testes</a:t>
            </a:r>
          </a:p>
        </p:txBody>
      </p:sp>
      <p:sp>
        <p:nvSpPr>
          <p:cNvPr id="10" name="CaixaDeTexto 235"/>
          <p:cNvSpPr txBox="1"/>
          <p:nvPr/>
        </p:nvSpPr>
        <p:spPr>
          <a:xfrm>
            <a:off x="2411177" y="3263520"/>
            <a:ext cx="126014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lIns="91430" tIns="45715" rIns="91430" bIns="4571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rgbClr val="1F497D"/>
                </a:solidFill>
              </a:rPr>
              <a:t>Revisão de Documentos</a:t>
            </a:r>
          </a:p>
        </p:txBody>
      </p:sp>
      <p:sp>
        <p:nvSpPr>
          <p:cNvPr id="11" name="CaixaDeTexto 236"/>
          <p:cNvSpPr txBox="1"/>
          <p:nvPr/>
        </p:nvSpPr>
        <p:spPr>
          <a:xfrm>
            <a:off x="2807222" y="3916242"/>
            <a:ext cx="1368152" cy="461665"/>
          </a:xfrm>
          <a:prstGeom prst="rect">
            <a:avLst/>
          </a:prstGeom>
          <a:solidFill>
            <a:schemeClr val="accent6"/>
          </a:solidFill>
        </p:spPr>
        <p:txBody>
          <a:bodyPr wrap="square" lIns="91430" tIns="45715" rIns="91430" bIns="4571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rgbClr val="1F497D"/>
                </a:solidFill>
              </a:rPr>
              <a:t>Revisão do Desenho de Testes</a:t>
            </a:r>
          </a:p>
        </p:txBody>
      </p:sp>
      <p:sp>
        <p:nvSpPr>
          <p:cNvPr id="12" name="CaixaDeTexto 237"/>
          <p:cNvSpPr txBox="1"/>
          <p:nvPr/>
        </p:nvSpPr>
        <p:spPr>
          <a:xfrm>
            <a:off x="3203266" y="4676967"/>
            <a:ext cx="1224136" cy="276999"/>
          </a:xfrm>
          <a:prstGeom prst="rect">
            <a:avLst/>
          </a:prstGeom>
          <a:solidFill>
            <a:schemeClr val="accent6"/>
          </a:solidFill>
        </p:spPr>
        <p:txBody>
          <a:bodyPr wrap="square" lIns="91430" tIns="45715" rIns="91430" bIns="4571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 smtClean="0">
                <a:solidFill>
                  <a:srgbClr val="1F497D"/>
                </a:solidFill>
              </a:rPr>
              <a:t>Script de Testes</a:t>
            </a:r>
            <a:endParaRPr lang="pt-BR" sz="1200" dirty="0">
              <a:solidFill>
                <a:srgbClr val="1F497D"/>
              </a:solidFill>
            </a:endParaRPr>
          </a:p>
        </p:txBody>
      </p:sp>
      <p:sp>
        <p:nvSpPr>
          <p:cNvPr id="13" name="CaixaDeTexto 238"/>
          <p:cNvSpPr txBox="1"/>
          <p:nvPr/>
        </p:nvSpPr>
        <p:spPr>
          <a:xfrm>
            <a:off x="1813511" y="2300703"/>
            <a:ext cx="1857806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91430" tIns="45715" rIns="91430" bIns="4571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>
                <a:solidFill>
                  <a:srgbClr val="1F497D"/>
                </a:solidFill>
              </a:rPr>
              <a:t>Planejamento de Testes</a:t>
            </a:r>
          </a:p>
        </p:txBody>
      </p:sp>
      <p:sp>
        <p:nvSpPr>
          <p:cNvPr id="14" name="CaixaDeTexto 239"/>
          <p:cNvSpPr txBox="1"/>
          <p:nvPr/>
        </p:nvSpPr>
        <p:spPr>
          <a:xfrm>
            <a:off x="4859450" y="4676971"/>
            <a:ext cx="1368152" cy="2769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30" tIns="45715" rIns="91430" bIns="4571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rgbClr val="1F497D"/>
                </a:solidFill>
              </a:rPr>
              <a:t>Testes Unitários</a:t>
            </a:r>
          </a:p>
        </p:txBody>
      </p:sp>
      <p:sp>
        <p:nvSpPr>
          <p:cNvPr id="15" name="CaixaDeTexto 240"/>
          <p:cNvSpPr txBox="1"/>
          <p:nvPr/>
        </p:nvSpPr>
        <p:spPr>
          <a:xfrm>
            <a:off x="5039468" y="3916241"/>
            <a:ext cx="1368152" cy="4616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30" tIns="45715" rIns="91430" bIns="4571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 smtClean="0">
                <a:solidFill>
                  <a:srgbClr val="1F497D"/>
                </a:solidFill>
              </a:rPr>
              <a:t>Testes </a:t>
            </a:r>
            <a:endParaRPr lang="pt-BR" sz="1200" dirty="0">
              <a:solidFill>
                <a:srgbClr val="1F497D"/>
              </a:solidFill>
            </a:endParaRPr>
          </a:p>
          <a:p>
            <a:pPr algn="ctr"/>
            <a:r>
              <a:rPr lang="pt-BR" sz="1200" dirty="0" smtClean="0">
                <a:solidFill>
                  <a:srgbClr val="1F497D"/>
                </a:solidFill>
              </a:rPr>
              <a:t>Integrados</a:t>
            </a:r>
          </a:p>
        </p:txBody>
      </p:sp>
      <p:sp>
        <p:nvSpPr>
          <p:cNvPr id="16" name="CaixaDeTexto 241"/>
          <p:cNvSpPr txBox="1"/>
          <p:nvPr/>
        </p:nvSpPr>
        <p:spPr>
          <a:xfrm>
            <a:off x="5093164" y="3158709"/>
            <a:ext cx="1584485" cy="6463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30" tIns="45715" rIns="91430" bIns="4571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 smtClean="0">
                <a:solidFill>
                  <a:srgbClr val="1F497D"/>
                </a:solidFill>
              </a:rPr>
              <a:t>Testes de Sistemas, de Volume</a:t>
            </a:r>
            <a:r>
              <a:rPr lang="pt-BR" sz="1200" dirty="0">
                <a:solidFill>
                  <a:srgbClr val="1F497D"/>
                </a:solidFill>
              </a:rPr>
              <a:t>, Performance, Regressão</a:t>
            </a:r>
          </a:p>
        </p:txBody>
      </p:sp>
      <p:sp>
        <p:nvSpPr>
          <p:cNvPr id="17" name="CaixaDeTexto 242"/>
          <p:cNvSpPr txBox="1"/>
          <p:nvPr/>
        </p:nvSpPr>
        <p:spPr>
          <a:xfrm>
            <a:off x="5651537" y="2613711"/>
            <a:ext cx="136815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30" tIns="45715" rIns="91430" bIns="4571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rgbClr val="1F497D"/>
                </a:solidFill>
              </a:rPr>
              <a:t>Testes de Aceitação</a:t>
            </a:r>
          </a:p>
        </p:txBody>
      </p:sp>
      <p:sp>
        <p:nvSpPr>
          <p:cNvPr id="18" name="CaixaDeTexto 243"/>
          <p:cNvSpPr txBox="1"/>
          <p:nvPr/>
        </p:nvSpPr>
        <p:spPr>
          <a:xfrm>
            <a:off x="5615533" y="2289672"/>
            <a:ext cx="154817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91430" tIns="45715" rIns="91430" bIns="4571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>
                <a:solidFill>
                  <a:srgbClr val="1F497D"/>
                </a:solidFill>
              </a:rPr>
              <a:t>Execução de Testes</a:t>
            </a:r>
          </a:p>
        </p:txBody>
      </p:sp>
      <p:sp>
        <p:nvSpPr>
          <p:cNvPr id="19" name="CaixaDeTexto 244"/>
          <p:cNvSpPr txBox="1"/>
          <p:nvPr/>
        </p:nvSpPr>
        <p:spPr>
          <a:xfrm>
            <a:off x="6839668" y="2289672"/>
            <a:ext cx="2088232" cy="2769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>
                <a:solidFill>
                  <a:srgbClr val="1F497D"/>
                </a:solidFill>
              </a:rPr>
              <a:t>Implantação e Melhoria</a:t>
            </a:r>
          </a:p>
        </p:txBody>
      </p:sp>
      <p:sp>
        <p:nvSpPr>
          <p:cNvPr id="20" name="CaixaDeTexto 245"/>
          <p:cNvSpPr txBox="1"/>
          <p:nvPr/>
        </p:nvSpPr>
        <p:spPr>
          <a:xfrm>
            <a:off x="7127702" y="2613711"/>
            <a:ext cx="1260140" cy="461665"/>
          </a:xfrm>
          <a:prstGeom prst="rect">
            <a:avLst/>
          </a:prstGeom>
          <a:solidFill>
            <a:srgbClr val="0070C0"/>
          </a:solidFill>
        </p:spPr>
        <p:txBody>
          <a:bodyPr wrap="square" lIns="91430" tIns="45715" rIns="91430" bIns="4571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bg1"/>
                </a:solidFill>
              </a:rPr>
              <a:t>Melhoria e Mudanças</a:t>
            </a:r>
          </a:p>
        </p:txBody>
      </p:sp>
      <p:sp>
        <p:nvSpPr>
          <p:cNvPr id="21" name="CaixaDeTexto 246"/>
          <p:cNvSpPr txBox="1"/>
          <p:nvPr/>
        </p:nvSpPr>
        <p:spPr>
          <a:xfrm>
            <a:off x="6839669" y="3261783"/>
            <a:ext cx="1260140" cy="461665"/>
          </a:xfrm>
          <a:prstGeom prst="rect">
            <a:avLst/>
          </a:prstGeom>
          <a:solidFill>
            <a:srgbClr val="0070C0"/>
          </a:solidFill>
        </p:spPr>
        <p:txBody>
          <a:bodyPr wrap="square" lIns="91430" tIns="45715" rIns="91430" bIns="4571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bg1"/>
                </a:solidFill>
              </a:rPr>
              <a:t>Melhoria e Mudanças</a:t>
            </a:r>
          </a:p>
        </p:txBody>
      </p:sp>
      <p:sp>
        <p:nvSpPr>
          <p:cNvPr id="22" name="CaixaDeTexto 247"/>
          <p:cNvSpPr txBox="1"/>
          <p:nvPr/>
        </p:nvSpPr>
        <p:spPr>
          <a:xfrm>
            <a:off x="6515633" y="3916242"/>
            <a:ext cx="1260140" cy="461665"/>
          </a:xfrm>
          <a:prstGeom prst="rect">
            <a:avLst/>
          </a:prstGeom>
          <a:solidFill>
            <a:srgbClr val="0070C0"/>
          </a:solidFill>
        </p:spPr>
        <p:txBody>
          <a:bodyPr wrap="square" lIns="91430" tIns="45715" rIns="91430" bIns="4571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bg1"/>
                </a:solidFill>
              </a:rPr>
              <a:t>Melhoria e Mudanças</a:t>
            </a:r>
          </a:p>
        </p:txBody>
      </p:sp>
      <p:sp>
        <p:nvSpPr>
          <p:cNvPr id="23" name="CaixaDeTexto 248"/>
          <p:cNvSpPr txBox="1"/>
          <p:nvPr/>
        </p:nvSpPr>
        <p:spPr>
          <a:xfrm>
            <a:off x="6299609" y="4600318"/>
            <a:ext cx="1260140" cy="461665"/>
          </a:xfrm>
          <a:prstGeom prst="rect">
            <a:avLst/>
          </a:prstGeom>
          <a:solidFill>
            <a:srgbClr val="0070C0"/>
          </a:solidFill>
        </p:spPr>
        <p:txBody>
          <a:bodyPr wrap="square" lIns="91430" tIns="45715" rIns="91430" bIns="4571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bg1"/>
                </a:solidFill>
              </a:rPr>
              <a:t>Melhoria e Mudanças</a:t>
            </a:r>
          </a:p>
        </p:txBody>
      </p:sp>
      <p:sp>
        <p:nvSpPr>
          <p:cNvPr id="24" name="Seta para baixo 1029"/>
          <p:cNvSpPr/>
          <p:nvPr/>
        </p:nvSpPr>
        <p:spPr>
          <a:xfrm>
            <a:off x="1619088" y="3109636"/>
            <a:ext cx="324036" cy="116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1F497D"/>
              </a:solidFill>
            </a:endParaRPr>
          </a:p>
        </p:txBody>
      </p:sp>
      <p:sp>
        <p:nvSpPr>
          <p:cNvPr id="25" name="Seta para baixo 259"/>
          <p:cNvSpPr/>
          <p:nvPr/>
        </p:nvSpPr>
        <p:spPr>
          <a:xfrm>
            <a:off x="1979128" y="3757707"/>
            <a:ext cx="324036" cy="116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1F497D"/>
              </a:solidFill>
            </a:endParaRPr>
          </a:p>
        </p:txBody>
      </p:sp>
      <p:sp>
        <p:nvSpPr>
          <p:cNvPr id="26" name="Seta para baixo 260"/>
          <p:cNvSpPr/>
          <p:nvPr/>
        </p:nvSpPr>
        <p:spPr>
          <a:xfrm>
            <a:off x="2375172" y="4413907"/>
            <a:ext cx="324036" cy="116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1F497D"/>
              </a:solidFill>
            </a:endParaRPr>
          </a:p>
        </p:txBody>
      </p:sp>
      <p:sp>
        <p:nvSpPr>
          <p:cNvPr id="27" name="Seta para baixo 265"/>
          <p:cNvSpPr/>
          <p:nvPr/>
        </p:nvSpPr>
        <p:spPr>
          <a:xfrm>
            <a:off x="7127700" y="3117763"/>
            <a:ext cx="324036" cy="116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1F497D"/>
              </a:solidFill>
            </a:endParaRPr>
          </a:p>
        </p:txBody>
      </p:sp>
      <p:sp>
        <p:nvSpPr>
          <p:cNvPr id="28" name="Seta para baixo 266"/>
          <p:cNvSpPr/>
          <p:nvPr/>
        </p:nvSpPr>
        <p:spPr>
          <a:xfrm>
            <a:off x="6839668" y="3765835"/>
            <a:ext cx="324036" cy="116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1F497D"/>
              </a:solidFill>
            </a:endParaRPr>
          </a:p>
        </p:txBody>
      </p:sp>
      <p:sp>
        <p:nvSpPr>
          <p:cNvPr id="29" name="Seta para baixo 267"/>
          <p:cNvSpPr/>
          <p:nvPr/>
        </p:nvSpPr>
        <p:spPr>
          <a:xfrm>
            <a:off x="6515632" y="4413907"/>
            <a:ext cx="324036" cy="116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1F497D"/>
              </a:solidFill>
            </a:endParaRPr>
          </a:p>
        </p:txBody>
      </p:sp>
      <p:cxnSp>
        <p:nvCxnSpPr>
          <p:cNvPr id="30" name="Conector angulado 9"/>
          <p:cNvCxnSpPr/>
          <p:nvPr/>
        </p:nvCxnSpPr>
        <p:spPr>
          <a:xfrm rot="16200000" flipH="1" flipV="1">
            <a:off x="4481407" y="-1040700"/>
            <a:ext cx="36004" cy="6768752"/>
          </a:xfrm>
          <a:prstGeom prst="bentConnector3">
            <a:avLst>
              <a:gd name="adj1" fmla="val -529108"/>
            </a:avLst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6"/>
          <p:cNvSpPr/>
          <p:nvPr/>
        </p:nvSpPr>
        <p:spPr>
          <a:xfrm>
            <a:off x="1871117" y="5097982"/>
            <a:ext cx="5688632" cy="276989"/>
          </a:xfrm>
          <a:prstGeom prst="rect">
            <a:avLst/>
          </a:prstGeom>
          <a:solidFill>
            <a:schemeClr val="accent6"/>
          </a:solidFill>
        </p:spPr>
        <p:txBody>
          <a:bodyPr wrap="square" lIns="91430" tIns="45715" rIns="91430" bIns="4571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rgbClr val="1F497D"/>
              </a:solidFill>
            </a:endParaRPr>
          </a:p>
        </p:txBody>
      </p:sp>
      <p:cxnSp>
        <p:nvCxnSpPr>
          <p:cNvPr id="32" name="Conector de seta reta 8"/>
          <p:cNvCxnSpPr/>
          <p:nvPr/>
        </p:nvCxnSpPr>
        <p:spPr>
          <a:xfrm>
            <a:off x="250936" y="2300703"/>
            <a:ext cx="1188132" cy="2833284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11"/>
          <p:cNvCxnSpPr/>
          <p:nvPr/>
        </p:nvCxnSpPr>
        <p:spPr>
          <a:xfrm flipV="1">
            <a:off x="7667762" y="2300708"/>
            <a:ext cx="1152128" cy="2833285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84"/>
          <p:cNvCxnSpPr/>
          <p:nvPr/>
        </p:nvCxnSpPr>
        <p:spPr>
          <a:xfrm>
            <a:off x="3491296" y="2844538"/>
            <a:ext cx="2052228" cy="0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64"/>
          <p:cNvCxnSpPr/>
          <p:nvPr/>
        </p:nvCxnSpPr>
        <p:spPr>
          <a:xfrm>
            <a:off x="4211381" y="4147069"/>
            <a:ext cx="755467" cy="0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67"/>
          <p:cNvCxnSpPr/>
          <p:nvPr/>
        </p:nvCxnSpPr>
        <p:spPr>
          <a:xfrm>
            <a:off x="4463404" y="4809950"/>
            <a:ext cx="360040" cy="0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71"/>
          <p:cNvSpPr txBox="1"/>
          <p:nvPr/>
        </p:nvSpPr>
        <p:spPr>
          <a:xfrm>
            <a:off x="4103366" y="2507418"/>
            <a:ext cx="84131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91430" tIns="45715" rIns="91430" bIns="4571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>
                <a:solidFill>
                  <a:srgbClr val="1F497D"/>
                </a:solidFill>
              </a:rPr>
              <a:t>Validação</a:t>
            </a:r>
          </a:p>
        </p:txBody>
      </p:sp>
      <p:sp>
        <p:nvSpPr>
          <p:cNvPr id="38" name="CaixaDeTexto 73"/>
          <p:cNvSpPr txBox="1"/>
          <p:nvPr/>
        </p:nvSpPr>
        <p:spPr>
          <a:xfrm>
            <a:off x="4035828" y="3184372"/>
            <a:ext cx="841310" cy="276989"/>
          </a:xfrm>
          <a:prstGeom prst="rect">
            <a:avLst/>
          </a:prstGeom>
          <a:solidFill>
            <a:schemeClr val="bg1"/>
          </a:solidFill>
        </p:spPr>
        <p:txBody>
          <a:bodyPr wrap="square" lIns="91430" tIns="45715" rIns="91430" bIns="4571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>
                <a:solidFill>
                  <a:srgbClr val="1F497D"/>
                </a:solidFill>
              </a:rPr>
              <a:t>Validação</a:t>
            </a:r>
          </a:p>
        </p:txBody>
      </p:sp>
      <p:sp>
        <p:nvSpPr>
          <p:cNvPr id="39" name="CaixaDeTexto 74"/>
          <p:cNvSpPr txBox="1"/>
          <p:nvPr/>
        </p:nvSpPr>
        <p:spPr>
          <a:xfrm>
            <a:off x="4175372" y="3765839"/>
            <a:ext cx="841310" cy="276989"/>
          </a:xfrm>
          <a:prstGeom prst="rect">
            <a:avLst/>
          </a:prstGeom>
          <a:solidFill>
            <a:schemeClr val="bg1"/>
          </a:solidFill>
        </p:spPr>
        <p:txBody>
          <a:bodyPr wrap="square" lIns="91430" tIns="45715" rIns="91430" bIns="4571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>
                <a:solidFill>
                  <a:srgbClr val="1F497D"/>
                </a:solidFill>
              </a:rPr>
              <a:t>Validação</a:t>
            </a:r>
          </a:p>
        </p:txBody>
      </p:sp>
      <p:sp>
        <p:nvSpPr>
          <p:cNvPr id="40" name="CaixaDeTexto 75"/>
          <p:cNvSpPr txBox="1"/>
          <p:nvPr/>
        </p:nvSpPr>
        <p:spPr>
          <a:xfrm>
            <a:off x="4206174" y="4391557"/>
            <a:ext cx="936104" cy="276989"/>
          </a:xfrm>
          <a:prstGeom prst="rect">
            <a:avLst/>
          </a:prstGeom>
          <a:solidFill>
            <a:schemeClr val="bg1"/>
          </a:solidFill>
        </p:spPr>
        <p:txBody>
          <a:bodyPr wrap="square" lIns="91430" tIns="45715" rIns="91430" bIns="4571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>
                <a:solidFill>
                  <a:srgbClr val="1F497D"/>
                </a:solidFill>
              </a:rPr>
              <a:t>Validação</a:t>
            </a:r>
          </a:p>
        </p:txBody>
      </p:sp>
      <p:cxnSp>
        <p:nvCxnSpPr>
          <p:cNvPr id="41" name="Conector de seta reta 64"/>
          <p:cNvCxnSpPr/>
          <p:nvPr/>
        </p:nvCxnSpPr>
        <p:spPr>
          <a:xfrm>
            <a:off x="3779328" y="3488836"/>
            <a:ext cx="1223206" cy="3779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2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Roadmap </a:t>
            </a:r>
            <a:r>
              <a:rPr lang="en-US" dirty="0"/>
              <a:t>para </a:t>
            </a:r>
            <a:r>
              <a:rPr lang="en-US" dirty="0" smtClean="0"/>
              <a:t>Testes</a:t>
            </a:r>
            <a:endParaRPr lang="en-US" dirty="0"/>
          </a:p>
        </p:txBody>
      </p:sp>
      <p:grpSp>
        <p:nvGrpSpPr>
          <p:cNvPr id="4" name="Grupo 30"/>
          <p:cNvGrpSpPr>
            <a:grpSpLocks/>
          </p:cNvGrpSpPr>
          <p:nvPr/>
        </p:nvGrpSpPr>
        <p:grpSpPr bwMode="auto">
          <a:xfrm>
            <a:off x="900000" y="1503149"/>
            <a:ext cx="7594600" cy="538464"/>
            <a:chOff x="539550" y="1772817"/>
            <a:chExt cx="7594602" cy="538583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539550" y="1772817"/>
              <a:ext cx="7594602" cy="53858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just">
                <a:buClr>
                  <a:srgbClr val="B4B4B4"/>
                </a:buClr>
                <a:buSzPct val="140000"/>
                <a:buFont typeface="Wingdings" pitchFamily="2" charset="2"/>
                <a:buNone/>
              </a:pPr>
              <a:endParaRPr lang="pt-BR" altLang="pt-BR" sz="1200" b="0" noProof="1">
                <a:solidFill>
                  <a:srgbClr val="000000"/>
                </a:solidFill>
              </a:endParaRPr>
            </a:p>
          </p:txBody>
        </p:sp>
        <p:grpSp>
          <p:nvGrpSpPr>
            <p:cNvPr id="6" name="Grupo 57"/>
            <p:cNvGrpSpPr>
              <a:grpSpLocks/>
            </p:cNvGrpSpPr>
            <p:nvPr/>
          </p:nvGrpSpPr>
          <p:grpSpPr bwMode="auto">
            <a:xfrm>
              <a:off x="632276" y="1817381"/>
              <a:ext cx="1483609" cy="441816"/>
              <a:chOff x="632276" y="1817381"/>
              <a:chExt cx="1483609" cy="441816"/>
            </a:xfrm>
          </p:grpSpPr>
          <p:sp>
            <p:nvSpPr>
              <p:cNvPr id="27" name="AutoShape 4"/>
              <p:cNvSpPr>
                <a:spLocks noChangeArrowheads="1"/>
              </p:cNvSpPr>
              <p:nvPr/>
            </p:nvSpPr>
            <p:spPr bwMode="auto">
              <a:xfrm>
                <a:off x="648324" y="1817381"/>
                <a:ext cx="1467561" cy="441816"/>
              </a:xfrm>
              <a:prstGeom prst="homePlate">
                <a:avLst>
                  <a:gd name="adj" fmla="val 13256"/>
                </a:avLst>
              </a:prstGeom>
              <a:solidFill>
                <a:schemeClr val="bg2">
                  <a:alpha val="50195"/>
                </a:schemeClr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just">
                  <a:buClr>
                    <a:srgbClr val="B4B4B4"/>
                  </a:buClr>
                  <a:buSzPct val="140000"/>
                  <a:buFont typeface="Wingdings" pitchFamily="2" charset="2"/>
                  <a:buNone/>
                </a:pPr>
                <a:endParaRPr lang="pt-BR" altLang="pt-BR" sz="1200" b="0" noProof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/>
            </p:nvSpPr>
            <p:spPr bwMode="auto">
              <a:xfrm>
                <a:off x="632276" y="1830113"/>
                <a:ext cx="427964" cy="4214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just">
                  <a:buClr>
                    <a:srgbClr val="B4B4B4"/>
                  </a:buClr>
                  <a:buSzPct val="140000"/>
                  <a:buFont typeface="Wingdings" pitchFamily="2" charset="2"/>
                  <a:buNone/>
                </a:pPr>
                <a:endParaRPr lang="pt-BR" altLang="pt-BR" sz="1200" b="0" noProof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6"/>
              <p:cNvSpPr>
                <a:spLocks noChangeArrowheads="1"/>
              </p:cNvSpPr>
              <p:nvPr/>
            </p:nvSpPr>
            <p:spPr bwMode="auto">
              <a:xfrm>
                <a:off x="1145832" y="1907781"/>
                <a:ext cx="829180" cy="192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Clr>
                    <a:srgbClr val="B4B4B4"/>
                  </a:buClr>
                  <a:buSzPct val="140000"/>
                  <a:buFont typeface="Wingdings" pitchFamily="2" charset="2"/>
                  <a:buNone/>
                </a:pPr>
                <a:r>
                  <a:rPr lang="pt-BR" altLang="pt-BR" sz="900">
                    <a:solidFill>
                      <a:srgbClr val="000000"/>
                    </a:solidFill>
                  </a:rPr>
                  <a:t>Preparação </a:t>
                </a:r>
              </a:p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Clr>
                    <a:srgbClr val="B4B4B4"/>
                  </a:buClr>
                  <a:buSzPct val="140000"/>
                  <a:buFont typeface="Wingdings" pitchFamily="2" charset="2"/>
                  <a:buNone/>
                </a:pPr>
                <a:r>
                  <a:rPr lang="pt-BR" altLang="pt-BR" sz="900">
                    <a:solidFill>
                      <a:srgbClr val="000000"/>
                    </a:solidFill>
                  </a:rPr>
                  <a:t>do Projeto</a:t>
                </a:r>
                <a:endParaRPr lang="pt-BR" altLang="pt-BR" sz="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703603" y="1847939"/>
                <a:ext cx="253212" cy="388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marL="476250" indent="-4762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Clr>
                    <a:srgbClr val="B4B4B4"/>
                  </a:buClr>
                  <a:buSzPct val="140000"/>
                  <a:buFont typeface="Wingdings" pitchFamily="2" charset="2"/>
                  <a:buNone/>
                </a:pPr>
                <a:r>
                  <a:rPr lang="pt-BR" altLang="pt-BR" sz="180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grpSp>
          <p:nvGrpSpPr>
            <p:cNvPr id="7" name="Grupo 58"/>
            <p:cNvGrpSpPr>
              <a:grpSpLocks/>
            </p:cNvGrpSpPr>
            <p:nvPr/>
          </p:nvGrpSpPr>
          <p:grpSpPr bwMode="auto">
            <a:xfrm>
              <a:off x="2297869" y="1813561"/>
              <a:ext cx="1469343" cy="445636"/>
              <a:chOff x="2108751" y="1813561"/>
              <a:chExt cx="1469343" cy="445636"/>
            </a:xfrm>
          </p:grpSpPr>
          <p:sp>
            <p:nvSpPr>
              <p:cNvPr id="23" name="AutoShape 12"/>
              <p:cNvSpPr>
                <a:spLocks noChangeArrowheads="1"/>
              </p:cNvSpPr>
              <p:nvPr/>
            </p:nvSpPr>
            <p:spPr bwMode="auto">
              <a:xfrm>
                <a:off x="2108751" y="1813561"/>
                <a:ext cx="1469343" cy="445636"/>
              </a:xfrm>
              <a:prstGeom prst="chevron">
                <a:avLst>
                  <a:gd name="adj" fmla="val 13219"/>
                </a:avLst>
              </a:prstGeom>
              <a:solidFill>
                <a:schemeClr val="bg2">
                  <a:alpha val="50195"/>
                </a:schemeClr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just">
                  <a:buClr>
                    <a:srgbClr val="B4B4B4"/>
                  </a:buClr>
                  <a:buSzPct val="140000"/>
                  <a:buFont typeface="Wingdings" pitchFamily="2" charset="2"/>
                  <a:buNone/>
                </a:pPr>
                <a:endParaRPr lang="pt-BR" altLang="pt-BR" sz="1200" b="0" noProof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AutoShape 13"/>
              <p:cNvSpPr>
                <a:spLocks noChangeArrowheads="1"/>
              </p:cNvSpPr>
              <p:nvPr/>
            </p:nvSpPr>
            <p:spPr bwMode="auto">
              <a:xfrm>
                <a:off x="2108751" y="1818654"/>
                <a:ext cx="460061" cy="431630"/>
              </a:xfrm>
              <a:prstGeom prst="chevron">
                <a:avLst>
                  <a:gd name="adj" fmla="val 14878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just">
                  <a:buClr>
                    <a:srgbClr val="B4B4B4"/>
                  </a:buClr>
                  <a:buSzPct val="140000"/>
                  <a:buFont typeface="Wingdings" pitchFamily="2" charset="2"/>
                  <a:buNone/>
                </a:pPr>
                <a:endParaRPr lang="pt-BR" altLang="pt-BR" sz="1200" b="0" noProof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>
                <a:off x="2199693" y="1847939"/>
                <a:ext cx="256778" cy="388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marL="476250" indent="-4762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Clr>
                    <a:srgbClr val="B4B4B4"/>
                  </a:buClr>
                  <a:buSzPct val="140000"/>
                  <a:buFont typeface="Wingdings" pitchFamily="2" charset="2"/>
                  <a:buNone/>
                </a:pPr>
                <a:r>
                  <a:rPr lang="pt-BR" altLang="pt-BR" sz="1800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26" name="Rectangle 16"/>
              <p:cNvSpPr>
                <a:spLocks noChangeArrowheads="1"/>
              </p:cNvSpPr>
              <p:nvPr/>
            </p:nvSpPr>
            <p:spPr bwMode="auto">
              <a:xfrm>
                <a:off x="2684719" y="1907781"/>
                <a:ext cx="618765" cy="189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Clr>
                    <a:srgbClr val="B4B4B4"/>
                  </a:buClr>
                  <a:buSzPct val="140000"/>
                  <a:buFont typeface="Wingdings" pitchFamily="2" charset="2"/>
                  <a:buNone/>
                </a:pPr>
                <a:r>
                  <a:rPr lang="pt-BR" altLang="pt-BR" sz="900" dirty="0" smtClean="0">
                    <a:solidFill>
                      <a:srgbClr val="000000"/>
                    </a:solidFill>
                  </a:rPr>
                  <a:t>BBP</a:t>
                </a:r>
                <a:endParaRPr lang="pt-BR" altLang="pt-BR" sz="9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Grupo 59"/>
            <p:cNvGrpSpPr>
              <a:grpSpLocks/>
            </p:cNvGrpSpPr>
            <p:nvPr/>
          </p:nvGrpSpPr>
          <p:grpSpPr bwMode="auto">
            <a:xfrm>
              <a:off x="5325988" y="1813561"/>
              <a:ext cx="1352510" cy="464734"/>
              <a:chOff x="5232772" y="1813561"/>
              <a:chExt cx="1471126" cy="464734"/>
            </a:xfrm>
          </p:grpSpPr>
          <p:sp>
            <p:nvSpPr>
              <p:cNvPr id="19" name="AutoShape 23"/>
              <p:cNvSpPr>
                <a:spLocks noChangeArrowheads="1"/>
              </p:cNvSpPr>
              <p:nvPr/>
            </p:nvSpPr>
            <p:spPr bwMode="auto">
              <a:xfrm>
                <a:off x="5232772" y="1813561"/>
                <a:ext cx="1471126" cy="445636"/>
              </a:xfrm>
              <a:prstGeom prst="chevron">
                <a:avLst>
                  <a:gd name="adj" fmla="val 13235"/>
                </a:avLst>
              </a:prstGeom>
              <a:solidFill>
                <a:schemeClr val="bg2">
                  <a:alpha val="50195"/>
                </a:schemeClr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just">
                  <a:buClr>
                    <a:srgbClr val="B4B4B4"/>
                  </a:buClr>
                  <a:buSzPct val="140000"/>
                  <a:buFont typeface="Wingdings" pitchFamily="2" charset="2"/>
                  <a:buNone/>
                </a:pPr>
                <a:endParaRPr lang="pt-BR" altLang="pt-BR" sz="1200" b="0" noProof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AutoShape 24"/>
              <p:cNvSpPr>
                <a:spLocks noChangeArrowheads="1"/>
              </p:cNvSpPr>
              <p:nvPr/>
            </p:nvSpPr>
            <p:spPr bwMode="auto">
              <a:xfrm>
                <a:off x="5232772" y="1818654"/>
                <a:ext cx="461844" cy="431630"/>
              </a:xfrm>
              <a:prstGeom prst="chevron">
                <a:avLst>
                  <a:gd name="adj" fmla="val 14881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just">
                  <a:buClr>
                    <a:srgbClr val="B4B4B4"/>
                  </a:buClr>
                  <a:buSzPct val="140000"/>
                  <a:buFont typeface="Wingdings" pitchFamily="2" charset="2"/>
                  <a:buNone/>
                </a:pPr>
                <a:endParaRPr lang="pt-BR" altLang="pt-BR" sz="1200" b="0" noProof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26"/>
              <p:cNvSpPr>
                <a:spLocks noChangeArrowheads="1"/>
              </p:cNvSpPr>
              <p:nvPr/>
            </p:nvSpPr>
            <p:spPr bwMode="auto">
              <a:xfrm>
                <a:off x="5334412" y="1847939"/>
                <a:ext cx="256778" cy="388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marL="476250" indent="-4762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Clr>
                    <a:srgbClr val="B4B4B4"/>
                  </a:buClr>
                  <a:buSzPct val="140000"/>
                  <a:buFont typeface="Wingdings" pitchFamily="2" charset="2"/>
                  <a:buNone/>
                </a:pPr>
                <a:r>
                  <a:rPr lang="pt-BR" altLang="pt-BR" sz="1800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22" name="Rectangle 32"/>
              <p:cNvSpPr>
                <a:spLocks noChangeArrowheads="1"/>
              </p:cNvSpPr>
              <p:nvPr/>
            </p:nvSpPr>
            <p:spPr bwMode="auto">
              <a:xfrm>
                <a:off x="5753461" y="1840299"/>
                <a:ext cx="889808" cy="437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Clr>
                    <a:srgbClr val="B4B4B4"/>
                  </a:buClr>
                  <a:buSzPct val="140000"/>
                  <a:buFont typeface="Wingdings" pitchFamily="2" charset="2"/>
                  <a:buNone/>
                </a:pPr>
                <a:r>
                  <a:rPr lang="pt-BR" altLang="pt-BR" sz="900">
                    <a:solidFill>
                      <a:srgbClr val="000000"/>
                    </a:solidFill>
                  </a:rPr>
                  <a:t>Preparação </a:t>
                </a:r>
              </a:p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Clr>
                    <a:srgbClr val="B4B4B4"/>
                  </a:buClr>
                  <a:buSzPct val="140000"/>
                  <a:buFont typeface="Wingdings" pitchFamily="2" charset="2"/>
                  <a:buNone/>
                </a:pPr>
                <a:r>
                  <a:rPr lang="pt-BR" altLang="pt-BR" sz="900">
                    <a:solidFill>
                      <a:srgbClr val="000000"/>
                    </a:solidFill>
                  </a:rPr>
                  <a:t>Final</a:t>
                </a:r>
                <a:endParaRPr lang="pt-BR" altLang="pt-BR" sz="1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" name="Grupo 56"/>
            <p:cNvGrpSpPr>
              <a:grpSpLocks/>
            </p:cNvGrpSpPr>
            <p:nvPr/>
          </p:nvGrpSpPr>
          <p:grpSpPr bwMode="auto">
            <a:xfrm>
              <a:off x="6661150" y="1813561"/>
              <a:ext cx="1439242" cy="445636"/>
              <a:chOff x="6632831" y="1813561"/>
              <a:chExt cx="1467561" cy="445636"/>
            </a:xfrm>
          </p:grpSpPr>
          <p:sp>
            <p:nvSpPr>
              <p:cNvPr id="15" name="AutoShape 28"/>
              <p:cNvSpPr>
                <a:spLocks noChangeArrowheads="1"/>
              </p:cNvSpPr>
              <p:nvPr/>
            </p:nvSpPr>
            <p:spPr bwMode="auto">
              <a:xfrm>
                <a:off x="6632831" y="1813561"/>
                <a:ext cx="1467561" cy="445636"/>
              </a:xfrm>
              <a:prstGeom prst="chevron">
                <a:avLst>
                  <a:gd name="adj" fmla="val 13203"/>
                </a:avLst>
              </a:prstGeom>
              <a:solidFill>
                <a:schemeClr val="bg2">
                  <a:alpha val="50195"/>
                </a:schemeClr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just">
                  <a:buClr>
                    <a:srgbClr val="B4B4B4"/>
                  </a:buClr>
                  <a:buSzPct val="140000"/>
                  <a:buFont typeface="Wingdings" pitchFamily="2" charset="2"/>
                  <a:buNone/>
                </a:pPr>
                <a:endParaRPr lang="pt-BR" altLang="pt-BR" sz="1200" b="0" noProof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AutoShape 29"/>
              <p:cNvSpPr>
                <a:spLocks noChangeArrowheads="1"/>
              </p:cNvSpPr>
              <p:nvPr/>
            </p:nvSpPr>
            <p:spPr bwMode="auto">
              <a:xfrm>
                <a:off x="6632831" y="1818654"/>
                <a:ext cx="460061" cy="431630"/>
              </a:xfrm>
              <a:prstGeom prst="chevron">
                <a:avLst>
                  <a:gd name="adj" fmla="val 14878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just">
                  <a:buClr>
                    <a:srgbClr val="B4B4B4"/>
                  </a:buClr>
                  <a:buSzPct val="140000"/>
                  <a:buFont typeface="Wingdings" pitchFamily="2" charset="2"/>
                  <a:buNone/>
                </a:pPr>
                <a:endParaRPr lang="pt-BR" altLang="pt-BR" sz="1200" b="0" noProof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31"/>
              <p:cNvSpPr>
                <a:spLocks noChangeArrowheads="1"/>
              </p:cNvSpPr>
              <p:nvPr/>
            </p:nvSpPr>
            <p:spPr bwMode="auto">
              <a:xfrm>
                <a:off x="6736256" y="1847939"/>
                <a:ext cx="254996" cy="388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marL="476250" indent="-4762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Clr>
                    <a:srgbClr val="B4B4B4"/>
                  </a:buClr>
                  <a:buSzPct val="140000"/>
                  <a:buFont typeface="Wingdings" pitchFamily="2" charset="2"/>
                  <a:buNone/>
                </a:pPr>
                <a:r>
                  <a:rPr lang="pt-BR" altLang="pt-BR" sz="1800">
                    <a:solidFill>
                      <a:srgbClr val="FFFFFF"/>
                    </a:solidFill>
                  </a:rPr>
                  <a:t>5</a:t>
                </a:r>
              </a:p>
            </p:txBody>
          </p:sp>
          <p:sp>
            <p:nvSpPr>
              <p:cNvPr id="18" name="Rectangle 33"/>
              <p:cNvSpPr>
                <a:spLocks noChangeArrowheads="1"/>
              </p:cNvSpPr>
              <p:nvPr/>
            </p:nvSpPr>
            <p:spPr bwMode="auto">
              <a:xfrm>
                <a:off x="7274777" y="1920513"/>
                <a:ext cx="526040" cy="115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Clr>
                    <a:srgbClr val="B4B4B4"/>
                  </a:buClr>
                  <a:buSzPct val="140000"/>
                  <a:buFont typeface="Wingdings" pitchFamily="2" charset="2"/>
                  <a:buNone/>
                </a:pPr>
                <a:r>
                  <a:rPr lang="pt-BR" altLang="pt-BR" sz="900">
                    <a:solidFill>
                      <a:srgbClr val="000000"/>
                    </a:solidFill>
                  </a:rPr>
                  <a:t>Go Live </a:t>
                </a:r>
              </a:p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Clr>
                    <a:srgbClr val="B4B4B4"/>
                  </a:buClr>
                  <a:buSzPct val="140000"/>
                  <a:buFont typeface="Wingdings" pitchFamily="2" charset="2"/>
                  <a:buNone/>
                </a:pPr>
                <a:r>
                  <a:rPr lang="pt-BR" altLang="pt-BR" sz="900">
                    <a:solidFill>
                      <a:srgbClr val="000000"/>
                    </a:solidFill>
                  </a:rPr>
                  <a:t>&amp; Suporte</a:t>
                </a:r>
                <a:endParaRPr lang="pt-BR" altLang="pt-BR" sz="900" b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" name="Grupo 60"/>
            <p:cNvGrpSpPr>
              <a:grpSpLocks/>
            </p:cNvGrpSpPr>
            <p:nvPr/>
          </p:nvGrpSpPr>
          <p:grpSpPr bwMode="auto">
            <a:xfrm>
              <a:off x="3856645" y="1813561"/>
              <a:ext cx="1469343" cy="445636"/>
              <a:chOff x="3556696" y="1813561"/>
              <a:chExt cx="1469343" cy="445636"/>
            </a:xfrm>
          </p:grpSpPr>
          <p:sp>
            <p:nvSpPr>
              <p:cNvPr id="11" name="AutoShape 18"/>
              <p:cNvSpPr>
                <a:spLocks noChangeArrowheads="1"/>
              </p:cNvSpPr>
              <p:nvPr/>
            </p:nvSpPr>
            <p:spPr bwMode="auto">
              <a:xfrm>
                <a:off x="3556696" y="1813561"/>
                <a:ext cx="1469343" cy="445636"/>
              </a:xfrm>
              <a:prstGeom prst="chevron">
                <a:avLst>
                  <a:gd name="adj" fmla="val 13219"/>
                </a:avLst>
              </a:prstGeom>
              <a:solidFill>
                <a:schemeClr val="bg2">
                  <a:alpha val="50195"/>
                </a:schemeClr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just">
                  <a:buClr>
                    <a:srgbClr val="B4B4B4"/>
                  </a:buClr>
                  <a:buSzPct val="140000"/>
                  <a:buFont typeface="Wingdings" pitchFamily="2" charset="2"/>
                  <a:buNone/>
                </a:pPr>
                <a:endParaRPr lang="pt-BR" altLang="pt-BR" sz="1200" b="0" noProof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AutoShape 19"/>
              <p:cNvSpPr>
                <a:spLocks noChangeArrowheads="1"/>
              </p:cNvSpPr>
              <p:nvPr/>
            </p:nvSpPr>
            <p:spPr bwMode="auto">
              <a:xfrm>
                <a:off x="3556696" y="1818654"/>
                <a:ext cx="463628" cy="431630"/>
              </a:xfrm>
              <a:prstGeom prst="chevron">
                <a:avLst>
                  <a:gd name="adj" fmla="val 14879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just">
                  <a:buClr>
                    <a:srgbClr val="B4B4B4"/>
                  </a:buClr>
                  <a:buSzPct val="140000"/>
                  <a:buFont typeface="Wingdings" pitchFamily="2" charset="2"/>
                  <a:buNone/>
                </a:pPr>
                <a:endParaRPr lang="pt-BR" altLang="pt-BR" sz="1200" b="0" noProof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21"/>
              <p:cNvSpPr>
                <a:spLocks noChangeArrowheads="1"/>
              </p:cNvSpPr>
              <p:nvPr/>
            </p:nvSpPr>
            <p:spPr bwMode="auto">
              <a:xfrm>
                <a:off x="3661904" y="1847939"/>
                <a:ext cx="254996" cy="388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marL="476250" indent="-4762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Clr>
                    <a:srgbClr val="B4B4B4"/>
                  </a:buClr>
                  <a:buSzPct val="140000"/>
                  <a:buFont typeface="Wingdings" pitchFamily="2" charset="2"/>
                  <a:buNone/>
                </a:pPr>
                <a:r>
                  <a:rPr lang="pt-BR" altLang="pt-BR" sz="1800">
                    <a:solidFill>
                      <a:srgbClr val="FFFFFF"/>
                    </a:solidFill>
                  </a:rPr>
                  <a:t>3</a:t>
                </a:r>
              </a:p>
            </p:txBody>
          </p:sp>
          <p:sp>
            <p:nvSpPr>
              <p:cNvPr id="14" name="Rectangle 34"/>
              <p:cNvSpPr>
                <a:spLocks noChangeArrowheads="1"/>
              </p:cNvSpPr>
              <p:nvPr/>
            </p:nvSpPr>
            <p:spPr bwMode="auto">
              <a:xfrm>
                <a:off x="4045289" y="1907781"/>
                <a:ext cx="893374" cy="221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Clr>
                    <a:srgbClr val="B4B4B4"/>
                  </a:buClr>
                  <a:buSzPct val="140000"/>
                  <a:buFont typeface="Wingdings" pitchFamily="2" charset="2"/>
                  <a:buNone/>
                </a:pPr>
                <a:r>
                  <a:rPr lang="pt-BR" altLang="pt-BR" sz="800" dirty="0" smtClean="0">
                    <a:solidFill>
                      <a:srgbClr val="000000"/>
                    </a:solidFill>
                  </a:rPr>
                  <a:t>Realização</a:t>
                </a:r>
                <a:endParaRPr lang="pt-BR" altLang="pt-BR" sz="800" b="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1" name="Pentágono 2"/>
          <p:cNvSpPr/>
          <p:nvPr/>
        </p:nvSpPr>
        <p:spPr>
          <a:xfrm>
            <a:off x="992726" y="2141951"/>
            <a:ext cx="1483609" cy="488515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Estratégia de Testes</a:t>
            </a:r>
            <a:endParaRPr lang="pt-BR" sz="1200" dirty="0"/>
          </a:p>
        </p:txBody>
      </p:sp>
      <p:sp>
        <p:nvSpPr>
          <p:cNvPr id="32" name="Pentágono 106"/>
          <p:cNvSpPr/>
          <p:nvPr/>
        </p:nvSpPr>
        <p:spPr>
          <a:xfrm>
            <a:off x="992725" y="2745288"/>
            <a:ext cx="1483609" cy="488515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Estratégia de Cargas</a:t>
            </a:r>
            <a:endParaRPr lang="pt-BR" sz="1200" dirty="0"/>
          </a:p>
        </p:txBody>
      </p:sp>
      <p:sp>
        <p:nvSpPr>
          <p:cNvPr id="33" name="Pentágono 107"/>
          <p:cNvSpPr/>
          <p:nvPr/>
        </p:nvSpPr>
        <p:spPr>
          <a:xfrm>
            <a:off x="2658319" y="2141950"/>
            <a:ext cx="1483609" cy="488515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Planos de Testes</a:t>
            </a:r>
            <a:endParaRPr lang="pt-BR" sz="1200" dirty="0"/>
          </a:p>
        </p:txBody>
      </p:sp>
      <p:sp>
        <p:nvSpPr>
          <p:cNvPr id="34" name="Pentágono 108"/>
          <p:cNvSpPr/>
          <p:nvPr/>
        </p:nvSpPr>
        <p:spPr>
          <a:xfrm>
            <a:off x="171631" y="3812084"/>
            <a:ext cx="1198788" cy="488515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/>
              <a:t>Construção de Scripts Testes</a:t>
            </a:r>
            <a:endParaRPr lang="pt-BR" sz="900" dirty="0"/>
          </a:p>
        </p:txBody>
      </p:sp>
      <p:sp>
        <p:nvSpPr>
          <p:cNvPr id="35" name="Pentágono 109"/>
          <p:cNvSpPr/>
          <p:nvPr/>
        </p:nvSpPr>
        <p:spPr>
          <a:xfrm>
            <a:off x="171631" y="4436301"/>
            <a:ext cx="1198788" cy="488515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/>
              <a:t>Carregar cenários de testes</a:t>
            </a:r>
            <a:endParaRPr lang="pt-BR" sz="900" dirty="0"/>
          </a:p>
        </p:txBody>
      </p:sp>
      <p:sp>
        <p:nvSpPr>
          <p:cNvPr id="36" name="Pentágono 110"/>
          <p:cNvSpPr/>
          <p:nvPr/>
        </p:nvSpPr>
        <p:spPr>
          <a:xfrm>
            <a:off x="1431860" y="3812084"/>
            <a:ext cx="1198788" cy="488515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/>
              <a:t>Dados  Mestre I</a:t>
            </a:r>
            <a:endParaRPr lang="pt-BR" sz="900" dirty="0"/>
          </a:p>
        </p:txBody>
      </p:sp>
      <p:sp>
        <p:nvSpPr>
          <p:cNvPr id="37" name="Pentágono 111"/>
          <p:cNvSpPr/>
          <p:nvPr/>
        </p:nvSpPr>
        <p:spPr>
          <a:xfrm>
            <a:off x="171631" y="5037550"/>
            <a:ext cx="1198788" cy="488515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/>
              <a:t>Testes Unitários</a:t>
            </a:r>
            <a:endParaRPr lang="pt-BR" sz="900" dirty="0"/>
          </a:p>
        </p:txBody>
      </p:sp>
      <p:sp>
        <p:nvSpPr>
          <p:cNvPr id="38" name="Pentágono 112"/>
          <p:cNvSpPr/>
          <p:nvPr/>
        </p:nvSpPr>
        <p:spPr>
          <a:xfrm>
            <a:off x="2658319" y="2745288"/>
            <a:ext cx="2494055" cy="488515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Construção de Scripts</a:t>
            </a:r>
            <a:endParaRPr lang="pt-BR" sz="1200" dirty="0"/>
          </a:p>
        </p:txBody>
      </p:sp>
      <p:sp>
        <p:nvSpPr>
          <p:cNvPr id="39" name="Pentágono 113"/>
          <p:cNvSpPr/>
          <p:nvPr/>
        </p:nvSpPr>
        <p:spPr>
          <a:xfrm>
            <a:off x="2713965" y="3812084"/>
            <a:ext cx="1198788" cy="488515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/>
              <a:t>Teste Integrado I</a:t>
            </a:r>
            <a:endParaRPr lang="pt-BR" sz="900" dirty="0"/>
          </a:p>
        </p:txBody>
      </p:sp>
      <p:sp>
        <p:nvSpPr>
          <p:cNvPr id="40" name="Pentágono 114"/>
          <p:cNvSpPr/>
          <p:nvPr/>
        </p:nvSpPr>
        <p:spPr>
          <a:xfrm>
            <a:off x="2725304" y="4363230"/>
            <a:ext cx="1198788" cy="488515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/>
              <a:t>Testes de Cargas I</a:t>
            </a:r>
            <a:endParaRPr lang="pt-BR" sz="900" dirty="0"/>
          </a:p>
        </p:txBody>
      </p:sp>
      <p:sp>
        <p:nvSpPr>
          <p:cNvPr id="41" name="Pentágono 116"/>
          <p:cNvSpPr/>
          <p:nvPr/>
        </p:nvSpPr>
        <p:spPr>
          <a:xfrm>
            <a:off x="5152374" y="3812083"/>
            <a:ext cx="1198788" cy="488515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/>
              <a:t>Dados  Mestre II</a:t>
            </a:r>
            <a:endParaRPr lang="pt-BR" sz="900" dirty="0"/>
          </a:p>
        </p:txBody>
      </p:sp>
      <p:sp>
        <p:nvSpPr>
          <p:cNvPr id="42" name="Pentágono 117"/>
          <p:cNvSpPr/>
          <p:nvPr/>
        </p:nvSpPr>
        <p:spPr>
          <a:xfrm>
            <a:off x="6350337" y="3812084"/>
            <a:ext cx="1198788" cy="488515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/>
              <a:t>Teste Integrado II</a:t>
            </a:r>
            <a:endParaRPr lang="pt-BR" sz="900" dirty="0"/>
          </a:p>
        </p:txBody>
      </p:sp>
      <p:sp>
        <p:nvSpPr>
          <p:cNvPr id="43" name="Pentágono 118"/>
          <p:cNvSpPr/>
          <p:nvPr/>
        </p:nvSpPr>
        <p:spPr>
          <a:xfrm>
            <a:off x="6361676" y="4371578"/>
            <a:ext cx="1198788" cy="488515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/>
              <a:t>Testes de Cargas II</a:t>
            </a:r>
            <a:endParaRPr lang="pt-BR" sz="900" dirty="0"/>
          </a:p>
        </p:txBody>
      </p:sp>
      <p:sp>
        <p:nvSpPr>
          <p:cNvPr id="44" name="Retângulo 3"/>
          <p:cNvSpPr/>
          <p:nvPr/>
        </p:nvSpPr>
        <p:spPr>
          <a:xfrm>
            <a:off x="0" y="3283907"/>
            <a:ext cx="9031266" cy="33047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dirty="0" smtClean="0">
                <a:solidFill>
                  <a:schemeClr val="tx1"/>
                </a:solidFill>
              </a:rPr>
              <a:t>Fase Realização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5" name="Pentágono 122"/>
          <p:cNvSpPr/>
          <p:nvPr/>
        </p:nvSpPr>
        <p:spPr>
          <a:xfrm>
            <a:off x="7567182" y="3812084"/>
            <a:ext cx="1464083" cy="48851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/>
              <a:t>Teste  Homologação</a:t>
            </a:r>
            <a:endParaRPr lang="pt-BR" sz="900" dirty="0"/>
          </a:p>
        </p:txBody>
      </p:sp>
      <p:sp>
        <p:nvSpPr>
          <p:cNvPr id="46" name="Pentágono 123"/>
          <p:cNvSpPr/>
          <p:nvPr/>
        </p:nvSpPr>
        <p:spPr>
          <a:xfrm>
            <a:off x="7567182" y="4331913"/>
            <a:ext cx="1464083" cy="48851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/>
              <a:t>Teste Segurança</a:t>
            </a:r>
          </a:p>
        </p:txBody>
      </p:sp>
      <p:sp>
        <p:nvSpPr>
          <p:cNvPr id="47" name="Pentágono 125"/>
          <p:cNvSpPr/>
          <p:nvPr/>
        </p:nvSpPr>
        <p:spPr>
          <a:xfrm>
            <a:off x="3938786" y="3812082"/>
            <a:ext cx="1198788" cy="488515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Teste Regressão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48" name="Pentágono 126"/>
          <p:cNvSpPr/>
          <p:nvPr/>
        </p:nvSpPr>
        <p:spPr>
          <a:xfrm>
            <a:off x="5599061" y="5513532"/>
            <a:ext cx="1968122" cy="488515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/>
              <a:t>Performance </a:t>
            </a:r>
            <a:endParaRPr lang="pt-BR" sz="900" dirty="0"/>
          </a:p>
        </p:txBody>
      </p:sp>
      <p:cxnSp>
        <p:nvCxnSpPr>
          <p:cNvPr id="49" name="Conector de seta reta 5"/>
          <p:cNvCxnSpPr/>
          <p:nvPr/>
        </p:nvCxnSpPr>
        <p:spPr>
          <a:xfrm>
            <a:off x="1420690" y="3677856"/>
            <a:ext cx="243236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127"/>
          <p:cNvCxnSpPr/>
          <p:nvPr/>
        </p:nvCxnSpPr>
        <p:spPr>
          <a:xfrm>
            <a:off x="3853052" y="3677856"/>
            <a:ext cx="352005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128"/>
          <p:cNvCxnSpPr/>
          <p:nvPr/>
        </p:nvCxnSpPr>
        <p:spPr>
          <a:xfrm>
            <a:off x="7472781" y="3677856"/>
            <a:ext cx="154357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CaixaDeTexto 8"/>
          <p:cNvSpPr txBox="1"/>
          <p:nvPr/>
        </p:nvSpPr>
        <p:spPr>
          <a:xfrm>
            <a:off x="1734529" y="3382027"/>
            <a:ext cx="1809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3 Semanas</a:t>
            </a:r>
            <a:endParaRPr lang="pt-BR" sz="1400" dirty="0"/>
          </a:p>
        </p:txBody>
      </p:sp>
      <p:sp>
        <p:nvSpPr>
          <p:cNvPr id="53" name="CaixaDeTexto 129"/>
          <p:cNvSpPr txBox="1"/>
          <p:nvPr/>
        </p:nvSpPr>
        <p:spPr>
          <a:xfrm>
            <a:off x="4247804" y="3380538"/>
            <a:ext cx="1809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3/4 Semanas</a:t>
            </a:r>
            <a:endParaRPr lang="pt-BR" sz="1400" dirty="0"/>
          </a:p>
        </p:txBody>
      </p:sp>
      <p:sp>
        <p:nvSpPr>
          <p:cNvPr id="54" name="CaixaDeTexto 130"/>
          <p:cNvSpPr txBox="1"/>
          <p:nvPr/>
        </p:nvSpPr>
        <p:spPr>
          <a:xfrm>
            <a:off x="7287862" y="3389779"/>
            <a:ext cx="1809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3/4 Semanas</a:t>
            </a:r>
            <a:endParaRPr lang="pt-BR" sz="1400" dirty="0"/>
          </a:p>
        </p:txBody>
      </p:sp>
      <p:sp>
        <p:nvSpPr>
          <p:cNvPr id="55" name="Retângulo 12"/>
          <p:cNvSpPr/>
          <p:nvPr/>
        </p:nvSpPr>
        <p:spPr>
          <a:xfrm>
            <a:off x="1420690" y="3812082"/>
            <a:ext cx="2484656" cy="277660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Ciclo 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6" name="Retângulo 131"/>
          <p:cNvSpPr/>
          <p:nvPr/>
        </p:nvSpPr>
        <p:spPr>
          <a:xfrm>
            <a:off x="3905346" y="3812081"/>
            <a:ext cx="3661837" cy="277660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Ciclo 2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7" name="Retângulo 132"/>
          <p:cNvSpPr/>
          <p:nvPr/>
        </p:nvSpPr>
        <p:spPr>
          <a:xfrm>
            <a:off x="7567183" y="3814169"/>
            <a:ext cx="1449172" cy="277660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Ciclo 3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8" name="Pentágono 133"/>
          <p:cNvSpPr/>
          <p:nvPr/>
        </p:nvSpPr>
        <p:spPr>
          <a:xfrm>
            <a:off x="7549125" y="4899755"/>
            <a:ext cx="1467230" cy="488515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/>
              <a:t>Testes de Cargas III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20815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/>
              <a:t>Ferramentas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smtClean="0"/>
              <a:t>Teste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/>
              <a:t>As ferramentas sugeridas para atender as fases de Testes são:</a:t>
            </a:r>
          </a:p>
          <a:p>
            <a:endParaRPr lang="pt-BR" dirty="0"/>
          </a:p>
          <a:p>
            <a:r>
              <a:rPr lang="pt-BR" b="1" dirty="0"/>
              <a:t>QUALITY CENTER </a:t>
            </a:r>
            <a:r>
              <a:rPr lang="pt-BR" dirty="0"/>
              <a:t>permite automatizar os testes de usuário nos desenvolvimentos corretivos ou evolutivos , mediante aplicação de uma tecnologia que permite guardar os cenários de testes das soluções transacionais.</a:t>
            </a:r>
          </a:p>
          <a:p>
            <a:endParaRPr lang="pt-BR" dirty="0"/>
          </a:p>
          <a:p>
            <a:r>
              <a:rPr lang="pt-BR" b="1" dirty="0"/>
              <a:t>FUNCTIONAL TESTING </a:t>
            </a:r>
            <a:r>
              <a:rPr lang="pt-BR" dirty="0"/>
              <a:t>proporciona uma solução completa de testes automatizados e testes de regressão que ajudam a reduzir riscos e erros.</a:t>
            </a:r>
          </a:p>
          <a:p>
            <a:endParaRPr lang="pt-BR" dirty="0"/>
          </a:p>
          <a:p>
            <a:r>
              <a:rPr lang="pt-BR" b="1" dirty="0"/>
              <a:t>LOAD RUNNER </a:t>
            </a:r>
            <a:r>
              <a:rPr lang="pt-BR" dirty="0"/>
              <a:t>ferramenta de testes de stress ou de performance. Simula a execução em paralelo de vários usuários, integrando o ERP a outros sistemas que fazem parte dos processos.</a:t>
            </a:r>
          </a:p>
        </p:txBody>
      </p:sp>
    </p:spTree>
    <p:extLst>
      <p:ext uri="{BB962C8B-B14F-4D97-AF65-F5344CB8AC3E}">
        <p14:creationId xmlns:p14="http://schemas.microsoft.com/office/powerpoint/2010/main" val="10413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670</Words>
  <Application>Microsoft Office PowerPoint</Application>
  <PresentationFormat>On-screen Show (4:3)</PresentationFormat>
  <Paragraphs>137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Agenda</vt:lpstr>
      <vt:lpstr>  Estratégia de Teste</vt:lpstr>
      <vt:lpstr>Tipos de Testes</vt:lpstr>
      <vt:lpstr>Tipos de Testes</vt:lpstr>
      <vt:lpstr>Recomendação de Testes </vt:lpstr>
      <vt:lpstr>Metodologia para Testes</vt:lpstr>
      <vt:lpstr>  Roadmap para Testes</vt:lpstr>
      <vt:lpstr>  Ferramentas de Teste</vt:lpstr>
      <vt:lpstr>  Lições Aprendidas (I)</vt:lpstr>
      <vt:lpstr>  Lições Aprendidas (I)</vt:lpstr>
      <vt:lpstr>  Lições Aprendidas (II)</vt:lpstr>
      <vt:lpstr>Recomendações Reaproveitar os Cenários e Scripts de Testes para o Pós Go Live</vt:lpstr>
      <vt:lpstr>PowerPoint Presentation</vt:lpstr>
    </vt:vector>
  </TitlesOfParts>
  <Company>AR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Rieger</dc:creator>
  <cp:keywords>No Restrictions</cp:keywords>
  <cp:lastModifiedBy>Moises</cp:lastModifiedBy>
  <cp:revision>15</cp:revision>
  <dcterms:created xsi:type="dcterms:W3CDTF">2015-10-08T06:02:57Z</dcterms:created>
  <dcterms:modified xsi:type="dcterms:W3CDTF">2015-11-10T00:40:37Z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fb108bf7-f3fd-4ad4-8722-a86996b4cea6</vt:lpwstr>
  </property>
  <property fmtid="{D5CDD505-2E9C-101B-9397-08002B2CF9AE}" pid="3" name="DellClassification">
    <vt:lpwstr>No Restrictions</vt:lpwstr>
  </property>
  <property fmtid="{D5CDD505-2E9C-101B-9397-08002B2CF9AE}" pid="4" name="DellSubLabels">
    <vt:lpwstr/>
  </property>
</Properties>
</file>