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6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7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4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F97F-A82F-4302-A4E9-2857C659F24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20472" cy="1389541"/>
          </a:xfrm>
        </p:spPr>
        <p:txBody>
          <a:bodyPr anchor="t">
            <a:noAutofit/>
          </a:bodyPr>
          <a:lstStyle/>
          <a:p>
            <a:pPr algn="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SAP – BW/BO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2000" dirty="0" smtClean="0"/>
              <a:t>Sidnei Aguiar dos Santos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2000" dirty="0" err="1" smtClean="0"/>
              <a:t>InBetta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Setembro/2015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3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sp>
        <p:nvSpPr>
          <p:cNvPr id="55" name="Retângulo 54"/>
          <p:cNvSpPr/>
          <p:nvPr/>
        </p:nvSpPr>
        <p:spPr>
          <a:xfrm>
            <a:off x="3203823" y="1052736"/>
            <a:ext cx="2636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 (Business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 (Business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dirty="0"/>
          </a:p>
        </p:txBody>
      </p:sp>
      <p:pic>
        <p:nvPicPr>
          <p:cNvPr id="4098" name="Picture 2" descr="http://www.pieterverstraeten.com/blog/wp-content/uploads/debug-We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20467" cy="42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5301208"/>
            <a:ext cx="1296144" cy="701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sp>
        <p:nvSpPr>
          <p:cNvPr id="55" name="Retângulo 54"/>
          <p:cNvSpPr/>
          <p:nvPr/>
        </p:nvSpPr>
        <p:spPr>
          <a:xfrm>
            <a:off x="2590746" y="1052736"/>
            <a:ext cx="3862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Próximo passo: BI em Real-Time (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286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2955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916832"/>
            <a:ext cx="2105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8138"/>
            <a:ext cx="7429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61938" y="3254622"/>
            <a:ext cx="663575" cy="102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979488" y="3190815"/>
            <a:ext cx="2001837" cy="1717983"/>
            <a:chOff x="1143000" y="3801529"/>
            <a:chExt cx="2286000" cy="1730375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gray">
            <a:xfrm flipV="1">
              <a:off x="1143000" y="4693704"/>
              <a:ext cx="990600" cy="8382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 lIns="457200" tIns="0" rIns="0" bIns="0" anchor="ctr"/>
            <a:lstStyle/>
            <a:p>
              <a:endParaRPr lang="pt-BR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gray">
            <a:xfrm flipV="1">
              <a:off x="1143000" y="4312704"/>
              <a:ext cx="9906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 lIns="457200" tIns="0" rIns="0" bIns="0" anchor="ctr"/>
            <a:lstStyle/>
            <a:p>
              <a:endParaRPr lang="pt-BR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2209800" y="3801529"/>
              <a:ext cx="1219200" cy="1295400"/>
              <a:chOff x="2209800" y="3801529"/>
              <a:chExt cx="1219200" cy="1295400"/>
            </a:xfrm>
          </p:grpSpPr>
          <p:pic>
            <p:nvPicPr>
              <p:cNvPr id="14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470150" y="3831692"/>
                <a:ext cx="723900" cy="69532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7"/>
              <p:cNvSpPr>
                <a:spLocks noChangeArrowheads="1"/>
              </p:cNvSpPr>
              <p:nvPr/>
            </p:nvSpPr>
            <p:spPr bwMode="gray">
              <a:xfrm>
                <a:off x="2209800" y="3801529"/>
                <a:ext cx="1219200" cy="1295400"/>
              </a:xfrm>
              <a:prstGeom prst="rect">
                <a:avLst/>
              </a:prstGeom>
              <a:noFill/>
              <a:ln w="63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Clr>
                    <a:schemeClr val="accent1"/>
                  </a:buClr>
                  <a:buSzPct val="80000"/>
                  <a:buFont typeface="Wingdings" pitchFamily="2" charset="2"/>
                  <a:buNone/>
                </a:pPr>
                <a:endParaRPr lang="pt-BR" sz="1200"/>
              </a:p>
            </p:txBody>
          </p:sp>
          <p:sp>
            <p:nvSpPr>
              <p:cNvPr id="16" name="AutoShape 32"/>
              <p:cNvSpPr>
                <a:spLocks noChangeArrowheads="1"/>
              </p:cNvSpPr>
              <p:nvPr/>
            </p:nvSpPr>
            <p:spPr bwMode="auto">
              <a:xfrm>
                <a:off x="2296737" y="4621772"/>
                <a:ext cx="1033317" cy="386983"/>
              </a:xfrm>
              <a:prstGeom prst="chevron">
                <a:avLst>
                  <a:gd name="adj" fmla="val 30720"/>
                </a:avLst>
              </a:prstGeom>
              <a:solidFill>
                <a:schemeClr val="hlink">
                  <a:alpha val="74901"/>
                </a:schemeClr>
              </a:solidFill>
              <a:ln w="38100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r>
                  <a:rPr lang="en-US" sz="1100">
                    <a:solidFill>
                      <a:srgbClr val="DDDDDD"/>
                    </a:solidFill>
                  </a:rPr>
                  <a:t>ETL </a:t>
                </a:r>
              </a:p>
            </p:txBody>
          </p:sp>
        </p:grpSp>
      </p:grpSp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61938" y="4919910"/>
            <a:ext cx="663575" cy="102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Rectangle 208"/>
          <p:cNvSpPr>
            <a:spLocks noChangeArrowheads="1"/>
          </p:cNvSpPr>
          <p:nvPr/>
        </p:nvSpPr>
        <p:spPr bwMode="auto">
          <a:xfrm>
            <a:off x="192088" y="3862635"/>
            <a:ext cx="790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200" dirty="0" smtClean="0"/>
              <a:t>ERP SAP</a:t>
            </a:r>
            <a:endParaRPr lang="en-US" sz="1200" dirty="0"/>
          </a:p>
        </p:txBody>
      </p: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3005138" y="3292722"/>
            <a:ext cx="1392237" cy="1276350"/>
            <a:chOff x="3005593" y="2934031"/>
            <a:chExt cx="1391477" cy="127525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gray">
            <a:xfrm>
              <a:off x="3005593" y="3416711"/>
              <a:ext cx="373711" cy="234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 lIns="457200" tIns="0" rIns="0" bIns="0" anchor="ctr"/>
            <a:lstStyle/>
            <a:p>
              <a:endParaRPr lang="pt-BR"/>
            </a:p>
          </p:txBody>
        </p:sp>
        <p:pic>
          <p:nvPicPr>
            <p:cNvPr id="21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399123" y="2934031"/>
              <a:ext cx="738866" cy="1275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3" name="Rectangle 212"/>
            <p:cNvSpPr>
              <a:spLocks noChangeArrowheads="1"/>
            </p:cNvSpPr>
            <p:nvPr/>
          </p:nvSpPr>
          <p:spPr bwMode="auto">
            <a:xfrm>
              <a:off x="3212573" y="3683052"/>
              <a:ext cx="1184497" cy="409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80000"/>
                <a:buFont typeface="Wingdings" pitchFamily="2" charset="2"/>
                <a:buNone/>
              </a:pPr>
              <a:r>
                <a:rPr lang="en-US" sz="1400" b="1"/>
                <a:t>Business Intelligence</a:t>
              </a:r>
            </a:p>
          </p:txBody>
        </p:sp>
      </p:grpSp>
      <p:sp>
        <p:nvSpPr>
          <p:cNvPr id="24" name="Line 12"/>
          <p:cNvSpPr>
            <a:spLocks noChangeShapeType="1"/>
          </p:cNvSpPr>
          <p:nvPr/>
        </p:nvSpPr>
        <p:spPr bwMode="gray">
          <a:xfrm flipV="1">
            <a:off x="4214813" y="3756272"/>
            <a:ext cx="407987" cy="63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lIns="457200" tIns="0" rIns="0" bIns="0" anchor="ctr"/>
          <a:lstStyle/>
          <a:p>
            <a:endParaRPr lang="pt-BR"/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4786313" y="1915814"/>
            <a:ext cx="4275137" cy="4681538"/>
            <a:chOff x="5804218" y="2044890"/>
            <a:chExt cx="3312486" cy="3891886"/>
          </a:xfrm>
        </p:grpSpPr>
        <p:sp>
          <p:nvSpPr>
            <p:cNvPr id="26" name="Rectangle 79"/>
            <p:cNvSpPr>
              <a:spLocks noChangeArrowheads="1"/>
            </p:cNvSpPr>
            <p:nvPr/>
          </p:nvSpPr>
          <p:spPr bwMode="auto">
            <a:xfrm>
              <a:off x="7813675" y="2397125"/>
              <a:ext cx="611188" cy="6477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pt-BR"/>
            </a:p>
          </p:txBody>
        </p:sp>
        <p:pic>
          <p:nvPicPr>
            <p:cNvPr id="27" name="Picture 4"/>
            <p:cNvPicPr>
              <a:picLocks noChangeArrowheads="1"/>
            </p:cNvPicPr>
            <p:nvPr/>
          </p:nvPicPr>
          <p:blipFill>
            <a:blip r:embed="rId6" cstate="print"/>
            <a:srcRect l="706" t="3673" b="-294"/>
            <a:stretch>
              <a:fillRect/>
            </a:stretch>
          </p:blipFill>
          <p:spPr bwMode="auto">
            <a:xfrm>
              <a:off x="5804218" y="2044890"/>
              <a:ext cx="2475030" cy="1939734"/>
            </a:xfrm>
            <a:prstGeom prst="rect">
              <a:avLst/>
            </a:prstGeom>
            <a:noFill/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28" name="Picture 5" descr="cx_analyti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36770" y="2844024"/>
              <a:ext cx="2579934" cy="182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9212" t="23285" r="9212" b="17686"/>
            <a:stretch>
              <a:fillRect/>
            </a:stretch>
          </p:blipFill>
          <p:spPr bwMode="auto">
            <a:xfrm>
              <a:off x="5934014" y="4023955"/>
              <a:ext cx="2882202" cy="1573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13"/>
            <p:cNvSpPr>
              <a:spLocks noChangeArrowheads="1"/>
            </p:cNvSpPr>
            <p:nvPr/>
          </p:nvSpPr>
          <p:spPr bwMode="auto">
            <a:xfrm>
              <a:off x="6525495" y="5624832"/>
              <a:ext cx="1732922" cy="31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Clr>
                  <a:schemeClr val="tx1"/>
                </a:buClr>
                <a:buSzPct val="80000"/>
                <a:buFont typeface="Wingdings" pitchFamily="2" charset="2"/>
                <a:buNone/>
              </a:pPr>
              <a:r>
                <a:rPr lang="en-US" sz="1200"/>
                <a:t>Relatórios e Painéis</a:t>
              </a:r>
            </a:p>
          </p:txBody>
        </p:sp>
      </p:grpSp>
      <p:sp>
        <p:nvSpPr>
          <p:cNvPr id="33" name="Rectangle 208"/>
          <p:cNvSpPr>
            <a:spLocks noChangeArrowheads="1"/>
          </p:cNvSpPr>
          <p:nvPr/>
        </p:nvSpPr>
        <p:spPr bwMode="auto">
          <a:xfrm>
            <a:off x="225425" y="5551735"/>
            <a:ext cx="790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200" dirty="0" err="1" smtClean="0"/>
              <a:t>Não</a:t>
            </a:r>
            <a:r>
              <a:rPr lang="en-US" sz="1200" dirty="0" smtClean="0"/>
              <a:t>-SAP</a:t>
            </a:r>
            <a:endParaRPr lang="en-US" sz="1200" dirty="0"/>
          </a:p>
        </p:txBody>
      </p:sp>
      <p:sp>
        <p:nvSpPr>
          <p:cNvPr id="2" name="Retângulo 1"/>
          <p:cNvSpPr/>
          <p:nvPr/>
        </p:nvSpPr>
        <p:spPr>
          <a:xfrm>
            <a:off x="755576" y="1691516"/>
            <a:ext cx="354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 das informações ERP - BW/BO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7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0248"/>
            <a:ext cx="76295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33" name="Picture 2" descr="usuá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608"/>
            <a:ext cx="981231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urso de Excel 2010 Avançado -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38" y="4162645"/>
            <a:ext cx="379284" cy="3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Recursos - Usuár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7092"/>
            <a:ext cx="1080120" cy="9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Diretor de usuário pre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2659556"/>
            <a:ext cx="864096" cy="8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aplicacoes.mds.gov.br/sagi/RIv3/geral/imagens/us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3466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60" y="3463788"/>
            <a:ext cx="1044762" cy="9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eta para a direita 38"/>
          <p:cNvSpPr/>
          <p:nvPr/>
        </p:nvSpPr>
        <p:spPr>
          <a:xfrm>
            <a:off x="1691680" y="2037663"/>
            <a:ext cx="504056" cy="262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572846" y="5795972"/>
            <a:ext cx="362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Tempo total do processo: 2 a 4 horas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23528" y="2688014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Usuários</a:t>
            </a:r>
            <a:endParaRPr lang="pt-BR" sz="16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6702885" y="2636912"/>
            <a:ext cx="8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Direção</a:t>
            </a:r>
            <a:endParaRPr lang="pt-BR" sz="16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7965110" y="3501008"/>
            <a:ext cx="927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Gerência</a:t>
            </a:r>
            <a:endParaRPr lang="pt-BR" sz="16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372200" y="4365104"/>
            <a:ext cx="146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Coordenadores</a:t>
            </a:r>
            <a:endParaRPr lang="pt-BR" sz="16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7308304" y="6042774"/>
            <a:ext cx="1482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Representantes</a:t>
            </a:r>
            <a:endParaRPr lang="pt-BR" sz="1600" dirty="0"/>
          </a:p>
        </p:txBody>
      </p:sp>
      <p:pic>
        <p:nvPicPr>
          <p:cNvPr id="46" name="Picture 2" descr="http://www.abapzombie.com/wp-content/uploads/2013/09/saida_alv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77" y="1701387"/>
            <a:ext cx="622314" cy="6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de cantos arredondados 46"/>
          <p:cNvSpPr/>
          <p:nvPr/>
        </p:nvSpPr>
        <p:spPr>
          <a:xfrm>
            <a:off x="6372200" y="1691806"/>
            <a:ext cx="2664296" cy="48335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 rot="5400000">
            <a:off x="2643657" y="3396996"/>
            <a:ext cx="472310" cy="280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3635896" y="4221088"/>
            <a:ext cx="504056" cy="262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319637" y="2564904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Geração da</a:t>
            </a:r>
          </a:p>
          <a:p>
            <a:pPr algn="ctr"/>
            <a:r>
              <a:rPr lang="pt-BR" sz="1600" dirty="0" smtClean="0"/>
              <a:t>listagem SAP</a:t>
            </a:r>
            <a:endParaRPr lang="pt-BR" sz="16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2007927" y="4725144"/>
            <a:ext cx="175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Junção da listagem</a:t>
            </a:r>
          </a:p>
          <a:p>
            <a:pPr algn="ctr"/>
            <a:r>
              <a:rPr lang="pt-BR" sz="1600" dirty="0"/>
              <a:t>n</a:t>
            </a:r>
            <a:r>
              <a:rPr lang="pt-BR" sz="1600" dirty="0" smtClean="0"/>
              <a:t>o Excel</a:t>
            </a:r>
            <a:endParaRPr lang="pt-BR" sz="1600" dirty="0"/>
          </a:p>
        </p:txBody>
      </p:sp>
      <p:pic>
        <p:nvPicPr>
          <p:cNvPr id="52" name="Picture 4" descr="https://lh3.googleusercontent.com/zaf4eb7bJKxeLmejk0QUM7Up-GPF9B9-ukxbrGQnPFeNLmFGHMYnVct5TvGSRMi5tDBRLounDaAEL5JwRgIJK7pQbJziO5s79aoFyPB5jMYbfNgFOPnacQ8KA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22" y="4146052"/>
            <a:ext cx="421326" cy="4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Seta para a direita 52"/>
          <p:cNvSpPr/>
          <p:nvPr/>
        </p:nvSpPr>
        <p:spPr>
          <a:xfrm>
            <a:off x="5436096" y="4221088"/>
            <a:ext cx="504056" cy="262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3808028" y="4725144"/>
            <a:ext cx="190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Envio do XLS manual</a:t>
            </a:r>
          </a:p>
          <a:p>
            <a:pPr algn="ctr"/>
            <a:r>
              <a:rPr lang="pt-BR" sz="1600" dirty="0"/>
              <a:t>p</a:t>
            </a:r>
            <a:r>
              <a:rPr lang="pt-BR" sz="1600" dirty="0" smtClean="0"/>
              <a:t>elo Outlook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2995050" y="1052736"/>
            <a:ext cx="2945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 das informações sem BI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7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7" grpId="0" animBg="1"/>
      <p:bldP spid="48" grpId="0" animBg="1"/>
      <p:bldP spid="49" grpId="0" animBg="1"/>
      <p:bldP spid="50" grpId="0"/>
      <p:bldP spid="51" grpId="0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sp>
        <p:nvSpPr>
          <p:cNvPr id="55" name="Retângulo 54"/>
          <p:cNvSpPr/>
          <p:nvPr/>
        </p:nvSpPr>
        <p:spPr>
          <a:xfrm>
            <a:off x="2995050" y="1052736"/>
            <a:ext cx="318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implementação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23528" y="1772816"/>
            <a:ext cx="84249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Identificação dos usuários geradores de informações manuais gerenciais por empresa;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Levantamento dos relatórios manuais gerados e enviados para a gestão;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Desenvolvimento dos relatórios com as mesmas informações no BI;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Capacitação dos usuários para utilizarem o BI;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Agendamento dos relatórios de BI de forma automática para envio;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Autonomia para a criatividade do usuário, no desenvolvimento de novos relatórios com as informações e objetos contidos no BI.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r>
              <a:rPr lang="pt-BR" sz="2800" dirty="0"/>
              <a:t>	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8288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sp>
        <p:nvSpPr>
          <p:cNvPr id="55" name="Retângulo 54"/>
          <p:cNvSpPr/>
          <p:nvPr/>
        </p:nvSpPr>
        <p:spPr>
          <a:xfrm>
            <a:off x="2995050" y="1052736"/>
            <a:ext cx="295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 das informações com BI</a:t>
            </a:r>
            <a:endParaRPr lang="pt-BR" dirty="0"/>
          </a:p>
        </p:txBody>
      </p:sp>
      <p:pic>
        <p:nvPicPr>
          <p:cNvPr id="28" name="Picture 2" descr="usuá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56025"/>
            <a:ext cx="1008112" cy="11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eta para a direita 28"/>
          <p:cNvSpPr/>
          <p:nvPr/>
        </p:nvSpPr>
        <p:spPr>
          <a:xfrm>
            <a:off x="4139952" y="263691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1572846" y="5795972"/>
            <a:ext cx="345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Tempo total do processo: 1 minuto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222617" y="426347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Usuários</a:t>
            </a:r>
            <a:endParaRPr lang="pt-BR" sz="16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860791" y="4716433"/>
            <a:ext cx="1375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Geração do </a:t>
            </a:r>
          </a:p>
          <a:p>
            <a:pPr algn="ctr"/>
            <a:r>
              <a:rPr lang="pt-BR" sz="1600" dirty="0" smtClean="0"/>
              <a:t>relatório no BI</a:t>
            </a:r>
            <a:endParaRPr lang="pt-BR" sz="1600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59239"/>
            <a:ext cx="1877063" cy="252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Seta para a direita 56"/>
          <p:cNvSpPr/>
          <p:nvPr/>
        </p:nvSpPr>
        <p:spPr>
          <a:xfrm rot="10800000">
            <a:off x="4139952" y="321297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1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sp>
        <p:nvSpPr>
          <p:cNvPr id="55" name="Retângulo 54"/>
          <p:cNvSpPr/>
          <p:nvPr/>
        </p:nvSpPr>
        <p:spPr>
          <a:xfrm>
            <a:off x="2995050" y="1052736"/>
            <a:ext cx="295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 das informações com BI</a:t>
            </a:r>
            <a:endParaRPr lang="pt-BR" dirty="0"/>
          </a:p>
        </p:txBody>
      </p:sp>
      <p:pic>
        <p:nvPicPr>
          <p:cNvPr id="13" name="Picture 6" descr="Recursos - Usuá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691806"/>
            <a:ext cx="1080120" cy="9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Diretor de usuário pre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2608814"/>
            <a:ext cx="864096" cy="8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aplicacoes.mds.gov.br/sagi/RIv3/geral/imagens/us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501317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83" y="3468654"/>
            <a:ext cx="1044762" cy="96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572846" y="5795972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Tempo total do processo: Imediato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910797" y="2636912"/>
            <a:ext cx="8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Direção</a:t>
            </a:r>
            <a:endParaRPr lang="pt-BR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173022" y="3501008"/>
            <a:ext cx="927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Gerência</a:t>
            </a:r>
            <a:endParaRPr lang="pt-BR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580112" y="4365104"/>
            <a:ext cx="146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Coordenadores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516216" y="6042774"/>
            <a:ext cx="1482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Representantes</a:t>
            </a:r>
            <a:endParaRPr lang="pt-BR" sz="16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580112" y="1628800"/>
            <a:ext cx="2664296" cy="48965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3779912" y="306896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115616" y="4000709"/>
            <a:ext cx="204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Envio automático pelo</a:t>
            </a:r>
          </a:p>
          <a:p>
            <a:pPr algn="ctr"/>
            <a:r>
              <a:rPr lang="pt-BR" sz="1600" dirty="0" smtClean="0"/>
              <a:t>Agendamento do BI</a:t>
            </a:r>
            <a:endParaRPr lang="pt-BR" sz="1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76" y="2333446"/>
            <a:ext cx="1300999" cy="17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 – BW/BO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Gerando Resultados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sp>
        <p:nvSpPr>
          <p:cNvPr id="55" name="Retângulo 54"/>
          <p:cNvSpPr/>
          <p:nvPr/>
        </p:nvSpPr>
        <p:spPr>
          <a:xfrm>
            <a:off x="3203823" y="1052736"/>
            <a:ext cx="259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apresentados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" y="1800857"/>
            <a:ext cx="3652081" cy="490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38" y="1916832"/>
            <a:ext cx="3443048" cy="1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38" y="3381711"/>
            <a:ext cx="3339640" cy="31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228</Words>
  <Application>Microsoft Office PowerPoint</Application>
  <PresentationFormat>Apresentação na tela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BI SAP – BW/BO Gerando Resultados Sidnei Aguiar dos Santos InBetta Setembro/2015</vt:lpstr>
      <vt:lpstr>SAP BI – BW/BO Gerando Resultados </vt:lpstr>
      <vt:lpstr>SAP BI – BW/BO Gerando Resultados </vt:lpstr>
      <vt:lpstr>SAP BI – BW/BO Gerando Resultados </vt:lpstr>
      <vt:lpstr>SAP BI – BW/BO Gerando Resultados </vt:lpstr>
      <vt:lpstr>SAP BI – BW/BO Gerando Resultados </vt:lpstr>
      <vt:lpstr>SAP BI – BW/BO Gerando Resultados </vt:lpstr>
      <vt:lpstr>SAP BI – BW/BO Gerando Resultados </vt:lpstr>
      <vt:lpstr>SAP BI – BW/BO Gerando Resultados </vt:lpstr>
      <vt:lpstr>SAP BI – BW/BO Gerando Resultados </vt:lpstr>
      <vt:lpstr>SAP BI – BW/BO Gerando Resultados </vt:lpstr>
    </vt:vector>
  </TitlesOfParts>
  <Company>AGCO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Ambientes Híbridos de BI Complexidades e Desafios João G. Gutheil AGCO do Brasil</dc:title>
  <dc:creator>Windows User</dc:creator>
  <cp:lastModifiedBy>Sidnei Aguiar dos Santos</cp:lastModifiedBy>
  <cp:revision>17</cp:revision>
  <dcterms:created xsi:type="dcterms:W3CDTF">2015-09-10T17:01:33Z</dcterms:created>
  <dcterms:modified xsi:type="dcterms:W3CDTF">2015-09-15T19:03:00Z</dcterms:modified>
</cp:coreProperties>
</file>