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8" r:id="rId5"/>
    <p:sldId id="269" r:id="rId6"/>
    <p:sldId id="262" r:id="rId7"/>
    <p:sldId id="265" r:id="rId8"/>
    <p:sldId id="263" r:id="rId9"/>
    <p:sldId id="264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F97F-A82F-4302-A4E9-2857C659F240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31C1-754C-4861-B376-948C98044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F97F-A82F-4302-A4E9-2857C659F240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31C1-754C-4861-B376-948C98044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1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F97F-A82F-4302-A4E9-2857C659F240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31C1-754C-4861-B376-948C98044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7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F97F-A82F-4302-A4E9-2857C659F240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31C1-754C-4861-B376-948C98044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8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F97F-A82F-4302-A4E9-2857C659F240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31C1-754C-4861-B376-948C98044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6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F97F-A82F-4302-A4E9-2857C659F240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31C1-754C-4861-B376-948C98044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7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F97F-A82F-4302-A4E9-2857C659F240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31C1-754C-4861-B376-948C98044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7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F97F-A82F-4302-A4E9-2857C659F240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31C1-754C-4861-B376-948C98044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3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F97F-A82F-4302-A4E9-2857C659F240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31C1-754C-4861-B376-948C98044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1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F97F-A82F-4302-A4E9-2857C659F240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31C1-754C-4861-B376-948C98044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4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F97F-A82F-4302-A4E9-2857C659F240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31C1-754C-4861-B376-948C98044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2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1F97F-A82F-4302-A4E9-2857C659F240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531C1-754C-4861-B376-948C98044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6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8420472" cy="1389541"/>
          </a:xfrm>
        </p:spPr>
        <p:txBody>
          <a:bodyPr anchor="t">
            <a:noAutofit/>
          </a:bodyPr>
          <a:lstStyle/>
          <a:p>
            <a:pPr algn="r"/>
            <a:r>
              <a:rPr lang="pt-B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Qlikview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 Vonpar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Projeto BI de Sucesso</a:t>
            </a:r>
            <a:b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b="1" dirty="0" smtClean="0"/>
              <a:t>Ronald Bertele</a:t>
            </a:r>
            <a:br>
              <a:rPr lang="pt-BR" sz="2000" b="1" dirty="0" smtClean="0"/>
            </a:br>
            <a:r>
              <a:rPr lang="pt-BR" sz="2000" b="1" dirty="0" smtClean="0"/>
              <a:t>Vonpar S/A</a:t>
            </a:r>
            <a:br>
              <a:rPr lang="pt-BR" sz="2000" b="1" dirty="0" smtClean="0"/>
            </a:br>
            <a:r>
              <a:rPr lang="pt-BR" sz="2000" b="1" dirty="0" smtClean="0"/>
              <a:t>Setembro/2015</a:t>
            </a:r>
            <a:endParaRPr lang="en-US" sz="1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318593" cy="135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35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318593" cy="135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4" descr="http://www.clker.com/cliparts/v/p/h/4/W/j/google-pi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44463" y="1285273"/>
            <a:ext cx="882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Rectangle 102"/>
          <p:cNvSpPr>
            <a:spLocks noChangeArrowheads="1"/>
          </p:cNvSpPr>
          <p:nvPr/>
        </p:nvSpPr>
        <p:spPr bwMode="auto">
          <a:xfrm>
            <a:off x="2426097" y="457790"/>
            <a:ext cx="653851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62000" indent="-7620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Aplicações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74531" y="1655557"/>
            <a:ext cx="852266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Comercial / Trade Marketing</a:t>
            </a:r>
          </a:p>
          <a:p>
            <a:pPr marL="800100" lvl="1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230 usuários</a:t>
            </a:r>
          </a:p>
          <a:p>
            <a:pPr marL="800100" lvl="1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anos de 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informações mensais (1 ano de informações diárias)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Finanças Comerciais</a:t>
            </a:r>
          </a:p>
          <a:p>
            <a:pPr marL="800100" lvl="1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usuários</a:t>
            </a:r>
          </a:p>
          <a:p>
            <a:pPr marL="800100" lvl="1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anos de informações mensais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Planejamento Mercado</a:t>
            </a:r>
          </a:p>
          <a:p>
            <a:pPr marL="800100" lvl="1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 usuários</a:t>
            </a:r>
          </a:p>
          <a:p>
            <a:pPr marL="800100" lvl="1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anos de informações diárias</a:t>
            </a:r>
          </a:p>
        </p:txBody>
      </p:sp>
    </p:spTree>
    <p:extLst>
      <p:ext uri="{BB962C8B-B14F-4D97-AF65-F5344CB8AC3E}">
        <p14:creationId xmlns:p14="http://schemas.microsoft.com/office/powerpoint/2010/main" val="388966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318593" cy="135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4" descr="http://www.clker.com/cliparts/v/p/h/4/W/j/google-pi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44463" y="1285273"/>
            <a:ext cx="882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Rectangle 102"/>
          <p:cNvSpPr>
            <a:spLocks noChangeArrowheads="1"/>
          </p:cNvSpPr>
          <p:nvPr/>
        </p:nvSpPr>
        <p:spPr bwMode="auto">
          <a:xfrm>
            <a:off x="2426097" y="457790"/>
            <a:ext cx="653851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62000" indent="-7620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Lições Aprendidas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97812" y="1660100"/>
            <a:ext cx="852266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q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Foco Total na Nuvem de 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Dados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Centralizar as informações em um </a:t>
            </a:r>
            <a:r>
              <a:rPr lang="pt-BR" altLang="pt-BR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Datamart</a:t>
            </a:r>
            <a:r>
              <a:rPr lang="pt-BR" altLang="pt-BR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pt-BR" altLang="pt-BR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Datawarehouse</a:t>
            </a:r>
            <a:endParaRPr lang="pt-BR" altLang="pt-BR" sz="2000" b="1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Envolvimento Constante das Áreas de Negócio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Treinamento dos Usuários 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Chaves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Configuração do Servidor 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complexas (Hardware / Software)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Visão Colaborativa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pt-BR" altLang="pt-BR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Keep</a:t>
            </a:r>
            <a:r>
              <a:rPr lang="pt-BR" altLang="pt-BR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it </a:t>
            </a:r>
            <a:r>
              <a:rPr lang="pt-BR" altLang="pt-BR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simple</a:t>
            </a:r>
            <a:endParaRPr lang="pt-BR" altLang="pt-BR" sz="2000" b="1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91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318593" cy="135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4" descr="http://www.clker.com/cliparts/v/p/h/4/W/j/google-pi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ítulo 1"/>
          <p:cNvSpPr>
            <a:spLocks noGrp="1"/>
          </p:cNvSpPr>
          <p:nvPr>
            <p:ph type="ctrTitle"/>
          </p:nvPr>
        </p:nvSpPr>
        <p:spPr>
          <a:xfrm>
            <a:off x="5508104" y="6237312"/>
            <a:ext cx="3421282" cy="432048"/>
          </a:xfrm>
        </p:spPr>
        <p:txBody>
          <a:bodyPr anchor="t">
            <a:noAutofit/>
          </a:bodyPr>
          <a:lstStyle/>
          <a:p>
            <a:pPr algn="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 pela presença!</a:t>
            </a:r>
            <a:endParaRPr lang="en-US" sz="1050" b="1" dirty="0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44463" y="1285273"/>
            <a:ext cx="882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733974" y="3140968"/>
            <a:ext cx="4464496" cy="7478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Perguntas ? ? ?</a:t>
            </a:r>
            <a:endParaRPr lang="en-US" sz="4800" b="1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707196" y="5085184"/>
            <a:ext cx="6014490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Ronald Bertele – rbertele@vonpar.com.br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281954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318593" cy="135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4" descr="http://www.clker.com/cliparts/v/p/h/4/W/j/google-pi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44463" y="1285273"/>
            <a:ext cx="882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" name="Rectangle 102"/>
          <p:cNvSpPr>
            <a:spLocks noChangeArrowheads="1"/>
          </p:cNvSpPr>
          <p:nvPr/>
        </p:nvSpPr>
        <p:spPr bwMode="auto">
          <a:xfrm>
            <a:off x="2426097" y="457790"/>
            <a:ext cx="653851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62000" indent="-7620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Agenda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97812" y="1660100"/>
            <a:ext cx="6840760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Histórico da 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Vonpar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Cenário Atual Aplicações Gerenciais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Porque o </a:t>
            </a:r>
            <a:r>
              <a:rPr lang="pt-BR" altLang="pt-BR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Qlikview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pt-BR" altLang="pt-BR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AutoNum type="arabicPeriod" startAt="3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Arquitetura do </a:t>
            </a:r>
            <a:r>
              <a:rPr lang="pt-BR" altLang="pt-BR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Qlikview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 Vonpar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AutoNum type="arabicPeriod" startAt="3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Vantagens da Arquitetura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AutoNum type="arabicPeriod" startAt="3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Infraestrutura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AutoNum type="arabicPeriod" startAt="3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Aplicações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AutoNum type="arabicPeriod" startAt="3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Lições Aprendidas</a:t>
            </a:r>
          </a:p>
        </p:txBody>
      </p:sp>
    </p:spTree>
    <p:extLst>
      <p:ext uri="{BB962C8B-B14F-4D97-AF65-F5344CB8AC3E}">
        <p14:creationId xmlns:p14="http://schemas.microsoft.com/office/powerpoint/2010/main" val="218855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318593" cy="135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4" descr="http://www.clker.com/cliparts/v/p/h/4/W/j/google-pi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44463" y="1285273"/>
            <a:ext cx="882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Rectangle 102"/>
          <p:cNvSpPr>
            <a:spLocks noChangeArrowheads="1"/>
          </p:cNvSpPr>
          <p:nvPr/>
        </p:nvSpPr>
        <p:spPr bwMode="auto">
          <a:xfrm>
            <a:off x="2426097" y="457790"/>
            <a:ext cx="653851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62000" indent="-7620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Grupo Vonpar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214312" y="1669137"/>
            <a:ext cx="4645719" cy="494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45000"/>
              </a:spcBef>
            </a:pPr>
            <a:r>
              <a:rPr lang="pt-BR" altLang="pt-BR" sz="1600" b="1" dirty="0">
                <a:latin typeface="Calibri" panose="020F0502020204030204" pitchFamily="34" charset="0"/>
              </a:rPr>
              <a:t>Fundada em 1948, por João Jacob </a:t>
            </a:r>
            <a:r>
              <a:rPr lang="pt-BR" altLang="pt-BR" sz="1600" b="1" dirty="0" err="1">
                <a:latin typeface="Calibri" panose="020F0502020204030204" pitchFamily="34" charset="0"/>
              </a:rPr>
              <a:t>Vontobel</a:t>
            </a:r>
            <a:r>
              <a:rPr lang="pt-BR" altLang="pt-BR" sz="1600" b="1" dirty="0">
                <a:latin typeface="Calibri" panose="020F0502020204030204" pitchFamily="34" charset="0"/>
              </a:rPr>
              <a:t>,  a empresa iniciou suas operações distribuindo refrigerantes locais, como o Laranjinha e o Marabá.</a:t>
            </a:r>
          </a:p>
          <a:p>
            <a:pPr eaLnBrk="1" hangingPunct="1">
              <a:lnSpc>
                <a:spcPct val="120000"/>
              </a:lnSpc>
              <a:spcBef>
                <a:spcPct val="45000"/>
              </a:spcBef>
            </a:pPr>
            <a:r>
              <a:rPr lang="pt-BR" altLang="pt-BR" sz="1600" b="1" dirty="0">
                <a:latin typeface="Calibri" panose="020F0502020204030204" pitchFamily="34" charset="0"/>
              </a:rPr>
              <a:t>No ano de 1956 a Vonpar passa a distribuir produtos Coca-Cola. E, em 1963, a Vonpar torna-se  franqueada do Sistema Coca-Cola Brasil.</a:t>
            </a:r>
          </a:p>
          <a:p>
            <a:pPr eaLnBrk="1" hangingPunct="1">
              <a:lnSpc>
                <a:spcPct val="120000"/>
              </a:lnSpc>
              <a:spcBef>
                <a:spcPct val="45000"/>
              </a:spcBef>
            </a:pPr>
            <a:r>
              <a:rPr lang="pt-BR" altLang="pt-BR" sz="1600" b="1" dirty="0">
                <a:latin typeface="Calibri" panose="020F0502020204030204" pitchFamily="34" charset="0"/>
              </a:rPr>
              <a:t>No ano de 1985 a Vonpar assume a operação de Coca-Cola na cidade de Porto Alegre.</a:t>
            </a:r>
          </a:p>
          <a:p>
            <a:pPr eaLnBrk="1" hangingPunct="1">
              <a:lnSpc>
                <a:spcPct val="120000"/>
              </a:lnSpc>
              <a:spcBef>
                <a:spcPct val="45000"/>
              </a:spcBef>
            </a:pPr>
            <a:r>
              <a:rPr lang="pt-BR" altLang="pt-BR" sz="1600" b="1" dirty="0">
                <a:latin typeface="Calibri" panose="020F0502020204030204" pitchFamily="34" charset="0"/>
              </a:rPr>
              <a:t>Em 2002 a Vonpar atingiu a marca de 102 milhões de caixas unitárias de refrigerantes produzidos, tornando-se um dos 20 maiores fabricantes de Coca-Cola do mundo.</a:t>
            </a:r>
          </a:p>
          <a:p>
            <a:pPr eaLnBrk="1" hangingPunct="1">
              <a:lnSpc>
                <a:spcPct val="120000"/>
              </a:lnSpc>
              <a:spcBef>
                <a:spcPct val="45000"/>
              </a:spcBef>
            </a:pPr>
            <a:r>
              <a:rPr lang="pt-BR" altLang="pt-BR" sz="1600" b="1" dirty="0">
                <a:latin typeface="Calibri" panose="020F0502020204030204" pitchFamily="34" charset="0"/>
              </a:rPr>
              <a:t>No ano de 2010 a Vonpar adquire as empresas Mu-Mu, </a:t>
            </a:r>
            <a:r>
              <a:rPr lang="pt-BR" altLang="pt-BR" sz="1600" b="1" dirty="0" err="1">
                <a:latin typeface="Calibri" panose="020F0502020204030204" pitchFamily="34" charset="0"/>
              </a:rPr>
              <a:t>Neugebauer</a:t>
            </a:r>
            <a:r>
              <a:rPr lang="pt-BR" altLang="pt-BR" sz="1600" b="1" dirty="0">
                <a:latin typeface="Calibri" panose="020F0502020204030204" pitchFamily="34" charset="0"/>
              </a:rPr>
              <a:t> e </a:t>
            </a:r>
            <a:r>
              <a:rPr lang="pt-BR" altLang="pt-BR" sz="1600" b="1" dirty="0" err="1">
                <a:latin typeface="Calibri" panose="020F0502020204030204" pitchFamily="34" charset="0"/>
              </a:rPr>
              <a:t>Wallerius</a:t>
            </a:r>
            <a:r>
              <a:rPr lang="pt-BR" altLang="pt-BR" sz="1600" b="1" dirty="0">
                <a:latin typeface="Calibri" panose="020F0502020204030204" pitchFamily="34" charset="0"/>
              </a:rPr>
              <a:t>, criando a divisão Alimentos.</a:t>
            </a:r>
          </a:p>
        </p:txBody>
      </p:sp>
      <p:pic>
        <p:nvPicPr>
          <p:cNvPr id="26" name="Picture 129" descr="Imagem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897964"/>
            <a:ext cx="373380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21" descr="Imagem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563" y="1454824"/>
            <a:ext cx="3729037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494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318593" cy="135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4" descr="http://www.clker.com/cliparts/v/p/h/4/W/j/google-pi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44463" y="1285273"/>
            <a:ext cx="882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Rectangle 102"/>
          <p:cNvSpPr>
            <a:spLocks noChangeArrowheads="1"/>
          </p:cNvSpPr>
          <p:nvPr/>
        </p:nvSpPr>
        <p:spPr bwMode="auto">
          <a:xfrm>
            <a:off x="2426097" y="457790"/>
            <a:ext cx="653851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62000" indent="-7620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Cenário Atual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97812" y="1660100"/>
            <a:ext cx="852266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Várias ferramentas de BI</a:t>
            </a:r>
            <a:endParaRPr lang="pt-BR" altLang="pt-BR" sz="2000" b="1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Dificuldade no acesso as informações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Tempo de atualização elevado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Divergência de informações nas áreas 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Baixa granularidade de informações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Dificuldade de manutenção de novas visões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318593" cy="135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4" descr="http://www.clker.com/cliparts/v/p/h/4/W/j/google-pi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44463" y="1285273"/>
            <a:ext cx="882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Rectangle 102"/>
          <p:cNvSpPr>
            <a:spLocks noChangeArrowheads="1"/>
          </p:cNvSpPr>
          <p:nvPr/>
        </p:nvSpPr>
        <p:spPr bwMode="auto">
          <a:xfrm>
            <a:off x="2426097" y="457790"/>
            <a:ext cx="653851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62000" indent="-7620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Porque o </a:t>
            </a:r>
            <a:r>
              <a:rPr lang="pt-BR" altLang="pt-B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Qlikview</a:t>
            </a:r>
            <a:r>
              <a:rPr lang="pt-BR" alt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?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97812" y="1660100"/>
            <a:ext cx="852266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Tecnologia Associativa </a:t>
            </a:r>
            <a:r>
              <a:rPr lang="pt-BR" altLang="pt-BR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In-Memory</a:t>
            </a:r>
            <a:endParaRPr lang="pt-BR" altLang="pt-BR" sz="2000" b="1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Ciclo </a:t>
            </a: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Rápido de Desenvolvimento (RAD)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Facilidade </a:t>
            </a: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Navegação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Alta </a:t>
            </a: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Compactação de Dados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Alta </a:t>
            </a: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para Grande Volumes de Dados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 </a:t>
            </a: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 Discovery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BI Self-Service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63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318593" cy="135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4" descr="http://www.clker.com/cliparts/v/p/h/4/W/j/google-pi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44463" y="1285273"/>
            <a:ext cx="882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Rectangle 102"/>
          <p:cNvSpPr>
            <a:spLocks noChangeArrowheads="1"/>
          </p:cNvSpPr>
          <p:nvPr/>
        </p:nvSpPr>
        <p:spPr bwMode="auto">
          <a:xfrm>
            <a:off x="2426097" y="457790"/>
            <a:ext cx="653851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62000" indent="-7620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Arquitetura do </a:t>
            </a:r>
            <a:r>
              <a:rPr lang="pt-BR" altLang="pt-B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Qlikview</a:t>
            </a:r>
            <a:r>
              <a:rPr lang="pt-BR" alt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na Vonpar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97812" y="1660100"/>
            <a:ext cx="8522660" cy="4639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hangingPunct="1">
              <a:spcBef>
                <a:spcPct val="45000"/>
              </a:spcBef>
            </a:pPr>
            <a:r>
              <a:rPr lang="pt-BR" altLang="pt-BR" sz="2000" b="1" dirty="0" smtClean="0">
                <a:latin typeface="Calibri" panose="020F0502020204030204" pitchFamily="34" charset="0"/>
              </a:rPr>
              <a:t>Divida em 3 Camadas de Desenvolvimento:</a:t>
            </a:r>
          </a:p>
          <a:p>
            <a:pPr marL="0" indent="0" eaLnBrk="1" hangingPunct="1">
              <a:spcBef>
                <a:spcPct val="45000"/>
              </a:spcBef>
            </a:pPr>
            <a:endParaRPr lang="pt-BR" altLang="pt-BR" sz="10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ct val="45000"/>
              </a:spcBef>
              <a:buFont typeface="Wingdings" panose="05000000000000000000" pitchFamily="2" charset="2"/>
              <a:buChar char="q"/>
            </a:pPr>
            <a:r>
              <a:rPr lang="pt-BR" altLang="pt-BR" sz="2000" b="1" dirty="0" smtClean="0">
                <a:latin typeface="Calibri" panose="020F0502020204030204" pitchFamily="34" charset="0"/>
              </a:rPr>
              <a:t>Camada </a:t>
            </a:r>
            <a:r>
              <a:rPr lang="pt-BR" altLang="pt-BR" sz="2000" b="1" dirty="0">
                <a:latin typeface="Calibri" panose="020F0502020204030204" pitchFamily="34" charset="0"/>
              </a:rPr>
              <a:t>1 (acesso ao </a:t>
            </a:r>
            <a:r>
              <a:rPr lang="pt-BR" altLang="pt-BR" sz="2000" b="1" i="1" dirty="0">
                <a:latin typeface="Calibri" panose="020F0502020204030204" pitchFamily="34" charset="0"/>
              </a:rPr>
              <a:t>DW</a:t>
            </a:r>
            <a:r>
              <a:rPr lang="pt-BR" altLang="pt-BR" sz="2000" b="1" dirty="0">
                <a:latin typeface="Calibri" panose="020F0502020204030204" pitchFamily="34" charset="0"/>
              </a:rPr>
              <a:t>)</a:t>
            </a:r>
          </a:p>
          <a:p>
            <a:pPr marL="800100" lvl="1" indent="-342900" eaLnBrk="1" hangingPunct="1">
              <a:spcBef>
                <a:spcPct val="45000"/>
              </a:spcBef>
              <a:buFont typeface="Wingdings" panose="05000000000000000000" pitchFamily="2" charset="2"/>
              <a:buChar char="§"/>
            </a:pPr>
            <a:r>
              <a:rPr lang="pt-BR" altLang="pt-BR" sz="2000" b="1" dirty="0">
                <a:latin typeface="Calibri" panose="020F0502020204030204" pitchFamily="34" charset="0"/>
              </a:rPr>
              <a:t>Leitura das Informações nos </a:t>
            </a:r>
            <a:r>
              <a:rPr lang="pt-BR" altLang="pt-BR" sz="2000" b="1" i="1" dirty="0" err="1">
                <a:latin typeface="Calibri" panose="020F0502020204030204" pitchFamily="34" charset="0"/>
              </a:rPr>
              <a:t>DataMarts</a:t>
            </a:r>
            <a:r>
              <a:rPr lang="pt-BR" altLang="pt-BR" sz="2000" b="1" dirty="0">
                <a:latin typeface="Calibri" panose="020F0502020204030204" pitchFamily="34" charset="0"/>
              </a:rPr>
              <a:t> do </a:t>
            </a:r>
            <a:r>
              <a:rPr lang="pt-BR" altLang="pt-BR" sz="2000" b="1" i="1" dirty="0">
                <a:latin typeface="Calibri" panose="020F0502020204030204" pitchFamily="34" charset="0"/>
              </a:rPr>
              <a:t>DW</a:t>
            </a:r>
          </a:p>
          <a:p>
            <a:pPr marL="800100" lvl="1" indent="-342900" eaLnBrk="1" hangingPunct="1">
              <a:spcBef>
                <a:spcPct val="45000"/>
              </a:spcBef>
              <a:buFont typeface="Wingdings" panose="05000000000000000000" pitchFamily="2" charset="2"/>
              <a:buChar char="§"/>
            </a:pPr>
            <a:r>
              <a:rPr lang="pt-BR" altLang="pt-BR" sz="2000" b="1" dirty="0">
                <a:latin typeface="Calibri" panose="020F0502020204030204" pitchFamily="34" charset="0"/>
              </a:rPr>
              <a:t>Geração dos </a:t>
            </a:r>
            <a:r>
              <a:rPr lang="pt-BR" altLang="pt-BR" sz="2000" b="1" dirty="0" err="1">
                <a:latin typeface="Calibri" panose="020F0502020204030204" pitchFamily="34" charset="0"/>
              </a:rPr>
              <a:t>QVD’s</a:t>
            </a:r>
            <a:r>
              <a:rPr lang="pt-BR" altLang="pt-BR" sz="2000" b="1" dirty="0">
                <a:latin typeface="Calibri" panose="020F0502020204030204" pitchFamily="34" charset="0"/>
              </a:rPr>
              <a:t> </a:t>
            </a:r>
            <a:r>
              <a:rPr lang="pt-BR" altLang="pt-BR" sz="2000" b="1" dirty="0" smtClean="0">
                <a:latin typeface="Calibri" panose="020F0502020204030204" pitchFamily="34" charset="0"/>
              </a:rPr>
              <a:t>diários/mensais</a:t>
            </a:r>
          </a:p>
          <a:p>
            <a:pPr marL="800100" lvl="1" indent="-342900" eaLnBrk="1" hangingPunct="1">
              <a:spcBef>
                <a:spcPct val="45000"/>
              </a:spcBef>
              <a:buFont typeface="Wingdings" panose="05000000000000000000" pitchFamily="2" charset="2"/>
              <a:buChar char="§"/>
            </a:pPr>
            <a:endParaRPr lang="pt-BR" altLang="pt-BR" sz="10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45000"/>
              </a:spcBef>
              <a:buFont typeface="Wingdings" panose="05000000000000000000" pitchFamily="2" charset="2"/>
              <a:buChar char="q"/>
            </a:pPr>
            <a:r>
              <a:rPr lang="pt-BR" altLang="pt-BR" sz="2000" b="1" dirty="0">
                <a:latin typeface="Calibri" panose="020F0502020204030204" pitchFamily="34" charset="0"/>
              </a:rPr>
              <a:t>Camada 2 (geração da Nuvem de Dados)</a:t>
            </a:r>
          </a:p>
          <a:p>
            <a:pPr marL="800100" lvl="1" indent="-342900" eaLnBrk="1" hangingPunct="1">
              <a:spcBef>
                <a:spcPct val="45000"/>
              </a:spcBef>
              <a:buFont typeface="Wingdings" panose="05000000000000000000" pitchFamily="2" charset="2"/>
              <a:buChar char="§"/>
            </a:pPr>
            <a:r>
              <a:rPr lang="pt-BR" altLang="pt-BR" sz="2000" b="1" dirty="0">
                <a:latin typeface="Calibri" panose="020F0502020204030204" pitchFamily="34" charset="0"/>
              </a:rPr>
              <a:t>Geração da Nuvem de Dados com os </a:t>
            </a:r>
            <a:r>
              <a:rPr lang="pt-BR" altLang="pt-BR" sz="2000" b="1" dirty="0" err="1">
                <a:latin typeface="Calibri" panose="020F0502020204030204" pitchFamily="34" charset="0"/>
              </a:rPr>
              <a:t>QVD’s</a:t>
            </a:r>
            <a:r>
              <a:rPr lang="pt-BR" altLang="pt-BR" sz="2000" b="1" dirty="0">
                <a:latin typeface="Calibri" panose="020F0502020204030204" pitchFamily="34" charset="0"/>
              </a:rPr>
              <a:t> </a:t>
            </a:r>
            <a:r>
              <a:rPr lang="pt-BR" altLang="pt-BR" sz="2000" b="1" dirty="0" smtClean="0">
                <a:latin typeface="Calibri" panose="020F0502020204030204" pitchFamily="34" charset="0"/>
              </a:rPr>
              <a:t>históricos</a:t>
            </a:r>
          </a:p>
          <a:p>
            <a:pPr marL="800100" lvl="1" indent="-342900" eaLnBrk="1" hangingPunct="1">
              <a:spcBef>
                <a:spcPct val="45000"/>
              </a:spcBef>
              <a:buFont typeface="Wingdings" panose="05000000000000000000" pitchFamily="2" charset="2"/>
              <a:buChar char="§"/>
            </a:pPr>
            <a:endParaRPr lang="pt-BR" altLang="pt-BR" sz="10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45000"/>
              </a:spcBef>
              <a:buFont typeface="Wingdings" panose="05000000000000000000" pitchFamily="2" charset="2"/>
              <a:buChar char="q"/>
            </a:pPr>
            <a:r>
              <a:rPr lang="pt-BR" altLang="pt-BR" sz="2000" b="1" dirty="0">
                <a:latin typeface="Calibri" panose="020F0502020204030204" pitchFamily="34" charset="0"/>
              </a:rPr>
              <a:t>Camada 3 (restrição de acesso e escopo de visibilidade)</a:t>
            </a:r>
          </a:p>
          <a:p>
            <a:pPr marL="800100" lvl="1" indent="-342900" eaLnBrk="1" hangingPunct="1">
              <a:spcBef>
                <a:spcPct val="45000"/>
              </a:spcBef>
              <a:buFont typeface="Wingdings" panose="05000000000000000000" pitchFamily="2" charset="2"/>
              <a:buChar char="§"/>
            </a:pPr>
            <a:r>
              <a:rPr lang="pt-BR" altLang="pt-BR" sz="2000" b="1" dirty="0">
                <a:latin typeface="Calibri" panose="020F0502020204030204" pitchFamily="34" charset="0"/>
              </a:rPr>
              <a:t>Restrição de Acesso</a:t>
            </a:r>
          </a:p>
          <a:p>
            <a:pPr marL="800100" lvl="1" indent="-342900" eaLnBrk="1" hangingPunct="1">
              <a:spcBef>
                <a:spcPct val="45000"/>
              </a:spcBef>
              <a:buFont typeface="Wingdings" panose="05000000000000000000" pitchFamily="2" charset="2"/>
              <a:buChar char="§"/>
            </a:pPr>
            <a:r>
              <a:rPr lang="pt-BR" altLang="pt-BR" sz="2000" b="1" dirty="0">
                <a:latin typeface="Calibri" panose="020F0502020204030204" pitchFamily="34" charset="0"/>
              </a:rPr>
              <a:t>Escopo de Visibilidade</a:t>
            </a:r>
          </a:p>
        </p:txBody>
      </p:sp>
    </p:spTree>
    <p:extLst>
      <p:ext uri="{BB962C8B-B14F-4D97-AF65-F5344CB8AC3E}">
        <p14:creationId xmlns:p14="http://schemas.microsoft.com/office/powerpoint/2010/main" val="385728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318593" cy="135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4" descr="http://www.clker.com/cliparts/v/p/h/4/W/j/google-pi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44463" y="1285273"/>
            <a:ext cx="882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Rectangle 102"/>
          <p:cNvSpPr>
            <a:spLocks noChangeArrowheads="1"/>
          </p:cNvSpPr>
          <p:nvPr/>
        </p:nvSpPr>
        <p:spPr bwMode="auto">
          <a:xfrm>
            <a:off x="2426097" y="457790"/>
            <a:ext cx="653851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62000" indent="-7620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Arquitetura do </a:t>
            </a:r>
            <a:r>
              <a:rPr lang="pt-BR" altLang="pt-B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Qlikview</a:t>
            </a:r>
            <a:r>
              <a:rPr lang="pt-BR" alt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na Vonpar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827088" y="1641830"/>
            <a:ext cx="7620000" cy="4835525"/>
            <a:chOff x="827088" y="1641830"/>
            <a:chExt cx="7620000" cy="4835525"/>
          </a:xfrm>
        </p:grpSpPr>
        <p:grpSp>
          <p:nvGrpSpPr>
            <p:cNvPr id="3" name="Grupo 2"/>
            <p:cNvGrpSpPr/>
            <p:nvPr/>
          </p:nvGrpSpPr>
          <p:grpSpPr>
            <a:xfrm>
              <a:off x="827088" y="1641830"/>
              <a:ext cx="7620000" cy="4835525"/>
              <a:chOff x="827088" y="1641830"/>
              <a:chExt cx="7620000" cy="4835525"/>
            </a:xfrm>
          </p:grpSpPr>
          <p:pic>
            <p:nvPicPr>
              <p:cNvPr id="8" name="Imagem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7088" y="1641830"/>
                <a:ext cx="7620000" cy="4835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Retângulo 8"/>
              <p:cNvSpPr/>
              <p:nvPr/>
            </p:nvSpPr>
            <p:spPr>
              <a:xfrm>
                <a:off x="2668588" y="2694981"/>
                <a:ext cx="557212" cy="2889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</p:grpSp>
        <p:sp>
          <p:nvSpPr>
            <p:cNvPr id="12" name="Retângulo 11"/>
            <p:cNvSpPr/>
            <p:nvPr/>
          </p:nvSpPr>
          <p:spPr>
            <a:xfrm>
              <a:off x="6237610" y="5517232"/>
              <a:ext cx="557212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6686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318593" cy="135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4" descr="http://www.clker.com/cliparts/v/p/h/4/W/j/google-pi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44463" y="1285273"/>
            <a:ext cx="882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Rectangle 102"/>
          <p:cNvSpPr>
            <a:spLocks noChangeArrowheads="1"/>
          </p:cNvSpPr>
          <p:nvPr/>
        </p:nvSpPr>
        <p:spPr bwMode="auto">
          <a:xfrm>
            <a:off x="2339753" y="457790"/>
            <a:ext cx="662486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62000" indent="-7620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Vantagens da Arquitetura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97812" y="1660100"/>
            <a:ext cx="852266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q"/>
            </a:pPr>
            <a:endParaRPr lang="pt-BR" altLang="pt-BR" sz="20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Responsabilidades </a:t>
            </a: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 Área de TI</a:t>
            </a:r>
          </a:p>
          <a:p>
            <a:pPr marL="80010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Implementação de Novas Informações</a:t>
            </a:r>
          </a:p>
          <a:p>
            <a:pPr marL="80010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Integridade da Nuvem de Dados</a:t>
            </a:r>
          </a:p>
          <a:p>
            <a:pPr marL="80010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Publicação em Produção de Novas Análises</a:t>
            </a:r>
          </a:p>
          <a:p>
            <a:pPr marL="80010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altLang="pt-BR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pt-BR" altLang="pt-BR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pt-BR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Assurance</a:t>
            </a: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das Novas Análises </a:t>
            </a:r>
          </a:p>
          <a:p>
            <a:pPr eaLnBrk="1" hangingPunct="1">
              <a:buFontTx/>
              <a:buChar char="•"/>
            </a:pP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Responsabilidades da Área de Negócios</a:t>
            </a:r>
          </a:p>
          <a:p>
            <a:pPr marL="80010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Replicação de Treinamentos 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Cada Aplicação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Desenvolvimento de Novas 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Análises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Compartilhamento de 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Análises 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55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318593" cy="135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4" descr="http://www.clker.com/cliparts/v/p/h/4/W/j/google-pi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44463" y="1285273"/>
            <a:ext cx="882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Rectangle 102"/>
          <p:cNvSpPr>
            <a:spLocks noChangeArrowheads="1"/>
          </p:cNvSpPr>
          <p:nvPr/>
        </p:nvSpPr>
        <p:spPr bwMode="auto">
          <a:xfrm>
            <a:off x="2426097" y="457790"/>
            <a:ext cx="653851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62000" indent="-7620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Infraestrutura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97812" y="1660100"/>
            <a:ext cx="852266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Servidor </a:t>
            </a: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Produção</a:t>
            </a:r>
          </a:p>
          <a:p>
            <a:pPr marL="80010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Windows Server 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2012 </a:t>
            </a: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R2 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x64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1024 </a:t>
            </a: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GB </a:t>
            </a:r>
            <a:r>
              <a:rPr lang="pt-BR" altLang="pt-BR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Ram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Processadores 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Intel Xeon E7 4890 v2 (30 core)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altLang="pt-BR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Qlikview</a:t>
            </a: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Enterprise </a:t>
            </a:r>
            <a:r>
              <a:rPr lang="pt-BR" altLang="pt-BR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Edition</a:t>
            </a: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11.2 SR12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eaLnBrk="1" hangingPunct="1"/>
            <a:endParaRPr lang="pt-BR" altLang="pt-BR" sz="20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Servidor de 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Qualidade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Windows Server 2012 R2 x64</a:t>
            </a:r>
          </a:p>
          <a:p>
            <a:pPr marL="80010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64 </a:t>
            </a: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GB </a:t>
            </a:r>
            <a:r>
              <a:rPr lang="pt-BR" altLang="pt-BR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Ram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Processadores 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AMD </a:t>
            </a:r>
            <a:r>
              <a:rPr lang="pt-BR" altLang="pt-BR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Opteron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(8 core)</a:t>
            </a:r>
          </a:p>
          <a:p>
            <a:pPr marL="80010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altLang="pt-BR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Qlikview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Enterprise </a:t>
            </a:r>
            <a:r>
              <a:rPr lang="pt-BR" altLang="pt-BR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Edition</a:t>
            </a: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11.2 </a:t>
            </a:r>
            <a:r>
              <a:rPr lang="pt-BR" alt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SR12</a:t>
            </a:r>
            <a:endParaRPr lang="pt-BR" alt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12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466</Words>
  <Application>Microsoft Office PowerPoint</Application>
  <PresentationFormat>Apresentação na tela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Tema do Office</vt:lpstr>
      <vt:lpstr>Qlikview na Vonpar Um Projeto BI de Sucesso Ronald Bertele Vonpar S/A Setembro/2015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 pela presença!</vt:lpstr>
    </vt:vector>
  </TitlesOfParts>
  <Company>AGCO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Ambientes Híbridos de BI Complexidades e Desafios João G. Gutheil AGCO do Brasil</dc:title>
  <dc:creator>Windows User</dc:creator>
  <cp:lastModifiedBy>Ronald Bertele</cp:lastModifiedBy>
  <cp:revision>19</cp:revision>
  <dcterms:created xsi:type="dcterms:W3CDTF">2015-09-10T17:01:33Z</dcterms:created>
  <dcterms:modified xsi:type="dcterms:W3CDTF">2015-09-15T20:52:54Z</dcterms:modified>
</cp:coreProperties>
</file>