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9" r:id="rId5"/>
    <p:sldId id="259" r:id="rId6"/>
    <p:sldId id="260" r:id="rId7"/>
    <p:sldId id="286" r:id="rId8"/>
    <p:sldId id="287" r:id="rId9"/>
    <p:sldId id="261" r:id="rId10"/>
    <p:sldId id="263" r:id="rId11"/>
    <p:sldId id="285" r:id="rId12"/>
    <p:sldId id="264" r:id="rId13"/>
    <p:sldId id="265" r:id="rId14"/>
    <p:sldId id="270" r:id="rId15"/>
    <p:sldId id="272" r:id="rId16"/>
    <p:sldId id="273" r:id="rId17"/>
    <p:sldId id="275" r:id="rId18"/>
    <p:sldId id="276" r:id="rId19"/>
    <p:sldId id="278" r:id="rId20"/>
    <p:sldId id="279" r:id="rId21"/>
    <p:sldId id="277" r:id="rId22"/>
    <p:sldId id="280" r:id="rId23"/>
    <p:sldId id="281" r:id="rId24"/>
    <p:sldId id="282" r:id="rId25"/>
    <p:sldId id="284" r:id="rId26"/>
    <p:sldId id="266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1339"/>
            <a:ext cx="9144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6368">
            <a:off x="2379462" y="1701773"/>
            <a:ext cx="1953492" cy="107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5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5035"/>
            <a:ext cx="9144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24" y="3717032"/>
            <a:ext cx="6152728" cy="1656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602168"/>
            <a:ext cx="1826277" cy="100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5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90662"/>
            <a:ext cx="6707088" cy="850106"/>
          </a:xfrm>
          <a:prstGeom prst="rect">
            <a:avLst/>
          </a:prstGeo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úvi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 userDrawn="1"/>
        </p:nvSpPr>
        <p:spPr>
          <a:xfrm flipV="1">
            <a:off x="-11502" y="-5754"/>
            <a:ext cx="9155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36" y="412131"/>
            <a:ext cx="3691928" cy="203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4077072"/>
            <a:ext cx="9144000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Insira aqui o email do(s) participante(s)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251" y="5033170"/>
            <a:ext cx="4155498" cy="182483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27809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81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 userDrawn="1"/>
        </p:nvSpPr>
        <p:spPr>
          <a:xfrm flipV="1">
            <a:off x="-11502" y="-5754"/>
            <a:ext cx="9155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4" y="193499"/>
            <a:ext cx="1787350" cy="9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@kodeout.t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/>
        </p:nvSpPr>
        <p:spPr>
          <a:xfrm flipV="1">
            <a:off x="-14068" y="-4"/>
            <a:ext cx="9158068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 flipV="1">
            <a:off x="-14068" y="6333888"/>
            <a:ext cx="9158068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70" y="773279"/>
            <a:ext cx="5898460" cy="325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Moises\Documents\GUTS-RS\Temp\Twitter_logo_blu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5860708"/>
            <a:ext cx="379312" cy="3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25802" y="5719608"/>
            <a:ext cx="3366109" cy="590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 /@</a:t>
            </a:r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4072979"/>
            <a:ext cx="8640960" cy="156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Automação de Testes com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Sikuli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</a:t>
            </a:r>
          </a:p>
          <a:p>
            <a:pPr algn="ctr"/>
            <a:r>
              <a:rPr lang="pt-BR" sz="35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Castro</a:t>
            </a:r>
            <a:endParaRPr lang="en-US" sz="3500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palestrante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Castro: </a:t>
            </a:r>
          </a:p>
          <a:p>
            <a:pPr algn="just"/>
            <a:r>
              <a:rPr lang="pt-BR" dirty="0" smtClean="0"/>
              <a:t>Profissional </a:t>
            </a:r>
            <a:r>
              <a:rPr lang="pt-BR" dirty="0"/>
              <a:t>de TI há mais de 15 anos, atua em R&amp;D desde 2006 como Analista de Qualidade de Software em projetos globais com diversas tecnologias, se envolvendo desde a especificação de requisitos até a gestão de ambientes de </a:t>
            </a:r>
            <a:r>
              <a:rPr lang="pt-BR" dirty="0" err="1"/>
              <a:t>Continuous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 para a execução automatizada de testes integrados aos processos de Build e </a:t>
            </a:r>
            <a:r>
              <a:rPr lang="pt-BR" dirty="0" err="1"/>
              <a:t>Deploy</a:t>
            </a:r>
            <a:r>
              <a:rPr lang="pt-BR" dirty="0"/>
              <a:t>, além da automação de processos </a:t>
            </a:r>
            <a:r>
              <a:rPr lang="pt-BR" dirty="0" smtClean="0"/>
              <a:t>de negócio.</a:t>
            </a:r>
          </a:p>
          <a:p>
            <a:pPr algn="just"/>
            <a:r>
              <a:rPr lang="pt-BR" dirty="0" smtClean="0"/>
              <a:t>Graduado </a:t>
            </a:r>
            <a:r>
              <a:rPr lang="pt-BR" dirty="0"/>
              <a:t>em Gestão de TI pela </a:t>
            </a:r>
            <a:r>
              <a:rPr lang="pt-BR" dirty="0" err="1"/>
              <a:t>Unisinos</a:t>
            </a:r>
            <a:r>
              <a:rPr lang="pt-BR" dirty="0"/>
              <a:t>, atualmente cursa MBA em Gestão de Projetos e se prepara para a obtenção de certificações relacionados à Gestão. Entusiasta em Empreendedorismo Tecnológico e premiado no </a:t>
            </a:r>
            <a:r>
              <a:rPr lang="pt-BR" dirty="0" err="1"/>
              <a:t>StartUp</a:t>
            </a:r>
            <a:r>
              <a:rPr lang="pt-BR" dirty="0"/>
              <a:t> Weekend 2014, participa da XVI edição da Maratona de Empreendedorismo da </a:t>
            </a:r>
            <a:r>
              <a:rPr lang="pt-BR" dirty="0" smtClean="0"/>
              <a:t>UFRGS.</a:t>
            </a:r>
          </a:p>
          <a:p>
            <a:pPr algn="just"/>
            <a:r>
              <a:rPr lang="pt-BR" dirty="0" smtClean="0"/>
              <a:t>Complementando </a:t>
            </a:r>
            <a:r>
              <a:rPr lang="pt-BR" dirty="0"/>
              <a:t>o perfil, pratica corrida, trekking, </a:t>
            </a:r>
            <a:r>
              <a:rPr lang="pt-BR" dirty="0" err="1"/>
              <a:t>rappel</a:t>
            </a:r>
            <a:r>
              <a:rPr lang="pt-BR" dirty="0"/>
              <a:t>, é músico, </a:t>
            </a:r>
            <a:r>
              <a:rPr lang="pt-BR" dirty="0" err="1"/>
              <a:t>sushiman</a:t>
            </a:r>
            <a:r>
              <a:rPr lang="pt-BR" dirty="0"/>
              <a:t> e aeromodelista.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09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palestrante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Castro: </a:t>
            </a:r>
          </a:p>
          <a:p>
            <a:pPr algn="just"/>
            <a:r>
              <a:rPr lang="pt-BR" dirty="0" smtClean="0"/>
              <a:t>Profissional </a:t>
            </a:r>
            <a:r>
              <a:rPr lang="pt-BR" dirty="0"/>
              <a:t>de TI há mais de 15 anos, atua em R&amp;D desde 2006 como Analista de Qualidade de Software em projetos globais com diversas tecnologias, se envolvendo desde a especificação de requisitos até a gestão de ambientes de </a:t>
            </a:r>
            <a:r>
              <a:rPr lang="pt-BR" dirty="0" err="1"/>
              <a:t>Continuous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 para a execução automatizada de testes integrados aos processos de Build e </a:t>
            </a:r>
            <a:r>
              <a:rPr lang="pt-BR" dirty="0" err="1"/>
              <a:t>Deploy</a:t>
            </a:r>
            <a:r>
              <a:rPr lang="pt-BR" dirty="0"/>
              <a:t>, além da automação de processos </a:t>
            </a:r>
            <a:r>
              <a:rPr lang="pt-BR" dirty="0" smtClean="0"/>
              <a:t>de negócio.</a:t>
            </a:r>
          </a:p>
          <a:p>
            <a:pPr algn="just"/>
            <a:r>
              <a:rPr lang="pt-BR" dirty="0" smtClean="0"/>
              <a:t>Graduado </a:t>
            </a:r>
            <a:r>
              <a:rPr lang="pt-BR" dirty="0"/>
              <a:t>em Gestão de TI pela </a:t>
            </a:r>
            <a:r>
              <a:rPr lang="pt-BR" dirty="0" err="1"/>
              <a:t>Unisinos</a:t>
            </a:r>
            <a:r>
              <a:rPr lang="pt-BR" dirty="0"/>
              <a:t>, atualmente cursa MBA em Gestão de Projetos e se prepara para a obtenção de certificações relacionados à Gestão. Entusiasta em Empreendedorismo Tecnológico e premiado no </a:t>
            </a:r>
            <a:r>
              <a:rPr lang="pt-BR" dirty="0" err="1"/>
              <a:t>StartUp</a:t>
            </a:r>
            <a:r>
              <a:rPr lang="pt-BR" dirty="0"/>
              <a:t> Weekend 2014, participa da XVI edição da Maratona de Empreendedorismo da </a:t>
            </a:r>
            <a:r>
              <a:rPr lang="pt-BR" dirty="0" smtClean="0"/>
              <a:t>UFRGS.</a:t>
            </a:r>
          </a:p>
          <a:p>
            <a:pPr algn="just"/>
            <a:r>
              <a:rPr lang="pt-BR" dirty="0" smtClean="0"/>
              <a:t>Complementando </a:t>
            </a:r>
            <a:r>
              <a:rPr lang="pt-BR" dirty="0"/>
              <a:t>o perfil, pratica corrida, trekking, </a:t>
            </a:r>
            <a:r>
              <a:rPr lang="pt-BR" dirty="0" err="1"/>
              <a:t>rappel</a:t>
            </a:r>
            <a:r>
              <a:rPr lang="pt-BR" dirty="0"/>
              <a:t>, é músico, </a:t>
            </a:r>
            <a:r>
              <a:rPr lang="pt-BR" dirty="0" err="1"/>
              <a:t>sushiman</a:t>
            </a:r>
            <a:r>
              <a:rPr lang="pt-BR" dirty="0"/>
              <a:t> e aeromodelista.</a:t>
            </a:r>
            <a:endParaRPr lang="pt-BR" dirty="0" smtClean="0"/>
          </a:p>
        </p:txBody>
      </p:sp>
      <p:grpSp>
        <p:nvGrpSpPr>
          <p:cNvPr id="6" name="Grupo 5"/>
          <p:cNvGrpSpPr/>
          <p:nvPr/>
        </p:nvGrpSpPr>
        <p:grpSpPr>
          <a:xfrm rot="20946539">
            <a:off x="345310" y="1868488"/>
            <a:ext cx="7116567" cy="2433436"/>
            <a:chOff x="878374" y="2780928"/>
            <a:chExt cx="7116567" cy="2433436"/>
          </a:xfrm>
        </p:grpSpPr>
        <p:pic>
          <p:nvPicPr>
            <p:cNvPr id="1026" name="Picture 2" descr="http://i45.tinypic.com/e84u1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74" y="2780928"/>
              <a:ext cx="7116567" cy="24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342" y="3212976"/>
              <a:ext cx="1456933" cy="158417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3175" y="3212976"/>
              <a:ext cx="1394764" cy="1584176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114" y="3212975"/>
              <a:ext cx="1322938" cy="1587525"/>
            </a:xfrm>
            <a:prstGeom prst="rect">
              <a:avLst/>
            </a:prstGeom>
          </p:spPr>
        </p:pic>
        <p:pic>
          <p:nvPicPr>
            <p:cNvPr id="1028" name="Picture 4" descr="https://fbcdn-sphotos-f-a.akamaihd.net/hphotos-ak-xlp1/v/t1.0-9/11232352_842433202510171_340876631608235109_n.jpg?oh=df608a7982e0768719d8d4f30de87a5d&amp;oe=56770908&amp;__gda__=1449420917_8a923bb8507dbb2f0b670b7e3d88b307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32091" y="3212975"/>
              <a:ext cx="1542349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 rot="1152580">
            <a:off x="1774972" y="3276919"/>
            <a:ext cx="7116567" cy="2433436"/>
            <a:chOff x="2555776" y="2804869"/>
            <a:chExt cx="7116567" cy="2433436"/>
          </a:xfrm>
        </p:grpSpPr>
        <p:pic>
          <p:nvPicPr>
            <p:cNvPr id="11" name="Picture 2" descr="http://i45.tinypic.com/e84u1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804869"/>
              <a:ext cx="7116567" cy="24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8357" y="3243337"/>
              <a:ext cx="1467933" cy="1555511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1946" y="3219901"/>
              <a:ext cx="1532297" cy="1578728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5676" y="3222988"/>
              <a:ext cx="1653431" cy="1575642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981874" y="3219902"/>
              <a:ext cx="1576741" cy="1578728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201161" y="4307932"/>
            <a:ext cx="7116567" cy="2433436"/>
            <a:chOff x="201161" y="4307932"/>
            <a:chExt cx="7116567" cy="2433436"/>
          </a:xfrm>
        </p:grpSpPr>
        <p:pic>
          <p:nvPicPr>
            <p:cNvPr id="17" name="Picture 2" descr="http://i45.tinypic.com/e84u1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1" y="4307932"/>
              <a:ext cx="7116567" cy="24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433" y="4724702"/>
              <a:ext cx="1603071" cy="1571846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5571" y="4739374"/>
              <a:ext cx="1427229" cy="1564872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3300" y="4710712"/>
              <a:ext cx="1362893" cy="1614902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6592" y="4718593"/>
              <a:ext cx="1411458" cy="1599240"/>
            </a:xfrm>
            <a:prstGeom prst="rect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 rot="552047">
            <a:off x="1828416" y="592260"/>
            <a:ext cx="7116567" cy="2433436"/>
            <a:chOff x="1773707" y="557575"/>
            <a:chExt cx="7116567" cy="2433436"/>
          </a:xfrm>
        </p:grpSpPr>
        <p:pic>
          <p:nvPicPr>
            <p:cNvPr id="23" name="Picture 2" descr="http://i45.tinypic.com/e84u1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707" y="557575"/>
              <a:ext cx="7116567" cy="24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7441" y="973360"/>
              <a:ext cx="1445367" cy="1576484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5693" y="985568"/>
              <a:ext cx="1596019" cy="1564276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7965" y="1000524"/>
              <a:ext cx="1660760" cy="1555769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154" y="984327"/>
              <a:ext cx="1338495" cy="1565517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 rot="2416596">
            <a:off x="2004742" y="1969702"/>
            <a:ext cx="7116567" cy="2433436"/>
            <a:chOff x="1558603" y="2397381"/>
            <a:chExt cx="7116567" cy="2433436"/>
          </a:xfrm>
        </p:grpSpPr>
        <p:pic>
          <p:nvPicPr>
            <p:cNvPr id="29" name="Picture 2" descr="http://i45.tinypic.com/e84u1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603" y="2397381"/>
              <a:ext cx="7116567" cy="24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8788" y="2791228"/>
              <a:ext cx="1423567" cy="1611999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9059" y="2816024"/>
              <a:ext cx="1355948" cy="1587203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0656" y="2823828"/>
              <a:ext cx="1656184" cy="1564365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1451" y="2836952"/>
              <a:ext cx="1625909" cy="1569760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 rot="19707917">
            <a:off x="101036" y="2726746"/>
            <a:ext cx="7116567" cy="2433436"/>
            <a:chOff x="497710" y="2007240"/>
            <a:chExt cx="7116567" cy="2433436"/>
          </a:xfrm>
        </p:grpSpPr>
        <p:pic>
          <p:nvPicPr>
            <p:cNvPr id="35" name="Picture 2" descr="http://i45.tinypic.com/e84u1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10" y="2007240"/>
              <a:ext cx="7116567" cy="24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61" y="2433827"/>
              <a:ext cx="1666445" cy="1569569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9598" y="2429642"/>
              <a:ext cx="1524722" cy="1551969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8024" y="2444698"/>
              <a:ext cx="1412588" cy="1554340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6729" y="2518880"/>
              <a:ext cx="1680487" cy="1414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3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29" y="4447980"/>
            <a:ext cx="9144000" cy="2221380"/>
          </a:xfrm>
        </p:spPr>
        <p:txBody>
          <a:bodyPr/>
          <a:lstStyle/>
          <a:p>
            <a:r>
              <a:rPr lang="pt-BR" dirty="0"/>
              <a:t>Automação de </a:t>
            </a:r>
            <a:r>
              <a:rPr lang="pt-BR" dirty="0" smtClean="0"/>
              <a:t>Testes</a:t>
            </a:r>
            <a:br>
              <a:rPr lang="pt-BR" dirty="0" smtClean="0"/>
            </a:br>
            <a:r>
              <a:rPr lang="pt-BR" dirty="0" smtClean="0"/>
              <a:t>com </a:t>
            </a:r>
            <a:r>
              <a:rPr lang="pt-BR" dirty="0" err="1"/>
              <a:t>Sikuli</a:t>
            </a:r>
            <a:r>
              <a:rPr lang="pt-BR" dirty="0"/>
              <a:t> </a:t>
            </a:r>
            <a:r>
              <a:rPr lang="pt-BR" dirty="0" smtClean="0"/>
              <a:t>Script</a:t>
            </a:r>
            <a:br>
              <a:rPr lang="pt-BR" dirty="0" smtClean="0"/>
            </a:br>
            <a:r>
              <a:rPr lang="pt-BR" sz="2400" dirty="0" smtClean="0"/>
              <a:t>-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>Daniel Castro</a:t>
            </a:r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Porto Alegre - Setembro/2015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2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3568" y="4005064"/>
            <a:ext cx="777686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pt-BR" sz="2400" dirty="0" smtClean="0"/>
              <a:t>“Automação de teste é o uso de software para controlar a execução do teste de software, a comparação dos resultados esperados com os resultados reais, a configuração das pré-condições de teste e outras funções de controle e relatório de teste. De forma geral, a automação de teste pode iniciar a partir de um processo manual de teste já estabelecido e formalizado.” (</a:t>
            </a:r>
            <a:r>
              <a:rPr lang="pt-BR" sz="2400" dirty="0" err="1" smtClean="0"/>
              <a:t>Wikipedia</a:t>
            </a:r>
            <a:r>
              <a:rPr lang="pt-BR" sz="2400" dirty="0" smtClean="0"/>
              <a:t>)</a:t>
            </a:r>
            <a:endParaRPr lang="pt-BR" sz="4000" dirty="0" smtClean="0"/>
          </a:p>
        </p:txBody>
      </p:sp>
      <p:pic>
        <p:nvPicPr>
          <p:cNvPr id="6" name="Picture 2" descr="Automacao de Testes de Software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628800"/>
            <a:ext cx="34563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silverink.com/wp-content/uploads/2015/05/WTF_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1585" y="1629354"/>
            <a:ext cx="28552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98" y="1484230"/>
            <a:ext cx="3270867" cy="2488858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>
                <a:latin typeface="+mn-lt"/>
              </a:rPr>
              <a:t>Automação de Testes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7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5184576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pt-BR" sz="2000" b="1" i="1" dirty="0" err="1" smtClean="0">
                <a:latin typeface="+mj-lt"/>
              </a:rPr>
              <a:t>Automação_de</a:t>
            </a:r>
            <a:r>
              <a:rPr lang="pt-BR" sz="2000" b="1" i="1" dirty="0" err="1">
                <a:latin typeface="+mj-lt"/>
              </a:rPr>
              <a:t>_</a:t>
            </a:r>
            <a:r>
              <a:rPr lang="pt-BR" sz="2000" b="1" i="1" dirty="0" err="1" smtClean="0">
                <a:latin typeface="+mj-lt"/>
              </a:rPr>
              <a:t>Testes</a:t>
            </a:r>
            <a:r>
              <a:rPr lang="pt-BR" sz="2000" b="1" i="1" dirty="0" smtClean="0">
                <a:latin typeface="+mj-lt"/>
              </a:rPr>
              <a:t> &lt;&gt; </a:t>
            </a:r>
            <a:r>
              <a:rPr lang="pt-BR" sz="2000" b="1" i="1" dirty="0" err="1" smtClean="0">
                <a:latin typeface="+mj-lt"/>
              </a:rPr>
              <a:t>Processo_de</a:t>
            </a:r>
            <a:r>
              <a:rPr lang="pt-BR" sz="2000" b="1" i="1" dirty="0" err="1">
                <a:latin typeface="+mj-lt"/>
              </a:rPr>
              <a:t>_</a:t>
            </a:r>
            <a:r>
              <a:rPr lang="pt-BR" sz="2000" b="1" i="1" dirty="0" err="1" smtClean="0">
                <a:latin typeface="+mj-lt"/>
              </a:rPr>
              <a:t>Testes</a:t>
            </a:r>
            <a:endParaRPr lang="pt-BR" sz="2000" b="1" i="1" dirty="0" smtClean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800" dirty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000" dirty="0" smtClean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000" dirty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000" dirty="0" smtClean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000" dirty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800" dirty="0" smtClean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000" dirty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pt-BR" sz="2000" dirty="0" smtClean="0">
              <a:latin typeface="+mj-lt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000" dirty="0" smtClean="0">
                <a:latin typeface="+mj-lt"/>
              </a:rPr>
              <a:t>“a </a:t>
            </a:r>
            <a:r>
              <a:rPr lang="pt-BR" sz="2000" dirty="0">
                <a:latin typeface="+mj-lt"/>
              </a:rPr>
              <a:t>qualidade do produto final é diretamente proporcional à qualidade do processo utilizado no seu ciclo de </a:t>
            </a:r>
            <a:r>
              <a:rPr lang="pt-BR" sz="2000" dirty="0" smtClean="0">
                <a:latin typeface="+mj-lt"/>
              </a:rPr>
              <a:t>vida” </a:t>
            </a:r>
            <a:r>
              <a:rPr lang="pt-BR" sz="1800" dirty="0" smtClean="0">
                <a:latin typeface="+mj-lt"/>
              </a:rPr>
              <a:t>(CMM – </a:t>
            </a:r>
            <a:r>
              <a:rPr lang="pt-BR" sz="1800" dirty="0" err="1" smtClean="0">
                <a:latin typeface="+mj-lt"/>
              </a:rPr>
              <a:t>Cabability</a:t>
            </a:r>
            <a:r>
              <a:rPr lang="pt-BR" sz="1800" dirty="0" smtClean="0">
                <a:latin typeface="+mj-lt"/>
              </a:rPr>
              <a:t> </a:t>
            </a:r>
            <a:r>
              <a:rPr lang="pt-BR" sz="1800" dirty="0" err="1" smtClean="0">
                <a:latin typeface="+mj-lt"/>
              </a:rPr>
              <a:t>Maturity</a:t>
            </a:r>
            <a:r>
              <a:rPr lang="pt-BR" sz="1800" dirty="0" smtClean="0">
                <a:latin typeface="+mj-lt"/>
              </a:rPr>
              <a:t> </a:t>
            </a:r>
            <a:r>
              <a:rPr lang="pt-BR" sz="1800" dirty="0" err="1" smtClean="0">
                <a:latin typeface="+mj-lt"/>
              </a:rPr>
              <a:t>Model</a:t>
            </a:r>
            <a:r>
              <a:rPr lang="pt-BR" sz="1800" dirty="0" smtClean="0">
                <a:latin typeface="+mj-lt"/>
              </a:rPr>
              <a:t>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94" y="1988841"/>
            <a:ext cx="4968396" cy="3744415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038072" y="5345272"/>
            <a:ext cx="1944216" cy="257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pt-BR" sz="1400" dirty="0" smtClean="0"/>
              <a:t>__________________ )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614136" y="5157192"/>
            <a:ext cx="1440160" cy="174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pt-BR" sz="1400" dirty="0" smtClean="0"/>
              <a:t>(____________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/>
              <a:t>Automação de Testes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>
                <a:latin typeface="+mn-lt"/>
              </a:rPr>
              <a:t>Automação de Testes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http://www.informant.com.br/blog/wp-content/uploads/2013/10/shutterstock_148247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3568" y="1566045"/>
            <a:ext cx="777686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pt-BR" sz="2800" dirty="0"/>
              <a:t>Encare a automação de testes como um </a:t>
            </a:r>
            <a:r>
              <a:rPr lang="pt-BR" sz="2800" dirty="0" smtClean="0"/>
              <a:t>projeto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988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067888" y="2060848"/>
            <a:ext cx="2531168" cy="2808313"/>
            <a:chOff x="1067888" y="2060848"/>
            <a:chExt cx="2531168" cy="2808313"/>
          </a:xfrm>
        </p:grpSpPr>
        <p:pic>
          <p:nvPicPr>
            <p:cNvPr id="7" name="Picture 4" descr="http://www.motorama.com.au/blog/2013/april/-/media/fc762cce25c74bd48ff336faf61b15e3.ashx?la=en&amp;h=463&amp;w=52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888" y="2636912"/>
              <a:ext cx="2531168" cy="223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1356281" y="2060848"/>
              <a:ext cx="1850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Desenvolvimento</a:t>
              </a:r>
              <a:endParaRPr lang="pt-BR" b="1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169676" y="2060848"/>
            <a:ext cx="3906436" cy="2808313"/>
            <a:chOff x="4169676" y="2060848"/>
            <a:chExt cx="3906436" cy="2808313"/>
          </a:xfrm>
        </p:grpSpPr>
        <p:pic>
          <p:nvPicPr>
            <p:cNvPr id="6" name="Picture 2" descr="http://reuniting-europe.blogactiv.eu/files/2011/10/crash-test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69676" y="2636912"/>
              <a:ext cx="3906436" cy="223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5524012" y="2060848"/>
              <a:ext cx="1064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Execução</a:t>
              </a:r>
              <a:endParaRPr lang="pt-BR" b="1" dirty="0"/>
            </a:p>
          </p:txBody>
        </p:sp>
      </p:grp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>
                <a:latin typeface="+mn-lt"/>
              </a:rPr>
              <a:t>Automação de Testes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2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sz="2400" dirty="0" smtClean="0"/>
              <a:t>Definição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Framework de Testes Unitários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Muito utilizado para TDD (Test </a:t>
            </a:r>
            <a:r>
              <a:rPr lang="pt-BR" sz="2400" dirty="0" err="1" smtClean="0"/>
              <a:t>Driven</a:t>
            </a:r>
            <a:r>
              <a:rPr lang="pt-BR" sz="2400" dirty="0" smtClean="0"/>
              <a:t> </a:t>
            </a:r>
            <a:r>
              <a:rPr lang="pt-BR" sz="2400" dirty="0" err="1" smtClean="0"/>
              <a:t>Development</a:t>
            </a:r>
            <a:r>
              <a:rPr lang="pt-BR" sz="2400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pt-BR" sz="2400" dirty="0" smtClean="0"/>
              <a:t>Outras características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Adequado para desenvolvimento Java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Compatível com IDE Eclipse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Compatível com </a:t>
            </a:r>
            <a:r>
              <a:rPr lang="pt-BR" sz="2400" dirty="0" err="1" smtClean="0"/>
              <a:t>Sikuli</a:t>
            </a:r>
            <a:r>
              <a:rPr lang="pt-BR" sz="2400" dirty="0" smtClean="0"/>
              <a:t> Script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>
                <a:latin typeface="+mn-lt"/>
              </a:rPr>
              <a:t>Sobre o </a:t>
            </a:r>
            <a:r>
              <a:rPr lang="pt-BR" dirty="0" err="1" smtClean="0">
                <a:latin typeface="+mn-lt"/>
              </a:rPr>
              <a:t>JUnit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2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>
                <a:latin typeface="+mn-lt"/>
              </a:rPr>
              <a:t>Sobre o </a:t>
            </a:r>
            <a:r>
              <a:rPr lang="pt-BR" dirty="0" err="1" smtClean="0">
                <a:latin typeface="+mn-lt"/>
              </a:rPr>
              <a:t>JUnit</a:t>
            </a:r>
            <a:endParaRPr lang="en-US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1845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dirty="0" smtClean="0"/>
              <a:t>Asserções</a:t>
            </a:r>
          </a:p>
          <a:p>
            <a:pPr lvl="1">
              <a:spcBef>
                <a:spcPts val="1200"/>
              </a:spcBef>
            </a:pPr>
            <a:r>
              <a:rPr lang="pt-BR" sz="2400" dirty="0" err="1" smtClean="0"/>
              <a:t>assertTrue</a:t>
            </a:r>
            <a:r>
              <a:rPr lang="pt-BR" sz="2400" dirty="0" smtClean="0"/>
              <a:t> ([</a:t>
            </a:r>
            <a:r>
              <a:rPr lang="pt-BR" sz="2400" dirty="0" err="1" smtClean="0"/>
              <a:t>String</a:t>
            </a:r>
            <a:r>
              <a:rPr lang="pt-BR" sz="2400" dirty="0" smtClean="0"/>
              <a:t> </a:t>
            </a:r>
            <a:r>
              <a:rPr lang="pt-BR" sz="2400" dirty="0" err="1" smtClean="0"/>
              <a:t>message</a:t>
            </a:r>
            <a:r>
              <a:rPr lang="pt-BR" sz="2400" dirty="0" smtClean="0"/>
              <a:t>,] </a:t>
            </a:r>
            <a:r>
              <a:rPr lang="pt-BR" sz="2400" dirty="0" err="1" smtClean="0"/>
              <a:t>boolean</a:t>
            </a:r>
            <a:r>
              <a:rPr lang="pt-BR" sz="2400" dirty="0" smtClean="0"/>
              <a:t> </a:t>
            </a:r>
            <a:r>
              <a:rPr lang="pt-BR" sz="2400" dirty="0" err="1" smtClean="0"/>
              <a:t>condition</a:t>
            </a:r>
            <a:r>
              <a:rPr lang="pt-BR" sz="24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pt-BR" sz="2400" dirty="0" err="1" smtClean="0"/>
              <a:t>assertFalse</a:t>
            </a:r>
            <a:r>
              <a:rPr lang="pt-BR" sz="2400" dirty="0" smtClean="0"/>
              <a:t> ([</a:t>
            </a:r>
            <a:r>
              <a:rPr lang="pt-BR" sz="2400" dirty="0" err="1" smtClean="0"/>
              <a:t>String</a:t>
            </a:r>
            <a:r>
              <a:rPr lang="pt-BR" sz="2400" dirty="0" smtClean="0"/>
              <a:t> </a:t>
            </a:r>
            <a:r>
              <a:rPr lang="pt-BR" sz="2400" dirty="0" err="1"/>
              <a:t>message</a:t>
            </a:r>
            <a:r>
              <a:rPr lang="pt-BR" sz="2400" dirty="0"/>
              <a:t>,]</a:t>
            </a:r>
            <a:r>
              <a:rPr lang="pt-BR" sz="2400" dirty="0" smtClean="0"/>
              <a:t> </a:t>
            </a:r>
            <a:r>
              <a:rPr lang="pt-BR" sz="2400" dirty="0" err="1"/>
              <a:t>boolean</a:t>
            </a:r>
            <a:r>
              <a:rPr lang="pt-BR" sz="2400" dirty="0"/>
              <a:t> </a:t>
            </a:r>
            <a:r>
              <a:rPr lang="pt-BR" sz="2400" dirty="0" err="1"/>
              <a:t>condition</a:t>
            </a:r>
            <a:r>
              <a:rPr lang="pt-BR" sz="2400" dirty="0" smtClean="0"/>
              <a:t>)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err="1" smtClean="0"/>
              <a:t>assertEquals</a:t>
            </a:r>
            <a:r>
              <a:rPr lang="pt-BR" sz="2400" dirty="0" smtClean="0"/>
              <a:t> ([</a:t>
            </a:r>
            <a:r>
              <a:rPr lang="pt-BR" sz="2400" dirty="0" err="1" smtClean="0"/>
              <a:t>String</a:t>
            </a:r>
            <a:r>
              <a:rPr lang="pt-BR" sz="2400" dirty="0" smtClean="0"/>
              <a:t> </a:t>
            </a:r>
            <a:r>
              <a:rPr lang="pt-BR" sz="2400" dirty="0" err="1"/>
              <a:t>message</a:t>
            </a:r>
            <a:r>
              <a:rPr lang="pt-BR" sz="2400" dirty="0" smtClean="0"/>
              <a:t>,] </a:t>
            </a:r>
            <a:r>
              <a:rPr lang="pt-BR" sz="2400" dirty="0" err="1" smtClean="0"/>
              <a:t>Object</a:t>
            </a:r>
            <a:r>
              <a:rPr lang="pt-BR" sz="2400" dirty="0" smtClean="0"/>
              <a:t> </a:t>
            </a:r>
            <a:r>
              <a:rPr lang="pt-BR" sz="2400" dirty="0" err="1"/>
              <a:t>expected</a:t>
            </a:r>
            <a:r>
              <a:rPr lang="pt-BR" sz="2400" dirty="0"/>
              <a:t>, </a:t>
            </a:r>
            <a:r>
              <a:rPr lang="pt-BR" sz="2400" dirty="0" err="1" smtClean="0"/>
              <a:t>Object</a:t>
            </a:r>
            <a:r>
              <a:rPr lang="pt-BR" sz="2400" dirty="0" smtClean="0"/>
              <a:t> </a:t>
            </a:r>
            <a:r>
              <a:rPr lang="pt-BR" sz="2400" dirty="0" err="1"/>
              <a:t>actual</a:t>
            </a:r>
            <a:r>
              <a:rPr lang="pt-BR" sz="2400" dirty="0" smtClean="0"/>
              <a:t>)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err="1" smtClean="0"/>
              <a:t>assertNull</a:t>
            </a:r>
            <a:r>
              <a:rPr lang="pt-BR" sz="2400" dirty="0" smtClean="0"/>
              <a:t> ([</a:t>
            </a:r>
            <a:r>
              <a:rPr lang="pt-BR" sz="2400" dirty="0" err="1"/>
              <a:t>String</a:t>
            </a:r>
            <a:r>
              <a:rPr lang="pt-BR" sz="2400" dirty="0"/>
              <a:t> </a:t>
            </a:r>
            <a:r>
              <a:rPr lang="pt-BR" sz="2400" dirty="0" err="1"/>
              <a:t>message</a:t>
            </a:r>
            <a:r>
              <a:rPr lang="pt-BR" sz="2400" dirty="0"/>
              <a:t>,] </a:t>
            </a:r>
            <a:r>
              <a:rPr lang="pt-BR" sz="2400" dirty="0" err="1" smtClean="0"/>
              <a:t>Object</a:t>
            </a:r>
            <a:r>
              <a:rPr lang="pt-BR" sz="2400" dirty="0" smtClean="0"/>
              <a:t> </a:t>
            </a:r>
            <a:r>
              <a:rPr lang="pt-BR" sz="2400" dirty="0" err="1" smtClean="0"/>
              <a:t>object</a:t>
            </a:r>
            <a:r>
              <a:rPr lang="pt-BR" sz="2400" dirty="0" smtClean="0"/>
              <a:t>)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err="1" smtClean="0"/>
              <a:t>assertNotNull</a:t>
            </a:r>
            <a:r>
              <a:rPr lang="pt-BR" sz="2400" dirty="0" smtClean="0"/>
              <a:t> </a:t>
            </a:r>
            <a:r>
              <a:rPr lang="pt-BR" sz="2400" dirty="0"/>
              <a:t>([</a:t>
            </a:r>
            <a:r>
              <a:rPr lang="pt-BR" sz="2400" dirty="0" err="1"/>
              <a:t>String</a:t>
            </a:r>
            <a:r>
              <a:rPr lang="pt-BR" sz="2400" dirty="0"/>
              <a:t> </a:t>
            </a:r>
            <a:r>
              <a:rPr lang="pt-BR" sz="2400" dirty="0" err="1"/>
              <a:t>message</a:t>
            </a:r>
            <a:r>
              <a:rPr lang="pt-BR" sz="2400" dirty="0"/>
              <a:t>,] </a:t>
            </a:r>
            <a:r>
              <a:rPr lang="pt-BR" sz="2400" dirty="0" err="1"/>
              <a:t>Object</a:t>
            </a:r>
            <a:r>
              <a:rPr lang="pt-BR" sz="2400" dirty="0"/>
              <a:t> </a:t>
            </a:r>
            <a:r>
              <a:rPr lang="pt-BR" sz="2400" dirty="0" err="1"/>
              <a:t>object</a:t>
            </a:r>
            <a:r>
              <a:rPr lang="pt-BR" sz="2400" dirty="0" smtClean="0"/>
              <a:t>)</a:t>
            </a:r>
          </a:p>
          <a:p>
            <a:pPr lvl="1" algn="just">
              <a:spcBef>
                <a:spcPts val="120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009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>
                <a:latin typeface="+mn-lt"/>
              </a:rPr>
              <a:t>Sobre o </a:t>
            </a:r>
            <a:r>
              <a:rPr lang="pt-BR" dirty="0" err="1" smtClean="0">
                <a:latin typeface="+mn-lt"/>
              </a:rPr>
              <a:t>JUnit</a:t>
            </a:r>
            <a:endParaRPr lang="en-US" dirty="0">
              <a:latin typeface="+mn-lt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sz="2400" dirty="0" smtClean="0"/>
              <a:t>Métodos de Pré-Condição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@</a:t>
            </a:r>
            <a:r>
              <a:rPr lang="pt-BR" sz="2400" dirty="0" err="1" smtClean="0"/>
              <a:t>BeforeClass</a:t>
            </a:r>
            <a:endParaRPr lang="pt-BR" sz="2400" dirty="0" smtClean="0"/>
          </a:p>
          <a:p>
            <a:pPr lvl="2" algn="just">
              <a:spcBef>
                <a:spcPts val="1200"/>
              </a:spcBef>
            </a:pPr>
            <a:r>
              <a:rPr lang="pt-BR" dirty="0" smtClean="0"/>
              <a:t>Executa uma única vez </a:t>
            </a:r>
            <a:r>
              <a:rPr lang="pt-BR" b="1" dirty="0" smtClean="0"/>
              <a:t>ANTES</a:t>
            </a:r>
            <a:r>
              <a:rPr lang="pt-BR" dirty="0" smtClean="0"/>
              <a:t> de todos os </a:t>
            </a:r>
            <a:r>
              <a:rPr lang="pt-BR" dirty="0"/>
              <a:t>@Test</a:t>
            </a:r>
            <a:endParaRPr lang="pt-BR" dirty="0" smtClean="0"/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@</a:t>
            </a:r>
            <a:r>
              <a:rPr lang="pt-BR" sz="2400" dirty="0" err="1" smtClean="0"/>
              <a:t>Before</a:t>
            </a:r>
            <a:endParaRPr lang="pt-BR" sz="2400" dirty="0" smtClean="0"/>
          </a:p>
          <a:p>
            <a:pPr lvl="2" algn="just">
              <a:spcBef>
                <a:spcPts val="1200"/>
              </a:spcBef>
            </a:pPr>
            <a:r>
              <a:rPr lang="pt-BR" dirty="0"/>
              <a:t>Executa uma </a:t>
            </a:r>
            <a:r>
              <a:rPr lang="pt-BR" dirty="0" smtClean="0"/>
              <a:t>vez </a:t>
            </a:r>
            <a:r>
              <a:rPr lang="pt-BR" b="1" dirty="0"/>
              <a:t>ANTES</a:t>
            </a:r>
            <a:r>
              <a:rPr lang="pt-BR" dirty="0"/>
              <a:t> de </a:t>
            </a:r>
            <a:r>
              <a:rPr lang="pt-BR" dirty="0" smtClean="0"/>
              <a:t>cada @</a:t>
            </a:r>
            <a:r>
              <a:rPr lang="pt-BR" dirty="0"/>
              <a:t>T</a:t>
            </a:r>
            <a:r>
              <a:rPr lang="pt-BR" dirty="0" smtClean="0"/>
              <a:t>est</a:t>
            </a:r>
            <a:endParaRPr lang="pt-BR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Métodos de </a:t>
            </a:r>
            <a:r>
              <a:rPr lang="pt-BR" sz="2400" dirty="0" smtClean="0"/>
              <a:t>Pós-Condição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@</a:t>
            </a:r>
            <a:r>
              <a:rPr lang="pt-BR" sz="2400" dirty="0" err="1" smtClean="0"/>
              <a:t>AfterClass</a:t>
            </a:r>
            <a:endParaRPr lang="pt-BR" sz="2400" dirty="0" smtClean="0"/>
          </a:p>
          <a:p>
            <a:pPr lvl="2" algn="just">
              <a:spcBef>
                <a:spcPts val="1200"/>
              </a:spcBef>
            </a:pPr>
            <a:r>
              <a:rPr lang="pt-BR" dirty="0"/>
              <a:t>Executa uma única vez </a:t>
            </a:r>
            <a:r>
              <a:rPr lang="pt-BR" b="1" dirty="0" smtClean="0"/>
              <a:t>APÓS</a:t>
            </a:r>
            <a:r>
              <a:rPr lang="pt-BR" dirty="0" smtClean="0"/>
              <a:t> todos os @Test</a:t>
            </a:r>
            <a:endParaRPr lang="pt-BR" dirty="0"/>
          </a:p>
          <a:p>
            <a:pPr lvl="1" algn="just">
              <a:spcBef>
                <a:spcPts val="1200"/>
              </a:spcBef>
            </a:pPr>
            <a:r>
              <a:rPr lang="pt-BR" sz="2400" dirty="0" smtClean="0"/>
              <a:t>@</a:t>
            </a:r>
            <a:r>
              <a:rPr lang="pt-BR" sz="2400" dirty="0" err="1" smtClean="0"/>
              <a:t>After</a:t>
            </a:r>
            <a:endParaRPr lang="pt-BR" sz="2400" dirty="0" smtClean="0"/>
          </a:p>
          <a:p>
            <a:pPr lvl="2" algn="just">
              <a:spcBef>
                <a:spcPts val="1200"/>
              </a:spcBef>
            </a:pPr>
            <a:r>
              <a:rPr lang="pt-BR" dirty="0"/>
              <a:t>Executa uma vez </a:t>
            </a:r>
            <a:r>
              <a:rPr lang="pt-BR" b="1" dirty="0" smtClean="0"/>
              <a:t>APÓS</a:t>
            </a:r>
            <a:r>
              <a:rPr lang="pt-BR" dirty="0" smtClean="0"/>
              <a:t> cada </a:t>
            </a:r>
            <a:r>
              <a:rPr lang="pt-BR" dirty="0"/>
              <a:t>@Test</a:t>
            </a:r>
            <a:endParaRPr lang="pt-BR" dirty="0" smtClean="0"/>
          </a:p>
          <a:p>
            <a:pPr lvl="1" algn="just">
              <a:spcBef>
                <a:spcPts val="1200"/>
              </a:spcBef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971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19h15 às 19h45 </a:t>
            </a:r>
            <a:r>
              <a:rPr lang="pt-BR" dirty="0" smtClean="0"/>
              <a:t>Recepção, boas vindas e Coffee para integração</a:t>
            </a:r>
          </a:p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19h45 às 19h55 </a:t>
            </a:r>
            <a:r>
              <a:rPr lang="pt-BR" dirty="0" smtClean="0"/>
              <a:t>Abertura do evento, apresentação do GUTS-RS e expectativas do evento</a:t>
            </a:r>
          </a:p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19h55 às 21h15 </a:t>
            </a:r>
            <a:r>
              <a:rPr lang="pt-BR" dirty="0"/>
              <a:t>Automação de Testes com Sikuli Script </a:t>
            </a:r>
            <a:r>
              <a:rPr lang="pt-BR" dirty="0" smtClean="0"/>
              <a:t>(Daniel Castro)</a:t>
            </a:r>
          </a:p>
        </p:txBody>
      </p:sp>
    </p:spTree>
    <p:extLst>
      <p:ext uri="{BB962C8B-B14F-4D97-AF65-F5344CB8AC3E}">
        <p14:creationId xmlns:p14="http://schemas.microsoft.com/office/powerpoint/2010/main" val="3963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/>
              <a:t>Mas por que </a:t>
            </a:r>
            <a:r>
              <a:rPr lang="pt-BR" dirty="0" err="1" smtClean="0"/>
              <a:t>Sikuli</a:t>
            </a:r>
            <a:r>
              <a:rPr lang="pt-BR" dirty="0" smtClean="0"/>
              <a:t>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sz="2400" dirty="0" smtClean="0"/>
              <a:t>“</a:t>
            </a:r>
            <a:r>
              <a:rPr lang="pt-BR" sz="2400" dirty="0"/>
              <a:t>Sikuli automatiza qualquer coisa que </a:t>
            </a:r>
            <a:r>
              <a:rPr lang="pt-BR" sz="2400" dirty="0" smtClean="0"/>
              <a:t>você </a:t>
            </a:r>
            <a:r>
              <a:rPr lang="pt-BR" sz="2400" dirty="0"/>
              <a:t>vê na tela. Ele usa reconhecimento de imagens para identificar e controlar componentes de GUI. É útil quando não há acesso fácil ao interior da GUI ou código fonte</a:t>
            </a:r>
            <a:r>
              <a:rPr lang="pt-BR" sz="2400" dirty="0" smtClean="0"/>
              <a:t>.” </a:t>
            </a:r>
          </a:p>
          <a:p>
            <a:pPr algn="just">
              <a:spcBef>
                <a:spcPts val="1200"/>
              </a:spcBef>
            </a:pPr>
            <a:r>
              <a:rPr lang="en-US" sz="2400" dirty="0" err="1" smtClean="0"/>
              <a:t>Quem</a:t>
            </a:r>
            <a:r>
              <a:rPr lang="en-US" sz="2400" dirty="0" smtClean="0"/>
              <a:t> </a:t>
            </a:r>
            <a:r>
              <a:rPr lang="en-US" sz="2400" dirty="0" err="1" smtClean="0"/>
              <a:t>desenvolve</a:t>
            </a:r>
            <a:r>
              <a:rPr lang="en-US" sz="2400" dirty="0" smtClean="0"/>
              <a:t> o </a:t>
            </a:r>
            <a:r>
              <a:rPr lang="en-US" sz="2400" dirty="0" err="1" smtClean="0"/>
              <a:t>Sikuli</a:t>
            </a:r>
            <a:r>
              <a:rPr lang="en-US" sz="2400" dirty="0" smtClean="0"/>
              <a:t>?</a:t>
            </a:r>
            <a:endParaRPr lang="en-US" sz="2400" dirty="0"/>
          </a:p>
          <a:p>
            <a:pPr lvl="1" algn="just">
              <a:spcBef>
                <a:spcPts val="1200"/>
              </a:spcBef>
            </a:pPr>
            <a:r>
              <a:rPr lang="en-US" sz="2000" dirty="0" smtClean="0"/>
              <a:t>“</a:t>
            </a:r>
            <a:r>
              <a:rPr lang="pt-BR" sz="2000" dirty="0"/>
              <a:t>Sikuli é um projeto de pesquisa de código aberto originalmente iniciado no Grupo de Design de Interface de Usuários do </a:t>
            </a:r>
            <a:r>
              <a:rPr lang="pt-BR" sz="2000" dirty="0" smtClean="0"/>
              <a:t>MIT.</a:t>
            </a:r>
            <a:r>
              <a:rPr lang="en-US" sz="2000" dirty="0" smtClean="0"/>
              <a:t>”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Como </a:t>
            </a:r>
            <a:r>
              <a:rPr lang="en-US" sz="2400" dirty="0" err="1" smtClean="0"/>
              <a:t>obter</a:t>
            </a:r>
            <a:r>
              <a:rPr lang="en-US" sz="2400" dirty="0" smtClean="0"/>
              <a:t> </a:t>
            </a:r>
            <a:r>
              <a:rPr lang="en-US" sz="2400" dirty="0" err="1" smtClean="0"/>
              <a:t>suporte</a:t>
            </a:r>
            <a:r>
              <a:rPr lang="en-US" sz="2400" dirty="0" smtClean="0"/>
              <a:t>?</a:t>
            </a:r>
          </a:p>
          <a:p>
            <a:pPr lvl="1" algn="just">
              <a:spcBef>
                <a:spcPts val="1200"/>
              </a:spcBef>
            </a:pPr>
            <a:r>
              <a:rPr lang="en-US" sz="2000" dirty="0" smtClean="0"/>
              <a:t>FAQs: 48</a:t>
            </a:r>
          </a:p>
          <a:p>
            <a:pPr lvl="1" algn="just">
              <a:spcBef>
                <a:spcPts val="1200"/>
              </a:spcBef>
            </a:pPr>
            <a:r>
              <a:rPr lang="en-US" sz="2000" dirty="0" smtClean="0"/>
              <a:t>Q&amp;A: 4180</a:t>
            </a:r>
          </a:p>
          <a:p>
            <a:pPr lvl="1" algn="just">
              <a:spcBef>
                <a:spcPts val="1200"/>
              </a:spcBef>
            </a:pPr>
            <a:r>
              <a:rPr lang="en-US" sz="2000" dirty="0" smtClean="0"/>
              <a:t>Bugs/Fixes: 451</a:t>
            </a:r>
            <a:endParaRPr lang="pt-BR" sz="2000" dirty="0" smtClean="0"/>
          </a:p>
          <a:p>
            <a:pPr marL="0" indent="0" algn="r">
              <a:spcBef>
                <a:spcPts val="1200"/>
              </a:spcBef>
              <a:buNone/>
            </a:pPr>
            <a:r>
              <a:rPr lang="pt-BR" sz="2400" dirty="0" smtClean="0"/>
              <a:t>(</a:t>
            </a:r>
            <a:r>
              <a:rPr lang="pt-BR" sz="2400" dirty="0"/>
              <a:t>Origem: http://www.sikuli.org/)</a:t>
            </a:r>
            <a:endParaRPr lang="pt-BR" sz="2400" dirty="0" smtClean="0"/>
          </a:p>
        </p:txBody>
      </p:sp>
      <p:pic>
        <p:nvPicPr>
          <p:cNvPr id="4" name="Picture 4" descr="https://c1.staticflickr.com/9/8421/7732137962_b956cdb79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1848264" cy="18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87017"/>
            <a:ext cx="7999040" cy="5094311"/>
          </a:xfrm>
          <a:prstGeom prst="rect">
            <a:avLst/>
          </a:prstGeom>
        </p:spPr>
      </p:pic>
      <p:pic>
        <p:nvPicPr>
          <p:cNvPr id="3" name="Picture 4" descr="https://c1.staticflickr.com/9/8421/7732137962_b956cdb79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488224" cy="14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 bwMode="auto">
          <a:xfrm>
            <a:off x="3419872" y="4981645"/>
            <a:ext cx="2088232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smtClean="0"/>
              <a:t>Como funciona?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44094"/>
              </p:ext>
            </p:extLst>
          </p:nvPr>
        </p:nvGraphicFramePr>
        <p:xfrm>
          <a:off x="762000" y="1844824"/>
          <a:ext cx="7560840" cy="3556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16424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Sikuli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QTP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Ferramenta Freeware Open </a:t>
                      </a:r>
                      <a:r>
                        <a:rPr lang="pt-BR" sz="1400" dirty="0" err="1" smtClean="0"/>
                        <a:t>Source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Ferramenta Comercial da HP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Tecnologia Visual para automatizar e testar interfaces gráficas (GUI) usando imagens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Teste Funcional executado com base em propriedades de objetos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Suporta Java e Python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Suporta VB Script e Java Script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Suporta Windows, OS X, Linux, Macintosh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Suporta apenas plataformas Windows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Pode automatizar objetos dinâmicos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Difícil de automatizar objetos dinâmicos, que estão em movimento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Automatiza qualquer coisa na tela, sem usar nenhuma API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Usa suporte de API para automação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Pode automatizar telas remotas</a:t>
                      </a:r>
                      <a:endParaRPr lang="pt-BR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Não automatiza telas remotas. Aplicações e QTP precisam estar na mesma máquina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r>
              <a:rPr lang="pt-BR" dirty="0" err="1"/>
              <a:t>Sikuli</a:t>
            </a:r>
            <a:r>
              <a:rPr lang="pt-BR" dirty="0"/>
              <a:t>  x  </a:t>
            </a:r>
            <a:r>
              <a:rPr lang="pt-BR" dirty="0" smtClean="0"/>
              <a:t>QTP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/>
          <a:lstStyle/>
          <a:p>
            <a:pPr lvl="1" algn="just">
              <a:spcBef>
                <a:spcPts val="1200"/>
              </a:spcBef>
            </a:pPr>
            <a:r>
              <a:rPr lang="pt-BR" sz="2000" dirty="0" err="1" smtClean="0"/>
              <a:t>exists</a:t>
            </a:r>
            <a:r>
              <a:rPr lang="pt-BR" sz="2000" dirty="0" smtClean="0"/>
              <a:t>(</a:t>
            </a:r>
            <a:r>
              <a:rPr lang="pt-BR" sz="2000" dirty="0" err="1" smtClean="0"/>
              <a:t>object,seconds</a:t>
            </a:r>
            <a:r>
              <a:rPr lang="pt-BR" sz="2000" dirty="0" smtClean="0"/>
              <a:t>)</a:t>
            </a:r>
          </a:p>
          <a:p>
            <a:pPr lvl="1" algn="just">
              <a:spcBef>
                <a:spcPts val="1200"/>
              </a:spcBef>
            </a:pPr>
            <a:endParaRPr lang="pt-BR" sz="2000" dirty="0"/>
          </a:p>
          <a:p>
            <a:pPr lvl="1" algn="just">
              <a:spcBef>
                <a:spcPts val="1200"/>
              </a:spcBef>
            </a:pPr>
            <a:endParaRPr lang="pt-BR" sz="2000" dirty="0" smtClean="0"/>
          </a:p>
          <a:p>
            <a:pPr lvl="1" algn="just">
              <a:spcBef>
                <a:spcPts val="1200"/>
              </a:spcBef>
            </a:pPr>
            <a:endParaRPr lang="pt-BR" sz="2000" dirty="0" smtClean="0"/>
          </a:p>
          <a:p>
            <a:pPr lvl="1" algn="just">
              <a:spcBef>
                <a:spcPts val="1200"/>
              </a:spcBef>
            </a:pPr>
            <a:r>
              <a:rPr lang="pt-BR" sz="2000" dirty="0" err="1" smtClean="0"/>
              <a:t>wait</a:t>
            </a:r>
            <a:r>
              <a:rPr lang="pt-BR" sz="2000" dirty="0" smtClean="0"/>
              <a:t>(</a:t>
            </a:r>
            <a:r>
              <a:rPr lang="pt-BR" sz="2000" dirty="0" err="1" smtClean="0"/>
              <a:t>object,seconds</a:t>
            </a:r>
            <a:r>
              <a:rPr lang="pt-BR" sz="2000" dirty="0"/>
              <a:t>)</a:t>
            </a:r>
          </a:p>
          <a:p>
            <a:pPr lvl="1" algn="just">
              <a:spcBef>
                <a:spcPts val="1200"/>
              </a:spcBef>
            </a:pPr>
            <a:endParaRPr lang="pt-BR" sz="20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16832"/>
            <a:ext cx="6381750" cy="10953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3645024"/>
            <a:ext cx="6381750" cy="120015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dirty="0"/>
              <a:t>Localização de Elementos</a:t>
            </a:r>
          </a:p>
        </p:txBody>
      </p:sp>
    </p:spTree>
    <p:extLst>
      <p:ext uri="{BB962C8B-B14F-4D97-AF65-F5344CB8AC3E}">
        <p14:creationId xmlns:p14="http://schemas.microsoft.com/office/powerpoint/2010/main" val="39992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sz="2400" dirty="0" smtClean="0"/>
              <a:t>click(</a:t>
            </a:r>
            <a:r>
              <a:rPr lang="pt-BR" sz="2400" dirty="0" err="1" smtClean="0"/>
              <a:t>object</a:t>
            </a:r>
            <a:r>
              <a:rPr lang="pt-BR" sz="2400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pt-BR" sz="2400" dirty="0" err="1" smtClean="0"/>
              <a:t>doubleClick</a:t>
            </a:r>
            <a:r>
              <a:rPr lang="pt-BR" sz="2400" dirty="0" smtClean="0"/>
              <a:t>(</a:t>
            </a:r>
            <a:r>
              <a:rPr lang="pt-BR" sz="2400" dirty="0" err="1" smtClean="0"/>
              <a:t>object</a:t>
            </a:r>
            <a:r>
              <a:rPr lang="pt-BR" sz="2400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pt-BR" sz="2400" dirty="0" err="1" smtClean="0"/>
              <a:t>rightClick</a:t>
            </a:r>
            <a:r>
              <a:rPr lang="pt-BR" sz="2400" dirty="0" smtClean="0"/>
              <a:t>(</a:t>
            </a:r>
            <a:r>
              <a:rPr lang="pt-BR" sz="2400" dirty="0" err="1" smtClean="0"/>
              <a:t>object</a:t>
            </a:r>
            <a:r>
              <a:rPr lang="pt-BR" sz="2400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pt-BR" sz="2400" dirty="0" err="1" smtClean="0"/>
              <a:t>hover</a:t>
            </a:r>
            <a:r>
              <a:rPr lang="pt-BR" sz="2400" dirty="0" smtClean="0"/>
              <a:t>(</a:t>
            </a:r>
            <a:r>
              <a:rPr lang="pt-BR" sz="2400" dirty="0" err="1" smtClean="0"/>
              <a:t>object</a:t>
            </a:r>
            <a:r>
              <a:rPr lang="pt-BR" sz="2400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pt-BR" sz="2400" dirty="0" err="1"/>
              <a:t>w</a:t>
            </a:r>
            <a:r>
              <a:rPr lang="pt-BR" sz="2400" dirty="0" err="1" smtClean="0"/>
              <a:t>heel</a:t>
            </a:r>
            <a:r>
              <a:rPr lang="pt-BR" sz="2400" dirty="0" smtClean="0"/>
              <a:t>([1 ou -1],</a:t>
            </a:r>
            <a:r>
              <a:rPr lang="pt-BR" sz="2400" dirty="0" err="1" smtClean="0"/>
              <a:t>steps</a:t>
            </a:r>
            <a:r>
              <a:rPr lang="pt-BR" sz="2400" dirty="0" smtClean="0"/>
              <a:t>)</a:t>
            </a:r>
          </a:p>
          <a:p>
            <a:pPr lvl="1" algn="just">
              <a:spcBef>
                <a:spcPts val="1200"/>
              </a:spcBef>
            </a:pPr>
            <a:endParaRPr lang="pt-BR" sz="20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028479"/>
            <a:ext cx="7743825" cy="1285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dirty="0" smtClean="0"/>
              <a:t>Ações </a:t>
            </a:r>
            <a:r>
              <a:rPr lang="pt-BR" dirty="0"/>
              <a:t>do Mouse</a:t>
            </a:r>
          </a:p>
        </p:txBody>
      </p:sp>
    </p:spTree>
    <p:extLst>
      <p:ext uri="{BB962C8B-B14F-4D97-AF65-F5344CB8AC3E}">
        <p14:creationId xmlns:p14="http://schemas.microsoft.com/office/powerpoint/2010/main" val="19100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490662"/>
            <a:ext cx="6275040" cy="85010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dirty="0" smtClean="0"/>
              <a:t>Ações </a:t>
            </a:r>
            <a:r>
              <a:rPr lang="pt-BR" dirty="0"/>
              <a:t>do </a:t>
            </a:r>
            <a:r>
              <a:rPr lang="pt-BR" dirty="0" smtClean="0"/>
              <a:t>Teclado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sz="2400" dirty="0" err="1" smtClean="0"/>
              <a:t>type</a:t>
            </a:r>
            <a:r>
              <a:rPr lang="pt-BR" sz="2400" dirty="0" smtClean="0"/>
              <a:t>(</a:t>
            </a:r>
            <a:r>
              <a:rPr lang="pt-BR" sz="2400" dirty="0" err="1" smtClean="0"/>
              <a:t>string</a:t>
            </a:r>
            <a:r>
              <a:rPr lang="pt-BR" sz="2400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pt-BR" sz="2400" dirty="0"/>
              <a:t>p</a:t>
            </a:r>
            <a:r>
              <a:rPr lang="pt-BR" sz="2400" dirty="0" smtClean="0"/>
              <a:t>aste(</a:t>
            </a:r>
            <a:r>
              <a:rPr lang="pt-BR" sz="2400" dirty="0" err="1" smtClean="0"/>
              <a:t>object</a:t>
            </a:r>
            <a:r>
              <a:rPr lang="pt-BR" sz="2400" dirty="0" smtClean="0"/>
              <a:t>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33514"/>
            <a:ext cx="60007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sunfrogshirts.com/2014/08/24/Keep-Calm-and-Code-Jav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628799"/>
            <a:ext cx="4320480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490662"/>
            <a:ext cx="9144000" cy="850106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pt-BR" dirty="0" smtClean="0"/>
              <a:t>Chega de papo e mãos à obra!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5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1224136"/>
          </a:xfrm>
        </p:spPr>
        <p:txBody>
          <a:bodyPr/>
          <a:lstStyle/>
          <a:p>
            <a:r>
              <a:rPr lang="en-US" dirty="0" smtClean="0"/>
              <a:t>Daniel Castro</a:t>
            </a:r>
          </a:p>
          <a:p>
            <a:r>
              <a:rPr lang="en-US" dirty="0" smtClean="0">
                <a:hlinkClick r:id="rId2"/>
              </a:rPr>
              <a:t>daniel@kodeout.tk</a:t>
            </a:r>
            <a:r>
              <a:rPr lang="en-US" dirty="0" smtClean="0"/>
              <a:t>   |  (51) 9198-7755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Sobre o GUTS-RS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</a:t>
            </a:r>
            <a:r>
              <a:rPr lang="pt-BR" dirty="0" smtClean="0"/>
              <a:t>: Grupo de Usuários de Testes de Software do RS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Criado em</a:t>
            </a:r>
            <a:r>
              <a:rPr lang="pt-BR" dirty="0" smtClean="0"/>
              <a:t>: agosto/2008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pt-BR" dirty="0" smtClean="0"/>
              <a:t>: compartilhar o uso de métodos, processos e ferramentas de Teste de Software e promover discussões sobre a aplicação das melhores práticas de teste e qualidade utilizadas no mercado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  <a:r>
              <a:rPr lang="pt-BR" dirty="0" smtClean="0"/>
              <a:t>: Gerentes, Analistas de Testes, Testadores, Desenvolvedores e demais profissionais e estudantes interessados na área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</a:t>
            </a:r>
            <a:r>
              <a:rPr lang="pt-BR" dirty="0" smtClean="0"/>
              <a:t>: Aline Zanin, Cíntia Armesto, Diraci Júnior, Eduardo Oliveira, Gabriel Oliveira e Moisés Ramírez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Canais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08" y="1248719"/>
            <a:ext cx="687608" cy="709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2" y="1311025"/>
            <a:ext cx="664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http://guts-rs.blogspot.com.br/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2" y="3122955"/>
            <a:ext cx="671860" cy="671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412" y="3166497"/>
            <a:ext cx="182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@gutsrs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Moises_armani\Pictures\canais comuni\google_group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12" y="6014683"/>
            <a:ext cx="2215671" cy="7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96429" y="6014683"/>
            <a:ext cx="609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guts-rs-sucesu@googlegroups.com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90" y="2224488"/>
            <a:ext cx="686579" cy="632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136036"/>
            <a:ext cx="646690" cy="6466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7624" y="2278921"/>
            <a:ext cx="7008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Usuários de Testes de Software do 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6781" y="3199743"/>
            <a:ext cx="1751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7162" y="3166993"/>
            <a:ext cx="195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/ 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http://www.medisprof.realwebhost.eu/wp-content/uploads/2014/12/SlideSha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7" y="5007311"/>
            <a:ext cx="740992" cy="7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87622" y="5085419"/>
            <a:ext cx="670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pt.slideshare.net/GUTS-RS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.ytimg.com/yts/img/youtube_logo_stacked-vfl225ZTx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447" y="3123948"/>
            <a:ext cx="736367" cy="7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atic.wixstatic.com/media/b68fb7_7f1b8ca7d7974c9a9f98898402d3784c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3" y="4061196"/>
            <a:ext cx="679734" cy="6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87622" y="4139453"/>
            <a:ext cx="4714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Testando no Bar – Porto Alegre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3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Comunicados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Submissão de Palestras 2015</a:t>
            </a:r>
          </a:p>
          <a:p>
            <a:pPr lvl="1"/>
            <a:r>
              <a:rPr lang="pt-BR" dirty="0" smtClean="0"/>
              <a:t>DOJO</a:t>
            </a:r>
          </a:p>
          <a:p>
            <a:pPr lvl="1"/>
            <a:r>
              <a:rPr lang="pt-BR" dirty="0" smtClean="0"/>
              <a:t>Fishbowl</a:t>
            </a:r>
          </a:p>
          <a:p>
            <a:pPr lvl="1"/>
            <a:r>
              <a:rPr lang="pt-BR" dirty="0" smtClean="0"/>
              <a:t>Palestra</a:t>
            </a:r>
          </a:p>
          <a:p>
            <a:pPr lvl="1"/>
            <a:r>
              <a:rPr lang="pt-BR" dirty="0" smtClean="0"/>
              <a:t>TCC</a:t>
            </a:r>
          </a:p>
          <a:p>
            <a:pPr lvl="1"/>
            <a:r>
              <a:rPr lang="pt-BR" dirty="0" smtClean="0"/>
              <a:t>Testing Games</a:t>
            </a:r>
          </a:p>
          <a:p>
            <a:pPr lvl="1"/>
            <a:r>
              <a:rPr lang="pt-BR" dirty="0" smtClean="0"/>
              <a:t>Workshop</a:t>
            </a:r>
          </a:p>
          <a:p>
            <a:pPr lvl="1"/>
            <a:r>
              <a:rPr lang="pt-BR" dirty="0" smtClean="0"/>
              <a:t>Outros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de Família de QA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Assinar a lista de presença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Preencher a Ficha do Evento</a:t>
            </a:r>
          </a:p>
        </p:txBody>
      </p:sp>
      <p:pic>
        <p:nvPicPr>
          <p:cNvPr id="1026" name="Picture 2" descr="C:\Users\Moises\Documents\GUTS-RS\Casos de Família de QA\QF_QA_00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2473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Backlog</a:t>
            </a:r>
          </a:p>
          <a:p>
            <a:pPr lvl="1"/>
            <a:r>
              <a:rPr lang="pt-BR" dirty="0"/>
              <a:t>BDD com Cucumber</a:t>
            </a:r>
          </a:p>
          <a:p>
            <a:pPr lvl="1"/>
            <a:r>
              <a:rPr lang="pt-BR" dirty="0"/>
              <a:t>Mão na massa com Protractor</a:t>
            </a:r>
          </a:p>
          <a:p>
            <a:pPr lvl="1"/>
            <a:r>
              <a:rPr lang="pt-BR" dirty="0"/>
              <a:t>É possível MVP com qualidade?</a:t>
            </a:r>
          </a:p>
          <a:p>
            <a:pPr lvl="1"/>
            <a:r>
              <a:rPr lang="pt-BR" dirty="0" smtClean="0"/>
              <a:t>Arquitetura </a:t>
            </a:r>
            <a:r>
              <a:rPr lang="pt-BR" dirty="0"/>
              <a:t>de testes de software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762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endParaRPr lang="en-US" dirty="0"/>
          </a:p>
        </p:txBody>
      </p:sp>
      <p:pic>
        <p:nvPicPr>
          <p:cNvPr id="5" name="Picture 2" descr="https://s3-sa-east-1.amazonaws.com/globalcodesp/tdc/2015/img/banners/share/tdc2015poa-data-e-lo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32859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04776"/>
            <a:ext cx="37719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1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32708"/>
            <a:ext cx="6707088" cy="850106"/>
          </a:xfrm>
        </p:spPr>
        <p:txBody>
          <a:bodyPr/>
          <a:lstStyle/>
          <a:p>
            <a:r>
              <a:rPr lang="pt-BR" dirty="0"/>
              <a:t>Sorteio de ingressos para o TDC </a:t>
            </a:r>
            <a:r>
              <a:rPr lang="pt-BR" dirty="0" smtClean="0"/>
              <a:t>2015 Porto Alegre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41" y="1844824"/>
            <a:ext cx="6248518" cy="46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2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Hangouts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6160251" cy="532859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Setembro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]: </a:t>
            </a:r>
            <a:r>
              <a:rPr lang="en-US" dirty="0"/>
              <a:t>What is the importance of speaking English in our testing market </a:t>
            </a:r>
            <a:r>
              <a:rPr lang="en-US" dirty="0" smtClean="0"/>
              <a:t>today (10/09) 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Backlog</a:t>
            </a:r>
          </a:p>
          <a:p>
            <a:pPr lvl="1"/>
            <a:r>
              <a:rPr lang="en-US" dirty="0"/>
              <a:t>Testes </a:t>
            </a:r>
            <a:r>
              <a:rPr lang="en-US" dirty="0" err="1"/>
              <a:t>em</a:t>
            </a:r>
            <a:r>
              <a:rPr lang="en-US" dirty="0"/>
              <a:t> BI / ETL (</a:t>
            </a:r>
            <a:r>
              <a:rPr lang="en-US" dirty="0" err="1"/>
              <a:t>Outubro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Cloud Testing (</a:t>
            </a:r>
            <a:r>
              <a:rPr lang="en-US" dirty="0" err="1"/>
              <a:t>Novembro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Hangout </a:t>
            </a:r>
            <a:r>
              <a:rPr lang="en-US" dirty="0" err="1"/>
              <a:t>Feminino</a:t>
            </a:r>
            <a:r>
              <a:rPr lang="en-US" dirty="0"/>
              <a:t> (</a:t>
            </a:r>
            <a:r>
              <a:rPr lang="en-US" dirty="0" err="1"/>
              <a:t>Dezembro</a:t>
            </a:r>
            <a:r>
              <a:rPr lang="en-US" dirty="0"/>
              <a:t>)</a:t>
            </a:r>
          </a:p>
        </p:txBody>
      </p:sp>
      <p:pic>
        <p:nvPicPr>
          <p:cNvPr id="4" name="Picture 3" descr="C:\Users\Moises\Documents\GUTS-RS\Hangout\Capa 6 -  1200x30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451" y="209851"/>
            <a:ext cx="2402450" cy="177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TS-RS 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1058</Words>
  <Application>Microsoft Office PowerPoint</Application>
  <PresentationFormat>On-screen Show (4:3)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GUTS-RS  Theme</vt:lpstr>
      <vt:lpstr>PowerPoint Presentation</vt:lpstr>
      <vt:lpstr>Programação</vt:lpstr>
      <vt:lpstr>Sobre o GUTS-RS</vt:lpstr>
      <vt:lpstr>Canais de Comunicação</vt:lpstr>
      <vt:lpstr>Comunicados</vt:lpstr>
      <vt:lpstr>Próximos Eventos</vt:lpstr>
      <vt:lpstr>Próximos Eventos</vt:lpstr>
      <vt:lpstr>Sorteio de ingressos para o TDC 2015 Porto Alegre</vt:lpstr>
      <vt:lpstr>Próximos Hangouts</vt:lpstr>
      <vt:lpstr>Sobre o palestrante</vt:lpstr>
      <vt:lpstr>Sobre o palestrante</vt:lpstr>
      <vt:lpstr>Automação de Testes com Sikuli Script - Daniel Castro</vt:lpstr>
      <vt:lpstr>Automação de Testes</vt:lpstr>
      <vt:lpstr>Automação de Testes</vt:lpstr>
      <vt:lpstr>Automação de Testes</vt:lpstr>
      <vt:lpstr>Automação de Testes</vt:lpstr>
      <vt:lpstr>Sobre o JUnit</vt:lpstr>
      <vt:lpstr>Sobre o JUnit</vt:lpstr>
      <vt:lpstr>Sobre o JUnit</vt:lpstr>
      <vt:lpstr>Mas por que Sikuli?</vt:lpstr>
      <vt:lpstr>Como funciona?</vt:lpstr>
      <vt:lpstr>Sikuli  x  QTP</vt:lpstr>
      <vt:lpstr>Localização de Elementos</vt:lpstr>
      <vt:lpstr>Ações do Mouse</vt:lpstr>
      <vt:lpstr>Ações do Teclado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Moises</dc:creator>
  <cp:keywords>No Restrictions</cp:keywords>
  <cp:lastModifiedBy>Armani, Moises</cp:lastModifiedBy>
  <cp:revision>33</cp:revision>
  <dcterms:created xsi:type="dcterms:W3CDTF">2015-04-24T02:15:52Z</dcterms:created>
  <dcterms:modified xsi:type="dcterms:W3CDTF">2015-09-02T13:53:24Z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70b75d4e-618e-4b3d-a429-a9d767216f4d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