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57" r:id="rId4"/>
    <p:sldId id="269" r:id="rId5"/>
    <p:sldId id="259" r:id="rId6"/>
    <p:sldId id="260" r:id="rId7"/>
    <p:sldId id="270" r:id="rId8"/>
    <p:sldId id="271" r:id="rId9"/>
    <p:sldId id="272" r:id="rId10"/>
    <p:sldId id="261" r:id="rId11"/>
    <p:sldId id="263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AEB9-0C1B-4DB7-8DE4-1F489F416EC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75A8-D7D0-4F35-8C57-DC6E4605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4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História pessoal:</a:t>
            </a:r>
            <a:r>
              <a:rPr lang="pt-BR" baseline="0" dirty="0" smtClean="0"/>
              <a:t> conectar impaciência com necessidade de desempenho</a:t>
            </a:r>
          </a:p>
          <a:p>
            <a:r>
              <a:rPr lang="pt-BR" baseline="0" dirty="0" smtClean="0"/>
              <a:t>Explicar como performance se conecta com satisfação e frustração dos clientes</a:t>
            </a:r>
          </a:p>
          <a:p>
            <a:r>
              <a:rPr lang="pt-BR" baseline="0" dirty="0" smtClean="0"/>
              <a:t>Direcionar questões de performance para datas especiais como </a:t>
            </a:r>
            <a:r>
              <a:rPr lang="pt-BR" baseline="0" dirty="0" err="1" smtClean="0"/>
              <a:t>black</a:t>
            </a:r>
            <a:r>
              <a:rPr lang="pt-BR" baseline="0" dirty="0" smtClean="0"/>
              <a:t>-Friday, natal e para casos de aparição na mídia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45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Lembram quando eu falei</a:t>
            </a:r>
            <a:r>
              <a:rPr lang="pt-BR" baseline="0" dirty="0" smtClean="0"/>
              <a:t> de monitoramento???</a:t>
            </a:r>
          </a:p>
          <a:p>
            <a:r>
              <a:rPr lang="pt-BR" baseline="0" dirty="0" smtClean="0"/>
              <a:t>Para cada problema, devemos monitorar uma parte específica de toda solução.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02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Lembram quando eu falei</a:t>
            </a:r>
            <a:r>
              <a:rPr lang="pt-BR" baseline="0" dirty="0" smtClean="0"/>
              <a:t> de monitoramento???</a:t>
            </a:r>
          </a:p>
          <a:p>
            <a:r>
              <a:rPr lang="pt-BR" baseline="0" dirty="0" smtClean="0"/>
              <a:t>Para cada problema, devemos monitorar uma parte específica de toda solução.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1 – Código sujo / lixo / escondendo sujeira</a:t>
            </a:r>
          </a:p>
          <a:p>
            <a:r>
              <a:rPr lang="pt-BR" baseline="0" dirty="0" smtClean="0"/>
              <a:t>2 – Dependência de rede com alta latência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33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Alguém aqui nessa sala já passou algum</a:t>
            </a:r>
            <a:r>
              <a:rPr lang="pt-BR" baseline="0" dirty="0" smtClean="0"/>
              <a:t> problema de performance para fazer as matrículas no site da faccat?</a:t>
            </a:r>
          </a:p>
          <a:p>
            <a:r>
              <a:rPr lang="pt-BR" baseline="0" dirty="0" smtClean="0"/>
              <a:t>Já viram o sistema cair?</a:t>
            </a:r>
          </a:p>
          <a:p>
            <a:endParaRPr lang="pt-BR" baseline="0" dirty="0" smtClean="0"/>
          </a:p>
          <a:p>
            <a:r>
              <a:rPr lang="pt-BR" baseline="0" dirty="0" smtClean="0"/>
              <a:t>Obviamente, isso não aconteceu nas duas últimas edições, certo?</a:t>
            </a:r>
          </a:p>
          <a:p>
            <a:endParaRPr lang="pt-BR" baseline="0" dirty="0" smtClean="0"/>
          </a:p>
          <a:p>
            <a:r>
              <a:rPr lang="pt-BR" baseline="0" dirty="0" smtClean="0"/>
              <a:t>Porque fizemos testes de performance. Porque monitoramos e tomamos ações para melhorar o sistema e evitar instabilidades.</a:t>
            </a:r>
          </a:p>
          <a:p>
            <a:r>
              <a:rPr lang="pt-BR" baseline="0" dirty="0" smtClean="0"/>
              <a:t>Leonardo Sapiras</a:t>
            </a:r>
          </a:p>
          <a:p>
            <a:r>
              <a:rPr lang="pt-BR" baseline="0" dirty="0" smtClean="0"/>
              <a:t>Juliano Trott</a:t>
            </a:r>
          </a:p>
          <a:p>
            <a:r>
              <a:rPr lang="pt-BR" baseline="0" dirty="0" smtClean="0"/>
              <a:t>João Sausen</a:t>
            </a:r>
          </a:p>
          <a:p>
            <a:r>
              <a:rPr lang="pt-BR" baseline="0" dirty="0" smtClean="0"/>
              <a:t>Naira Kaieski</a:t>
            </a:r>
          </a:p>
          <a:p>
            <a:r>
              <a:rPr lang="pt-BR" baseline="0" dirty="0" smtClean="0"/>
              <a:t>Rodrigo Casara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9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 a performance é ruim,</a:t>
            </a:r>
            <a:r>
              <a:rPr lang="pt-BR" baseline="0" dirty="0" smtClean="0"/>
              <a:t> o usuário fica P da vida!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27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NOVO?</a:t>
            </a:r>
          </a:p>
          <a:p>
            <a:r>
              <a:rPr lang="pt-BR" dirty="0" smtClean="0"/>
              <a:t>Existente?</a:t>
            </a:r>
          </a:p>
          <a:p>
            <a:r>
              <a:rPr lang="pt-BR" dirty="0" smtClean="0"/>
              <a:t>Benchmark?</a:t>
            </a:r>
          </a:p>
          <a:p>
            <a:r>
              <a:rPr lang="pt-BR" dirty="0" err="1" smtClean="0"/>
              <a:t>Cloud</a:t>
            </a:r>
            <a:r>
              <a:rPr lang="pt-BR" dirty="0" smtClean="0"/>
              <a:t>?</a:t>
            </a:r>
          </a:p>
          <a:p>
            <a:r>
              <a:rPr lang="pt-BR" dirty="0" err="1" smtClean="0"/>
              <a:t>Lab</a:t>
            </a:r>
            <a:r>
              <a:rPr lang="pt-BR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1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Mais utilizadas (</a:t>
            </a:r>
            <a:r>
              <a:rPr lang="pt-BR" dirty="0" err="1" smtClean="0"/>
              <a:t>pareto</a:t>
            </a:r>
            <a:r>
              <a:rPr lang="pt-BR" dirty="0" smtClean="0"/>
              <a:t>)</a:t>
            </a:r>
          </a:p>
          <a:p>
            <a:r>
              <a:rPr lang="pt-BR" dirty="0" smtClean="0"/>
              <a:t>Críticas para o negócio</a:t>
            </a:r>
            <a:endParaRPr lang="pt-BR" baseline="0" dirty="0" smtClean="0"/>
          </a:p>
          <a:p>
            <a:r>
              <a:rPr lang="pt-BR" baseline="0" dirty="0" smtClean="0"/>
              <a:t>Pesadas (consumidora de recursos)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1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Volume atual</a:t>
            </a:r>
          </a:p>
          <a:p>
            <a:r>
              <a:rPr lang="pt-BR" dirty="0" smtClean="0"/>
              <a:t>Crescimento futuro</a:t>
            </a:r>
          </a:p>
          <a:p>
            <a:r>
              <a:rPr lang="pt-BR" dirty="0" err="1" smtClean="0"/>
              <a:t>Indices</a:t>
            </a:r>
            <a:r>
              <a:rPr lang="pt-BR" dirty="0" smtClean="0"/>
              <a:t> (Leitura</a:t>
            </a:r>
            <a:r>
              <a:rPr lang="pt-BR" baseline="0" dirty="0" smtClean="0"/>
              <a:t> x escrita)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15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Webservices / XML / REST / JSON</a:t>
            </a:r>
          </a:p>
          <a:p>
            <a:r>
              <a:rPr lang="pt-BR" dirty="0" smtClean="0"/>
              <a:t>Mensagens (Assíncrono)</a:t>
            </a:r>
          </a:p>
          <a:p>
            <a:r>
              <a:rPr lang="pt-BR" dirty="0" smtClean="0"/>
              <a:t>Interface</a:t>
            </a:r>
            <a:r>
              <a:rPr lang="pt-BR" baseline="0" dirty="0" smtClean="0"/>
              <a:t> com Usuário</a:t>
            </a:r>
          </a:p>
          <a:p>
            <a:r>
              <a:rPr lang="pt-BR" baseline="0" dirty="0" smtClean="0"/>
              <a:t>Low </a:t>
            </a:r>
            <a:r>
              <a:rPr lang="pt-BR" baseline="0" dirty="0" err="1" smtClean="0"/>
              <a:t>level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code</a:t>
            </a:r>
            <a:r>
              <a:rPr lang="pt-BR" baseline="0" dirty="0" smtClean="0"/>
              <a:t>, socket,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72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MONITOREM</a:t>
            </a:r>
            <a:r>
              <a:rPr lang="pt-BR" baseline="0" dirty="0" smtClean="0"/>
              <a:t> TUDO!</a:t>
            </a:r>
          </a:p>
          <a:p>
            <a:endParaRPr lang="pt-BR" baseline="0" dirty="0" smtClean="0"/>
          </a:p>
          <a:p>
            <a:r>
              <a:rPr lang="pt-BR" baseline="0" dirty="0" smtClean="0"/>
              <a:t>Mas lembrem-se que monitoramento pode ser intrusivo (afetar o ambiente).</a:t>
            </a:r>
          </a:p>
          <a:p>
            <a:r>
              <a:rPr lang="pt-BR" baseline="0" dirty="0" smtClean="0"/>
              <a:t>Exemplo do político que sabe que está sendo grampeado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Relacionar com </a:t>
            </a:r>
            <a:r>
              <a:rPr lang="pt-BR" baseline="0" dirty="0" err="1" smtClean="0"/>
              <a:t>profiling</a:t>
            </a:r>
            <a:r>
              <a:rPr lang="pt-BR" baseline="0" dirty="0" smtClean="0"/>
              <a:t> de código ou monitores que fazem muitas consultas e podem atrapalhar a performance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21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Lembram quando eu falei</a:t>
            </a:r>
            <a:r>
              <a:rPr lang="pt-BR" baseline="0" dirty="0" smtClean="0"/>
              <a:t> de monitoramento???</a:t>
            </a:r>
          </a:p>
          <a:p>
            <a:r>
              <a:rPr lang="pt-BR" baseline="0" dirty="0" smtClean="0"/>
              <a:t>Para cada problema, devemos monitorar uma parte específica de toda solução.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1 - Concorrência (threads/unidades de processamento)</a:t>
            </a:r>
          </a:p>
          <a:p>
            <a:r>
              <a:rPr lang="pt-BR" baseline="0" dirty="0" smtClean="0"/>
              <a:t>2 – Pools</a:t>
            </a:r>
          </a:p>
          <a:p>
            <a:r>
              <a:rPr lang="pt-BR" baseline="0" dirty="0" smtClean="0"/>
              <a:t>3 – </a:t>
            </a:r>
            <a:r>
              <a:rPr lang="pt-BR" baseline="0" dirty="0" err="1" smtClean="0"/>
              <a:t>Memory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Leak</a:t>
            </a:r>
            <a:endParaRPr lang="pt-BR" baseline="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90C8C-71E3-4308-B612-452988E4247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95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1339"/>
            <a:ext cx="9144000" cy="860929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368">
            <a:off x="2379462" y="1701773"/>
            <a:ext cx="1953492" cy="107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51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0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4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5035"/>
            <a:ext cx="9144000" cy="860929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24" y="3717032"/>
            <a:ext cx="6152728" cy="16561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02168"/>
            <a:ext cx="1826277" cy="100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5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90662"/>
            <a:ext cx="6707088" cy="850106"/>
          </a:xfrm>
          <a:prstGeom prst="rect">
            <a:avLst/>
          </a:prstGeo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4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úvi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01"/>
            <a:ext cx="9144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/>
          <p:cNvSpPr/>
          <p:nvPr userDrawn="1"/>
        </p:nvSpPr>
        <p:spPr>
          <a:xfrm flipV="1">
            <a:off x="-11502" y="-5754"/>
            <a:ext cx="9155502" cy="12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C:\Users\Moises\Documents\GUTS-RS\Logotipos\LogoGUTS - fundo transparent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36" y="412131"/>
            <a:ext cx="3691928" cy="203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4077072"/>
            <a:ext cx="9144000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dirty="0" smtClean="0"/>
              <a:t>Insira aqui o email do(s) participante(s)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4251" y="5033170"/>
            <a:ext cx="4155498" cy="182483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27809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81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4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40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01"/>
            <a:ext cx="9144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/>
          <p:cNvSpPr/>
          <p:nvPr userDrawn="1"/>
        </p:nvSpPr>
        <p:spPr>
          <a:xfrm flipV="1">
            <a:off x="-11502" y="-5754"/>
            <a:ext cx="9155502" cy="12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C:\Users\Moises\Documents\GUTS-RS\Logotipos\LogoGUTS - fundo transparente.pn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" y="193499"/>
            <a:ext cx="1787350" cy="9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8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01"/>
            <a:ext cx="9144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/>
          <p:cNvSpPr/>
          <p:nvPr/>
        </p:nvSpPr>
        <p:spPr>
          <a:xfrm flipV="1">
            <a:off x="-14068" y="-4"/>
            <a:ext cx="9158068" cy="5266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 flipV="1">
            <a:off x="-14068" y="6333888"/>
            <a:ext cx="9158068" cy="5266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70" y="773279"/>
            <a:ext cx="5898460" cy="325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Moises\Documents\GUTS-RS\Temp\Twitter_logo_blu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60708"/>
            <a:ext cx="379312" cy="3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25802" y="5719608"/>
            <a:ext cx="3366109" cy="590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pt-B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gutsrs /@</a:t>
            </a:r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gutsrs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0" y="4072979"/>
            <a:ext cx="8640960" cy="156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Engineering</a:t>
            </a:r>
          </a:p>
          <a:p>
            <a:pPr algn="ctr"/>
            <a:r>
              <a:rPr lang="pt-BR" sz="35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Giovani Facchini</a:t>
            </a:r>
            <a:endParaRPr lang="en-US" sz="3500" b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Hangouts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Novembro</a:t>
            </a:r>
          </a:p>
          <a:p>
            <a:pPr lvl="1"/>
            <a:r>
              <a:rPr lang="pt-BR" dirty="0" smtClean="0"/>
              <a:t>Cloud testing (24/11)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Dezembro</a:t>
            </a:r>
          </a:p>
          <a:p>
            <a:pPr lvl="1"/>
            <a:r>
              <a:rPr lang="pt-BR" dirty="0" smtClean="0"/>
              <a:t>Hangout feminino (À definir)</a:t>
            </a:r>
          </a:p>
          <a:p>
            <a:endParaRPr lang="pt-BR" dirty="0" smtClean="0"/>
          </a:p>
        </p:txBody>
      </p:sp>
      <p:pic>
        <p:nvPicPr>
          <p:cNvPr id="4" name="Picture 3" descr="C:\Users\Moises\Documents\GUTS-RS\Hangout\Capa 6 -  1200x30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4064" y="245855"/>
            <a:ext cx="2353829" cy="174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palestrante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Giovani Facchini </a:t>
            </a:r>
            <a:r>
              <a:rPr lang="pt-BR" dirty="0"/>
              <a:t>tem mais de 11 anos de experiência com TI sendo 10 destes focados em Performance Engineering. Já trabalhou para a Dell, HP/T&amp;T e RNP. Possui Mestrado em Computação Aplicada pela Unisinos e MBA em Gestão Empresarial pela FGV.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09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" y="3521199"/>
            <a:ext cx="9144001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Performance </a:t>
            </a:r>
            <a:r>
              <a:rPr lang="pt-BR" dirty="0" err="1" smtClean="0"/>
              <a:t>Engineering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772744"/>
            <a:ext cx="9144000" cy="175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MSc Giovani Facchini</a:t>
            </a:r>
          </a:p>
          <a:p>
            <a:pPr marL="0" indent="0" algn="ctr">
              <a:buNone/>
            </a:pPr>
            <a:r>
              <a:rPr lang="pt-BR" dirty="0" smtClean="0"/>
              <a:t>Performance Engineer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Case </a:t>
            </a:r>
            <a:r>
              <a:rPr lang="pt-BR" dirty="0" smtClean="0">
                <a:sym typeface="Wingdings" panose="05000000000000000000" pitchFamily="2" charset="2"/>
              </a:rPr>
              <a:t>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8198599" cy="46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Por quê?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6" y="1612173"/>
            <a:ext cx="2867024" cy="1483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8219256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O que?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4703" y="3105033"/>
            <a:ext cx="16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Museo For Dell" panose="02000000000000000000" pitchFamily="2" charset="0"/>
              </a:rPr>
              <a:t>Velocidade</a:t>
            </a:r>
            <a:endParaRPr lang="en-US" sz="2000" dirty="0">
              <a:latin typeface="Museo For Dell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5391" y="3138411"/>
            <a:ext cx="205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Museo For Dell" panose="02000000000000000000" pitchFamily="2" charset="0"/>
              </a:rPr>
              <a:t>Infra / Gargalos</a:t>
            </a:r>
            <a:endParaRPr lang="en-US" sz="2000" dirty="0">
              <a:latin typeface="Museo For Dell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2" y="3569001"/>
            <a:ext cx="2852738" cy="2364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0570" y="6054547"/>
            <a:ext cx="211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Museo For Dell" panose="02000000000000000000" pitchFamily="2" charset="0"/>
              </a:rPr>
              <a:t>Escalabilidade</a:t>
            </a:r>
            <a:endParaRPr lang="en-US" sz="2000" dirty="0">
              <a:latin typeface="Museo For Dell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575162"/>
            <a:ext cx="2867025" cy="15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1 - Planejamento / Ambiente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86706"/>
            <a:ext cx="80772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 – Planejamento / Transações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47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 – Planejamento / Dados</a:t>
            </a:r>
            <a:endParaRPr lang="en-US" dirty="0"/>
          </a:p>
        </p:txBody>
      </p:sp>
      <p:pic>
        <p:nvPicPr>
          <p:cNvPr id="5" name="Picture 2" descr="http://www.clker.com/cliparts/i/D/E/7/A/J/database-symbol-m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03" y="2286000"/>
            <a:ext cx="2912593" cy="32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 – Planejamento / SLA</a:t>
            </a:r>
            <a:endParaRPr lang="en-US" dirty="0"/>
          </a:p>
        </p:txBody>
      </p:sp>
      <p:pic>
        <p:nvPicPr>
          <p:cNvPr id="5" name="Picture 2" descr="http://blog.gurtam.com/wp-content/uploads/2013/10/S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60" y="1882775"/>
            <a:ext cx="636127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Programação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19h15 às 19h45 </a:t>
            </a:r>
            <a:r>
              <a:rPr lang="pt-BR" dirty="0" smtClean="0"/>
              <a:t>Recepção, boas vindas e Coffee para integração</a:t>
            </a:r>
          </a:p>
          <a:p>
            <a:endParaRPr lang="pt-BR" dirty="0" smtClean="0"/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19h45 às 19h55 </a:t>
            </a:r>
            <a:r>
              <a:rPr lang="pt-BR" dirty="0" smtClean="0"/>
              <a:t>Abertura do evento, apresentação do GUTS-RS e expectativas do evento</a:t>
            </a:r>
          </a:p>
          <a:p>
            <a:endParaRPr lang="pt-BR" dirty="0" smtClean="0"/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19h55 às 21h15 </a:t>
            </a:r>
            <a:r>
              <a:rPr lang="pt-BR" i="1" dirty="0"/>
              <a:t>Performance Engineering (</a:t>
            </a:r>
            <a:r>
              <a:rPr lang="pt-BR" i="1" dirty="0" smtClean="0"/>
              <a:t>Giovani Facchini)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637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Planejamento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Ambiente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Transações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Dados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SLA’s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 – Codificação / Scripts</a:t>
            </a:r>
            <a:endParaRPr lang="en-U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0754"/>
            <a:ext cx="6705600" cy="501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8219256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3 - Monitoramento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62374" cy="47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8219256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4 - Execução</a:t>
            </a:r>
            <a:endParaRPr lang="en-US" dirty="0"/>
          </a:p>
        </p:txBody>
      </p:sp>
      <p:pic>
        <p:nvPicPr>
          <p:cNvPr id="13" name="Picture 2" descr="The NAO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38600"/>
            <a:ext cx="772591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2133600" y="501015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eft Arrow 16"/>
          <p:cNvSpPr/>
          <p:nvPr/>
        </p:nvSpPr>
        <p:spPr>
          <a:xfrm rot="18731067">
            <a:off x="4838695" y="3376934"/>
            <a:ext cx="994001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483100"/>
            <a:ext cx="163727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 rot="4428424">
            <a:off x="6861397" y="3561750"/>
            <a:ext cx="1203905" cy="444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 descr="The NAO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9" y="4038600"/>
            <a:ext cx="772591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he NAO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80911"/>
            <a:ext cx="772591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40" y="4114800"/>
            <a:ext cx="2940810" cy="2294731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7594"/>
            <a:ext cx="2734954" cy="18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8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Relembrando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Planejamento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Codificação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Monitoramento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Execução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Principais Problemas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Gargalo de Hardware</a:t>
            </a:r>
          </a:p>
        </p:txBody>
      </p:sp>
      <p:pic>
        <p:nvPicPr>
          <p:cNvPr id="12290" name="Picture 2" descr="http://www.xbitlabs.com/images/cpu/core-i5-2500-2400-2300/c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6085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wo RAM modules, green PCB (plastic circuit board) with gold contacts along one of the two longest s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389808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omputer Hardware Image 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1906298" cy="18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29" y="4370785"/>
            <a:ext cx="4412471" cy="15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Principais Problemas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pt-BR" dirty="0" smtClean="0"/>
              <a:t>Gargalo Lógico (threads, pools, concorrência)</a:t>
            </a:r>
          </a:p>
        </p:txBody>
      </p:sp>
      <p:pic>
        <p:nvPicPr>
          <p:cNvPr id="13314" name="Picture 2" descr="http://www.cs.cf.ac.uk/Dave/C/mthre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1" y="2101553"/>
            <a:ext cx="3464343" cy="21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escription of Figure 9-1 foll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01553"/>
            <a:ext cx="3764382" cy="21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62157"/>
            <a:ext cx="2206737" cy="18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Principais Problemas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pt-BR" dirty="0" smtClean="0"/>
              <a:t>Gargalo de Banco (concorrência, índices)</a:t>
            </a:r>
          </a:p>
        </p:txBody>
      </p:sp>
      <p:pic>
        <p:nvPicPr>
          <p:cNvPr id="7" name="Picture 2" descr="http://www.clker.com/cliparts/i/D/E/7/A/J/database-symbol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4" y="3025672"/>
            <a:ext cx="1628388" cy="179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ker.com/cliparts/i/D/E/7/A/J/database-symbol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94" y="3048000"/>
            <a:ext cx="1628388" cy="179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ck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44" y="4215874"/>
            <a:ext cx="979250" cy="11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4794" y="2111272"/>
            <a:ext cx="167120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Insert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0794" y="2131870"/>
            <a:ext cx="167120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Insert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509342" y="2665270"/>
            <a:ext cx="217897" cy="360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Down Arrow 11"/>
          <p:cNvSpPr/>
          <p:nvPr/>
        </p:nvSpPr>
        <p:spPr>
          <a:xfrm>
            <a:off x="3475242" y="2687598"/>
            <a:ext cx="217897" cy="360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5374642" y="2259934"/>
            <a:ext cx="21118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Full Table Scan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4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 animBg="1"/>
      <p:bldP spid="12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Principais Problemas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pt-BR" dirty="0" smtClean="0"/>
              <a:t>Gargalo de Arquitetura (desenvolvimento)</a:t>
            </a:r>
          </a:p>
        </p:txBody>
      </p:sp>
      <p:pic>
        <p:nvPicPr>
          <p:cNvPr id="2050" name="Picture 2" descr="Star Computer Network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49" y="21336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25" y="2136594"/>
            <a:ext cx="784155" cy="5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india clip art 3 600x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3830080"/>
            <a:ext cx="970005" cy="6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infovistos.com.br/site/datafiles/uploads/japa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84" y="2136594"/>
            <a:ext cx="895565" cy="5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ndeira do Bras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49" y="3797722"/>
            <a:ext cx="934995" cy="69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3" y="2164318"/>
            <a:ext cx="3076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8219256" cy="8501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Ferramentas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994822"/>
              </p:ext>
            </p:extLst>
          </p:nvPr>
        </p:nvGraphicFramePr>
        <p:xfrm>
          <a:off x="1447800" y="1343362"/>
          <a:ext cx="6096000" cy="5253990"/>
        </p:xfrm>
        <a:graphic>
          <a:graphicData uri="http://schemas.openxmlformats.org/drawingml/2006/table">
            <a:tbl>
              <a:tblPr/>
              <a:tblGrid>
                <a:gridCol w="2781300"/>
                <a:gridCol w="1066800"/>
                <a:gridCol w="2247900"/>
              </a:tblGrid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Ferramenta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Loadrunner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Neoload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Silk Performer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 Studio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Gatling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Jmeter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SoapUI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webservice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Webload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Foglight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Appinternals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AppDynamics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3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</a:t>
            </a:r>
            <a:r>
              <a:rPr lang="en-US" dirty="0" smtClean="0"/>
              <a:t> o GUTS-RS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GUTS-RS</a:t>
            </a:r>
            <a:r>
              <a:rPr lang="pt-BR" dirty="0" smtClean="0"/>
              <a:t>: Grupo de Usuários de Testes de Software do RS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Criado em</a:t>
            </a:r>
            <a:r>
              <a:rPr lang="pt-BR" dirty="0" smtClean="0"/>
              <a:t>: agosto/2008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pt-BR" dirty="0" smtClean="0"/>
              <a:t>: compartilhar o uso de métodos, processos e ferramentas de Teste de Software e promover discussões sobre a aplicação das melhores práticas de teste e qualidade utilizadas no mercado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</a:t>
            </a:r>
            <a:r>
              <a:rPr lang="pt-BR" dirty="0" smtClean="0"/>
              <a:t>: Gerentes, Analistas de Testes, Testadores, Desenvolvedores e demais profissionais e estudantes interessados na área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</a:t>
            </a:r>
            <a:r>
              <a:rPr lang="pt-BR" dirty="0" smtClean="0"/>
              <a:t>: Aline Zanin, Cíntia Armesto, Diraci Júnior, Eduardo Oliveira, Gabriel Oliveira e Moisés Ramírez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facchini@gmail.com</a:t>
            </a:r>
          </a:p>
        </p:txBody>
      </p:sp>
    </p:spTree>
    <p:extLst>
      <p:ext uri="{BB962C8B-B14F-4D97-AF65-F5344CB8AC3E}">
        <p14:creationId xmlns:p14="http://schemas.microsoft.com/office/powerpoint/2010/main" val="97244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Canais</a:t>
            </a:r>
            <a:r>
              <a:rPr lang="en-US" dirty="0" smtClean="0"/>
              <a:t> de </a:t>
            </a:r>
            <a:r>
              <a:rPr lang="en-US" dirty="0" err="1" smtClean="0"/>
              <a:t>Comunicação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8" y="1248719"/>
            <a:ext cx="687608" cy="709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2" y="1311025"/>
            <a:ext cx="664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http://guts-rs.blogspot.com.br/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2" y="3122955"/>
            <a:ext cx="671860" cy="6718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412" y="3166497"/>
            <a:ext cx="1823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@gutsrs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:\Users\Moises_armani\Pictures\canais comuni\google_group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2" y="6014683"/>
            <a:ext cx="2215671" cy="7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96429" y="6014683"/>
            <a:ext cx="6096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guts-rs-sucesu@googlegroups.com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0" y="2224488"/>
            <a:ext cx="686579" cy="632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36036"/>
            <a:ext cx="646690" cy="6466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7624" y="2278921"/>
            <a:ext cx="7008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Usuários de Testes de Software do 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6781" y="3199743"/>
            <a:ext cx="1751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 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7162" y="3166993"/>
            <a:ext cx="1950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GUTS-RS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4" descr="http://www.medisprof.realwebhost.eu/wp-content/uploads/2014/12/SlideSha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7" y="5007311"/>
            <a:ext cx="740992" cy="7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87622" y="5085419"/>
            <a:ext cx="6700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pt.slideshare.net/GUTS-RS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.ytimg.com/yts/img/youtube_logo_stacked-vfl225ZTx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47" y="3123948"/>
            <a:ext cx="736367" cy="7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503734" y="4132791"/>
            <a:ext cx="5524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http://guts-rs.eventbrite.com/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Moises\Documents\GUTS-RS\Temp\logo-eventbrite1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0" y="4076126"/>
            <a:ext cx="2065892" cy="6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Comunicados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Submissão de Palestras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  <a:p>
            <a:pPr lvl="1"/>
            <a:r>
              <a:rPr lang="pt-BR" dirty="0" smtClean="0"/>
              <a:t>DOJO</a:t>
            </a:r>
          </a:p>
          <a:p>
            <a:pPr lvl="1"/>
            <a:r>
              <a:rPr lang="pt-BR" dirty="0" smtClean="0"/>
              <a:t>Fishbowl</a:t>
            </a:r>
          </a:p>
          <a:p>
            <a:pPr lvl="1"/>
            <a:r>
              <a:rPr lang="pt-BR" dirty="0" smtClean="0"/>
              <a:t>Palestra</a:t>
            </a:r>
          </a:p>
          <a:p>
            <a:pPr lvl="1"/>
            <a:r>
              <a:rPr lang="pt-BR" dirty="0" smtClean="0"/>
              <a:t>TCC</a:t>
            </a:r>
          </a:p>
          <a:p>
            <a:pPr lvl="1"/>
            <a:r>
              <a:rPr lang="pt-BR" dirty="0" smtClean="0"/>
              <a:t>Testing Games</a:t>
            </a:r>
          </a:p>
          <a:p>
            <a:pPr lvl="1"/>
            <a:r>
              <a:rPr lang="pt-BR" dirty="0" smtClean="0"/>
              <a:t>Workshop</a:t>
            </a:r>
          </a:p>
          <a:p>
            <a:pPr lvl="1"/>
            <a:r>
              <a:rPr lang="pt-BR" dirty="0" smtClean="0"/>
              <a:t>Outros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de Família de QA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Assinar a lista de presença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Preencher a Ficha do Evento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330823" cy="317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9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95" y="1340768"/>
            <a:ext cx="5104010" cy="510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2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58965"/>
            <a:ext cx="2736304" cy="195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Realizados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9 eventos presenciais</a:t>
            </a:r>
          </a:p>
          <a:p>
            <a:r>
              <a:rPr lang="pt-BR" dirty="0" smtClean="0"/>
              <a:t>1ª edição do GUTS Testing Games</a:t>
            </a:r>
          </a:p>
          <a:p>
            <a:r>
              <a:rPr lang="pt-BR" dirty="0" smtClean="0"/>
              <a:t>2 participações no GUDay</a:t>
            </a:r>
          </a:p>
          <a:p>
            <a:r>
              <a:rPr lang="pt-BR" dirty="0" smtClean="0"/>
              <a:t>Média de público: </a:t>
            </a:r>
            <a:r>
              <a:rPr lang="pt-BR" dirty="0" smtClean="0">
                <a:solidFill>
                  <a:srgbClr val="00B050"/>
                </a:solidFill>
              </a:rPr>
              <a:t>43 pessoas</a:t>
            </a:r>
          </a:p>
          <a:p>
            <a:r>
              <a:rPr lang="pt-BR" dirty="0" smtClean="0"/>
              <a:t>Média de avaliação geral: </a:t>
            </a:r>
            <a:r>
              <a:rPr lang="pt-BR" dirty="0" smtClean="0">
                <a:solidFill>
                  <a:srgbClr val="00B050"/>
                </a:solidFill>
              </a:rPr>
              <a:t>4.5</a:t>
            </a:r>
            <a:endParaRPr lang="pt-BR" dirty="0">
              <a:solidFill>
                <a:srgbClr val="00B050"/>
              </a:solidFill>
            </a:endParaRPr>
          </a:p>
          <a:p>
            <a:r>
              <a:rPr lang="pt-BR" dirty="0" smtClean="0"/>
              <a:t>1 ano de Hangout With Testers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Canais</a:t>
            </a:r>
            <a:r>
              <a:rPr lang="en-US" dirty="0" smtClean="0"/>
              <a:t> </a:t>
            </a:r>
            <a:r>
              <a:rPr lang="en-US" dirty="0" err="1" smtClean="0"/>
              <a:t>Criados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970" y="1474560"/>
            <a:ext cx="6995830" cy="115212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Página no Faceebok como outro canal de divulgação de eventos e conteúdo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9057"/>
            <a:ext cx="1233770" cy="1135847"/>
          </a:xfrm>
          <a:prstGeom prst="rect">
            <a:avLst/>
          </a:prstGeom>
        </p:spPr>
      </p:pic>
      <p:pic>
        <p:nvPicPr>
          <p:cNvPr id="5" name="Picture 4" descr="http://www.medisprof.realwebhost.eu/wp-content/uploads/2014/12/SlideShar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93942"/>
            <a:ext cx="1423639" cy="14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oises\Documents\GUTS-RS\Temp\logo-eventbrite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0968"/>
            <a:ext cx="327178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728984" y="3103897"/>
            <a:ext cx="5415016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Página no Eventbrite para organizar o Testando no Bar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80839" y="4893942"/>
            <a:ext cx="5415016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Página no Slideshare para publicar as apresentações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diversas em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Artigo para o anuário da Sucesu-RS 2015</a:t>
            </a:r>
          </a:p>
          <a:p>
            <a:r>
              <a:rPr lang="pt-BR" dirty="0" smtClean="0"/>
              <a:t>Banner para eventos</a:t>
            </a:r>
          </a:p>
          <a:p>
            <a:r>
              <a:rPr lang="pt-BR" dirty="0" smtClean="0"/>
              <a:t>Casos de Família de QA</a:t>
            </a:r>
          </a:p>
          <a:p>
            <a:r>
              <a:rPr lang="pt-BR" dirty="0" smtClean="0"/>
              <a:t>MailChimp para divulgação de eventos</a:t>
            </a:r>
          </a:p>
          <a:p>
            <a:r>
              <a:rPr lang="pt-BR" dirty="0" smtClean="0"/>
              <a:t>Testando no BAR</a:t>
            </a:r>
          </a:p>
          <a:p>
            <a:r>
              <a:rPr lang="pt-BR" dirty="0" smtClean="0"/>
              <a:t>Template para apresentações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UTS-RS 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813</Words>
  <Application>Microsoft Office PowerPoint</Application>
  <PresentationFormat>On-screen Show (4:3)</PresentationFormat>
  <Paragraphs>210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Museo For Dell</vt:lpstr>
      <vt:lpstr>Wingdings</vt:lpstr>
      <vt:lpstr>GUTS-RS  Theme</vt:lpstr>
      <vt:lpstr>PowerPoint Presentation</vt:lpstr>
      <vt:lpstr>Programação</vt:lpstr>
      <vt:lpstr>Sobre o GUTS-RS</vt:lpstr>
      <vt:lpstr>Canais de Comunicação</vt:lpstr>
      <vt:lpstr>Comunicados</vt:lpstr>
      <vt:lpstr>Próximos Eventos</vt:lpstr>
      <vt:lpstr>Eventos Realizados em 2015</vt:lpstr>
      <vt:lpstr>Canais Criados em 2015</vt:lpstr>
      <vt:lpstr>Ações diversas em 2015</vt:lpstr>
      <vt:lpstr>Próximos Hangouts</vt:lpstr>
      <vt:lpstr>Sobre o palestrante</vt:lpstr>
      <vt:lpstr>Performance Engineering</vt:lpstr>
      <vt:lpstr>Case </vt:lpstr>
      <vt:lpstr>Por quê?</vt:lpstr>
      <vt:lpstr>O que?</vt:lpstr>
      <vt:lpstr>1 - Planejamento / Ambiente</vt:lpstr>
      <vt:lpstr>1 – Planejamento / Transações</vt:lpstr>
      <vt:lpstr>1 – Planejamento / Dados</vt:lpstr>
      <vt:lpstr>1 – Planejamento / SLA</vt:lpstr>
      <vt:lpstr>Planejamento</vt:lpstr>
      <vt:lpstr>2 – Codificação / Scripts</vt:lpstr>
      <vt:lpstr>3 - Monitoramento</vt:lpstr>
      <vt:lpstr>4 - Execução</vt:lpstr>
      <vt:lpstr>Relembrando</vt:lpstr>
      <vt:lpstr>Principais Problemas</vt:lpstr>
      <vt:lpstr>Principais Problemas</vt:lpstr>
      <vt:lpstr>Principais Problemas</vt:lpstr>
      <vt:lpstr>Principais Problemas</vt:lpstr>
      <vt:lpstr>Ferramentas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Moises</dc:creator>
  <cp:keywords>No Restrictions</cp:keywords>
  <cp:lastModifiedBy>Armani, Moises</cp:lastModifiedBy>
  <cp:revision>33</cp:revision>
  <dcterms:created xsi:type="dcterms:W3CDTF">2015-04-24T02:15:52Z</dcterms:created>
  <dcterms:modified xsi:type="dcterms:W3CDTF">2015-11-18T16:09:04Z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f7f94d55-ef7a-456a-ac55-58d949f543d1</vt:lpwstr>
  </property>
  <property fmtid="{D5CDD505-2E9C-101B-9397-08002B2CF9AE}" pid="3" name="DellClassification">
    <vt:lpwstr>No Restrictions</vt:lpwstr>
  </property>
  <property fmtid="{D5CDD505-2E9C-101B-9397-08002B2CF9AE}" pid="4" name="DellSubLabels">
    <vt:lpwstr/>
  </property>
</Properties>
</file>