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71" r:id="rId3"/>
    <p:sldId id="269" r:id="rId4"/>
    <p:sldId id="260" r:id="rId5"/>
    <p:sldId id="270" r:id="rId6"/>
    <p:sldId id="330" r:id="rId7"/>
    <p:sldId id="308" r:id="rId8"/>
    <p:sldId id="331" r:id="rId9"/>
    <p:sldId id="332" r:id="rId10"/>
    <p:sldId id="329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1713" autoAdjust="0"/>
  </p:normalViewPr>
  <p:slideViewPr>
    <p:cSldViewPr snapToGrid="0">
      <p:cViewPr varScale="1">
        <p:scale>
          <a:sx n="61" d="100"/>
          <a:sy n="61" d="100"/>
        </p:scale>
        <p:origin x="-106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F75C4-1C6C-42D1-9FB9-9083871921A6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70175-B2E7-4343-A508-30EE4D147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1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0175-B2E7-4343-A508-30EE4D1471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5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82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61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55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454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672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272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857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313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521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22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0175-B2E7-4343-A508-30EE4D1471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9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946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183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18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216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644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38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084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507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555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01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199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555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18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689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736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904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9916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024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225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9512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73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4624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7691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46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963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16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1157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8881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243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43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997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04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64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681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50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çã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81339"/>
            <a:ext cx="12192000" cy="860929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/>
          <a:lstStyle>
            <a:lvl1pPr algn="ct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Clique </a:t>
            </a:r>
            <a:r>
              <a:rPr lang="en-US" dirty="0" err="1" smtClean="0"/>
              <a:t>aqui</a:t>
            </a:r>
            <a:r>
              <a:rPr lang="en-US" dirty="0" smtClean="0"/>
              <a:t> para </a:t>
            </a:r>
            <a:r>
              <a:rPr lang="en-US" dirty="0" err="1" smtClean="0"/>
              <a:t>adicionar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714504"/>
            <a:ext cx="10515600" cy="1375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Clique </a:t>
            </a:r>
            <a:r>
              <a:rPr lang="en-US" dirty="0" err="1" smtClean="0"/>
              <a:t>aqui</a:t>
            </a:r>
            <a:r>
              <a:rPr lang="en-US" dirty="0" smtClean="0"/>
              <a:t> para </a:t>
            </a:r>
            <a:r>
              <a:rPr lang="en-US" dirty="0" err="1" smtClean="0"/>
              <a:t>adicionar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6368">
            <a:off x="3509157" y="1701773"/>
            <a:ext cx="1953492" cy="107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715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27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50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143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6400"/>
            </a:lvl1pPr>
            <a:lvl2pPr algn="ctr">
              <a:spcBef>
                <a:spcPts val="0"/>
              </a:spcBef>
              <a:buSzPct val="100000"/>
              <a:defRPr sz="6400"/>
            </a:lvl2pPr>
            <a:lvl3pPr algn="ctr">
              <a:spcBef>
                <a:spcPts val="0"/>
              </a:spcBef>
              <a:buSzPct val="100000"/>
              <a:defRPr sz="6400"/>
            </a:lvl3pPr>
            <a:lvl4pPr algn="ctr">
              <a:spcBef>
                <a:spcPts val="0"/>
              </a:spcBef>
              <a:buSzPct val="100000"/>
              <a:defRPr sz="6400"/>
            </a:lvl4pPr>
            <a:lvl5pPr algn="ctr">
              <a:spcBef>
                <a:spcPts val="0"/>
              </a:spcBef>
              <a:buSzPct val="100000"/>
              <a:defRPr sz="6400"/>
            </a:lvl5pPr>
            <a:lvl6pPr algn="ctr">
              <a:spcBef>
                <a:spcPts val="0"/>
              </a:spcBef>
              <a:buSzPct val="100000"/>
              <a:defRPr sz="6400"/>
            </a:lvl6pPr>
            <a:lvl7pPr algn="ctr">
              <a:spcBef>
                <a:spcPts val="0"/>
              </a:spcBef>
              <a:buSzPct val="100000"/>
              <a:defRPr sz="6400"/>
            </a:lvl7pPr>
            <a:lvl8pPr algn="ctr">
              <a:spcBef>
                <a:spcPts val="0"/>
              </a:spcBef>
              <a:buSzPct val="100000"/>
              <a:defRPr sz="6400"/>
            </a:lvl8pPr>
            <a:lvl9pPr algn="ctr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914400" y="3786738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698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97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dy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5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028" y="1602168"/>
            <a:ext cx="1826277" cy="100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115403" y="3663199"/>
            <a:ext cx="7921764" cy="1727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Clique </a:t>
            </a:r>
            <a:r>
              <a:rPr lang="en-US" dirty="0" err="1" smtClean="0"/>
              <a:t>aqui</a:t>
            </a:r>
            <a:r>
              <a:rPr lang="en-US" dirty="0" smtClean="0"/>
              <a:t> para </a:t>
            </a:r>
            <a:r>
              <a:rPr lang="en-US" dirty="0" err="1" smtClean="0"/>
              <a:t>adicionar</a:t>
            </a:r>
            <a:r>
              <a:rPr lang="en-US" dirty="0" smtClean="0"/>
              <a:t> o </a:t>
            </a:r>
            <a:r>
              <a:rPr lang="en-US" dirty="0" err="1" smtClean="0"/>
              <a:t>texto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785035"/>
            <a:ext cx="12192000" cy="860929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anchor="ctr"/>
          <a:lstStyle>
            <a:lvl1pPr algn="ct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Clique </a:t>
            </a:r>
            <a:r>
              <a:rPr lang="en-US" dirty="0" err="1" smtClean="0"/>
              <a:t>aqui</a:t>
            </a:r>
            <a:r>
              <a:rPr lang="en-US" dirty="0" smtClean="0"/>
              <a:t> para </a:t>
            </a:r>
            <a:r>
              <a:rPr lang="en-US" dirty="0" err="1" smtClean="0"/>
              <a:t>adicionar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159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15126" y="620741"/>
            <a:ext cx="9626601" cy="5163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Clique </a:t>
            </a:r>
            <a:r>
              <a:rPr lang="en-US" dirty="0" err="1" smtClean="0"/>
              <a:t>aqui</a:t>
            </a:r>
            <a:r>
              <a:rPr lang="en-US" dirty="0" smtClean="0"/>
              <a:t> para </a:t>
            </a:r>
            <a:r>
              <a:rPr lang="en-US" dirty="0" err="1" smtClean="0"/>
              <a:t>inserir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6908" y="1313628"/>
            <a:ext cx="11298184" cy="52046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pt-BR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977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úvi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01"/>
            <a:ext cx="12192000" cy="686532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4035329"/>
            <a:ext cx="12192000" cy="7148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err="1" smtClean="0"/>
              <a:t>Insira</a:t>
            </a:r>
            <a:r>
              <a:rPr lang="en-US" dirty="0" smtClean="0"/>
              <a:t> </a:t>
            </a:r>
            <a:r>
              <a:rPr lang="en-US" dirty="0" err="1" smtClean="0"/>
              <a:t>aqui</a:t>
            </a:r>
            <a:r>
              <a:rPr lang="en-US" dirty="0" smtClean="0"/>
              <a:t> o email do(s) </a:t>
            </a:r>
            <a:r>
              <a:rPr lang="en-US" dirty="0" err="1" smtClean="0"/>
              <a:t>participante</a:t>
            </a:r>
            <a:r>
              <a:rPr lang="en-US" dirty="0" smtClean="0"/>
              <a:t>(s)</a:t>
            </a:r>
            <a:endParaRPr lang="pt-BR" dirty="0"/>
          </a:p>
        </p:txBody>
      </p:sp>
      <p:pic>
        <p:nvPicPr>
          <p:cNvPr id="9" name="Picture 3" descr="C:\Users\Moises\Documents\GUTS-RS\Logotipos\LogoGUTS - fundo transparent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036" y="412131"/>
            <a:ext cx="3691928" cy="203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51" y="5033170"/>
            <a:ext cx="4155498" cy="182483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284974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Dúvidas?</a:t>
            </a:r>
            <a:endParaRPr lang="pt-B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 userDrawn="1"/>
        </p:nvSpPr>
        <p:spPr>
          <a:xfrm flipV="1">
            <a:off x="-11502" y="-5753"/>
            <a:ext cx="12203502" cy="1296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5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10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187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115126" y="542388"/>
            <a:ext cx="9626601" cy="5163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Clique </a:t>
            </a:r>
            <a:r>
              <a:rPr lang="en-US" dirty="0" err="1" smtClean="0"/>
              <a:t>aqui</a:t>
            </a:r>
            <a:r>
              <a:rPr lang="en-US" dirty="0" smtClean="0"/>
              <a:t> para </a:t>
            </a:r>
            <a:r>
              <a:rPr lang="en-US" dirty="0" err="1" smtClean="0"/>
              <a:t>inserir</a:t>
            </a:r>
            <a:r>
              <a:rPr lang="en-US" dirty="0" smtClean="0"/>
              <a:t> o </a:t>
            </a:r>
            <a:r>
              <a:rPr lang="en-US" dirty="0" err="1" smtClean="0"/>
              <a:t>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960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75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33763-5DCB-414E-868E-5FA96D81BFEF}" type="datetimeFigureOut">
              <a:rPr lang="pt-BR" smtClean="0"/>
              <a:t>20/08/2015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5C68F4-102B-4274-B7A7-C5A2D6DCB51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9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01"/>
            <a:ext cx="12192000" cy="686532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6" name="Picture 3" descr="C:\Users\Moises\Documents\GUTS-RS\Logotipos\LogoGUTS - fundo transparente.png"/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44" y="193499"/>
            <a:ext cx="1787350" cy="9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 flipV="1">
            <a:off x="-11502" y="-5753"/>
            <a:ext cx="12203502" cy="1296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50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49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wlsf82@gmail.co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witter.com/walmyrlimaesil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01"/>
            <a:ext cx="12192000" cy="686532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Rectangle 5"/>
          <p:cNvSpPr/>
          <p:nvPr/>
        </p:nvSpPr>
        <p:spPr>
          <a:xfrm flipV="1">
            <a:off x="0" y="-1"/>
            <a:ext cx="12192000" cy="5266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770" y="773279"/>
            <a:ext cx="5898460" cy="325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 flipV="1">
            <a:off x="0" y="6331366"/>
            <a:ext cx="12192000" cy="5266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75520" y="4072979"/>
            <a:ext cx="8640960" cy="1565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Testing Coach</a:t>
            </a:r>
          </a:p>
          <a:p>
            <a:pPr algn="ctr"/>
            <a:r>
              <a:rPr lang="pt-BR" sz="3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Walmyr Filho</a:t>
            </a:r>
          </a:p>
        </p:txBody>
      </p:sp>
      <p:pic>
        <p:nvPicPr>
          <p:cNvPr id="11" name="Picture 2" descr="C:\Users\Moises\Documents\GUTS-RS\Temp\Twitter_logo_blu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101" y="5860708"/>
            <a:ext cx="379312" cy="3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665103" y="5719608"/>
            <a:ext cx="3366109" cy="5905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5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pt-BR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gutsrs /@</a:t>
            </a:r>
            <a:r>
              <a:rPr lang="pt-BR" sz="35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gutsrs</a:t>
            </a:r>
            <a:endParaRPr lang="en-US" sz="35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02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Próximos Hangouts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8078" y="1313628"/>
            <a:ext cx="8586733" cy="5204606"/>
          </a:xfrm>
        </p:spPr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[Setembro]: </a:t>
            </a:r>
            <a:r>
              <a:rPr lang="pt-BR" sz="3600" dirty="0"/>
              <a:t>What is the importance of speaking English in our testing market today 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Backlog</a:t>
            </a:r>
          </a:p>
          <a:p>
            <a:pPr lvl="1"/>
            <a:r>
              <a:rPr lang="pt-BR" sz="3600" dirty="0"/>
              <a:t>Testes em BI / ETL (Outubro)</a:t>
            </a:r>
          </a:p>
          <a:p>
            <a:pPr lvl="1"/>
            <a:r>
              <a:rPr lang="pt-BR" sz="3600" dirty="0"/>
              <a:t>Cloud Testing (Novembro)</a:t>
            </a:r>
          </a:p>
          <a:p>
            <a:pPr lvl="1"/>
            <a:r>
              <a:rPr lang="pt-BR" sz="3600" dirty="0"/>
              <a:t>Hangout Feminino (Dezembro)</a:t>
            </a:r>
          </a:p>
        </p:txBody>
      </p:sp>
      <p:pic>
        <p:nvPicPr>
          <p:cNvPr id="6" name="Picture 5" descr="C:\Users\Moises\Documents\GUTS-RS\Hangout\Capa 6 -  1200x300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7336" y="251698"/>
            <a:ext cx="3151757" cy="233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76965" y="-1644468"/>
            <a:ext cx="13668967" cy="102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/>
        </p:nvSpPr>
        <p:spPr>
          <a:xfrm>
            <a:off x="0" y="6012800"/>
            <a:ext cx="9420800" cy="84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3200">
                <a:latin typeface="Impact"/>
                <a:ea typeface="Impact"/>
                <a:cs typeface="Impact"/>
                <a:sym typeface="Impact"/>
              </a:rPr>
              <a:t>A cultura da qualidade no core business da empresa</a:t>
            </a:r>
          </a:p>
        </p:txBody>
      </p:sp>
    </p:spTree>
    <p:extLst>
      <p:ext uri="{BB962C8B-B14F-4D97-AF65-F5344CB8AC3E}">
        <p14:creationId xmlns:p14="http://schemas.microsoft.com/office/powerpoint/2010/main" val="4295002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800" y="401049"/>
            <a:ext cx="1567499" cy="23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23" y="3621823"/>
            <a:ext cx="1098165" cy="109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876" y="3621834"/>
            <a:ext cx="1262589" cy="109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23" y="5181357"/>
            <a:ext cx="2241565" cy="139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003" y="5632361"/>
            <a:ext cx="1399100" cy="94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34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931" y="3223001"/>
            <a:ext cx="1322365" cy="121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35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699" y="3226192"/>
            <a:ext cx="1567500" cy="121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36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701" y="4557565"/>
            <a:ext cx="1262599" cy="111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37"/>
          <p:cNvPicPr preferRelativeResize="0"/>
          <p:nvPr/>
        </p:nvPicPr>
        <p:blipFill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721" y="5785788"/>
            <a:ext cx="2998600" cy="79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700" y="4635253"/>
            <a:ext cx="1322365" cy="95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133" y="4667234"/>
            <a:ext cx="2082587" cy="79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704" y="5616756"/>
            <a:ext cx="1567499" cy="97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904" y="1760583"/>
            <a:ext cx="3983952" cy="132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26" y="401026"/>
            <a:ext cx="2900333" cy="20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/>
          <p:cNvPicPr preferRelativeResize="0"/>
          <p:nvPr/>
        </p:nvPicPr>
        <p:blipFill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78" y="3283332"/>
            <a:ext cx="4887988" cy="121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989" y="4659162"/>
            <a:ext cx="1938927" cy="193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938" y="535290"/>
            <a:ext cx="2421777" cy="20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101" y="241040"/>
            <a:ext cx="2900332" cy="1459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3012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/>
        </p:nvSpPr>
        <p:spPr>
          <a:xfrm>
            <a:off x="1372001" y="22858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Mas afinal </a:t>
            </a:r>
            <a:r>
              <a:rPr lang="pt-BR" sz="6400" b="1">
                <a:solidFill>
                  <a:srgbClr val="F9C03F"/>
                </a:solidFill>
                <a:latin typeface="Lato"/>
                <a:ea typeface="Lato"/>
                <a:cs typeface="Lato"/>
                <a:sym typeface="Lato"/>
              </a:rPr>
              <a:t>o que é Agile Testing?</a:t>
            </a:r>
          </a:p>
        </p:txBody>
      </p:sp>
    </p:spTree>
    <p:extLst>
      <p:ext uri="{BB962C8B-B14F-4D97-AF65-F5344CB8AC3E}">
        <p14:creationId xmlns:p14="http://schemas.microsoft.com/office/powerpoint/2010/main" val="2747015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/>
        </p:nvSpPr>
        <p:spPr>
          <a:xfrm>
            <a:off x="1372001" y="25906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F9C03F"/>
                </a:solidFill>
                <a:latin typeface="Lato"/>
                <a:ea typeface="Lato"/>
                <a:cs typeface="Lato"/>
                <a:sym typeface="Lato"/>
              </a:rPr>
              <a:t>It's a </a:t>
            </a:r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mindset!</a:t>
            </a:r>
          </a:p>
        </p:txBody>
      </p:sp>
    </p:spTree>
    <p:extLst>
      <p:ext uri="{BB962C8B-B14F-4D97-AF65-F5344CB8AC3E}">
        <p14:creationId xmlns:p14="http://schemas.microsoft.com/office/powerpoint/2010/main" val="769635260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067" y="624100"/>
            <a:ext cx="3893867" cy="56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82" b="17191"/>
          <a:stretch/>
        </p:blipFill>
        <p:spPr>
          <a:xfrm>
            <a:off x="7671734" y="2063267"/>
            <a:ext cx="1553233" cy="228433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6185501" y="3113434"/>
            <a:ext cx="749599" cy="760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pt-BR" sz="6400" b="1">
                <a:solidFill>
                  <a:srgbClr val="F9C03F"/>
                </a:solidFill>
                <a:latin typeface="Lato"/>
                <a:ea typeface="Lato"/>
                <a:cs typeface="Lato"/>
                <a:sym typeface="Lato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2027654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884" y="101600"/>
            <a:ext cx="9235481" cy="6660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24542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734" y="102032"/>
            <a:ext cx="9172881" cy="6654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3296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650" y="107950"/>
            <a:ext cx="9410700" cy="664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6726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300" y="63500"/>
            <a:ext cx="9423400" cy="673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02709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Programação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19h15 às 19h45</a:t>
            </a:r>
            <a:r>
              <a:rPr lang="pt-BR" dirty="0"/>
              <a:t> Recepção, boas vindas e Coffee para integração</a:t>
            </a:r>
          </a:p>
          <a:p>
            <a:endParaRPr lang="pt-BR" b="1" dirty="0"/>
          </a:p>
          <a:p>
            <a:r>
              <a:rPr lang="pt-BR" b="1" dirty="0"/>
              <a:t>19h45 às 19h55 </a:t>
            </a:r>
            <a:r>
              <a:rPr lang="pt-BR" dirty="0"/>
              <a:t>Abertura do evento, apresentação do GUTS-RS e expectativas do evento</a:t>
            </a:r>
          </a:p>
          <a:p>
            <a:endParaRPr lang="pt-BR" b="1" dirty="0"/>
          </a:p>
          <a:p>
            <a:r>
              <a:rPr lang="pt-BR" b="1" dirty="0"/>
              <a:t>19h55 às 21h15 </a:t>
            </a:r>
            <a:r>
              <a:rPr lang="pt-BR" dirty="0"/>
              <a:t>Agile Testing Coach (Walmyr Filho)</a:t>
            </a:r>
          </a:p>
        </p:txBody>
      </p:sp>
    </p:spTree>
    <p:extLst>
      <p:ext uri="{BB962C8B-B14F-4D97-AF65-F5344CB8AC3E}">
        <p14:creationId xmlns:p14="http://schemas.microsoft.com/office/powerpoint/2010/main" val="20196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350" y="120650"/>
            <a:ext cx="9385300" cy="661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14179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050" y="133350"/>
            <a:ext cx="93599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88263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400" y="114300"/>
            <a:ext cx="93472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41699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650" y="57150"/>
            <a:ext cx="9410700" cy="674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67215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300" y="133350"/>
            <a:ext cx="94234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22035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950" y="114300"/>
            <a:ext cx="94361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241016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600" y="146050"/>
            <a:ext cx="9290616" cy="656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4553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1372001" y="1272467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i="1">
                <a:solidFill>
                  <a:srgbClr val="F9C03F"/>
                </a:solidFill>
                <a:latin typeface="Lato"/>
                <a:ea typeface="Lato"/>
                <a:cs typeface="Lato"/>
                <a:sym typeface="Lato"/>
              </a:rPr>
              <a:t>We value:</a:t>
            </a:r>
          </a:p>
          <a:p>
            <a:pPr algn="ctr"/>
            <a:r>
              <a:rPr lang="pt-BR" sz="6400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automated testing</a:t>
            </a:r>
          </a:p>
          <a:p>
            <a:pPr algn="ctr"/>
            <a:r>
              <a:rPr lang="pt-BR" sz="6400" i="1">
                <a:solidFill>
                  <a:srgbClr val="F9C03F"/>
                </a:solidFill>
                <a:latin typeface="Lato"/>
                <a:ea typeface="Lato"/>
                <a:cs typeface="Lato"/>
                <a:sym typeface="Lato"/>
              </a:rPr>
              <a:t>over</a:t>
            </a:r>
            <a:r>
              <a:rPr lang="pt-BR" sz="6400" b="1" i="1">
                <a:solidFill>
                  <a:srgbClr val="F9C03F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ctr"/>
            <a:r>
              <a:rPr lang="pt-BR" sz="6400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manual testing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3995601" y="5795533"/>
            <a:ext cx="4200799" cy="77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BR" sz="16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by Walmyr</a:t>
            </a:r>
          </a:p>
        </p:txBody>
      </p:sp>
    </p:spTree>
    <p:extLst>
      <p:ext uri="{BB962C8B-B14F-4D97-AF65-F5344CB8AC3E}">
        <p14:creationId xmlns:p14="http://schemas.microsoft.com/office/powerpoint/2010/main" val="191382946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1372001" y="53267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O quadrantes dos testes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355" y="1358501"/>
            <a:ext cx="7299295" cy="5110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3986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300" y="171450"/>
            <a:ext cx="9169400" cy="651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10489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Sobre</a:t>
            </a:r>
            <a:r>
              <a:rPr lang="en-US" dirty="0" smtClean="0"/>
              <a:t> o GUTS-RS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GUTS-RS</a:t>
            </a:r>
            <a:r>
              <a:rPr lang="pt-BR" sz="2400" dirty="0" smtClean="0"/>
              <a:t>: Grupo de Usuários de Testes de Software do RS</a:t>
            </a:r>
          </a:p>
          <a:p>
            <a:endParaRPr lang="pt-BR" sz="2400" dirty="0" smtClean="0"/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Criado em</a:t>
            </a:r>
            <a:r>
              <a:rPr lang="pt-BR" sz="2400" dirty="0" smtClean="0"/>
              <a:t>: agosto/2008</a:t>
            </a:r>
          </a:p>
          <a:p>
            <a:endParaRPr lang="pt-BR" sz="2400" dirty="0" smtClean="0"/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pt-BR" sz="2400" dirty="0" smtClean="0"/>
              <a:t>: compartilhar o uso de métodos, processos e ferramentas de Teste de Software e promover discussões sobre a aplicação das melhores práticas de teste e qualidade utilizadas no mercado</a:t>
            </a:r>
          </a:p>
          <a:p>
            <a:endParaRPr lang="pt-BR" sz="2400" dirty="0" smtClean="0"/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Público Alvo</a:t>
            </a:r>
            <a:r>
              <a:rPr lang="pt-BR" sz="2400" dirty="0" smtClean="0"/>
              <a:t>: Gerentes, Analistas de Testes, Testadores, Desenvolvedores e demais profissionais e estudantes interessados na área</a:t>
            </a:r>
          </a:p>
          <a:p>
            <a:endParaRPr lang="pt-BR" sz="2400" dirty="0" smtClean="0"/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</a:t>
            </a:r>
            <a:r>
              <a:rPr lang="pt-BR" sz="2400" dirty="0" smtClean="0"/>
              <a:t>: Alinne Zanin, Cíntia Armesto, Diraci Júnior, Eduardo Oliveira, Gabriel Oliveira e Moisés Ramírez</a:t>
            </a:r>
          </a:p>
        </p:txBody>
      </p:sp>
    </p:spTree>
    <p:extLst>
      <p:ext uri="{BB962C8B-B14F-4D97-AF65-F5344CB8AC3E}">
        <p14:creationId xmlns:p14="http://schemas.microsoft.com/office/powerpoint/2010/main" val="17469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500" y="114300"/>
            <a:ext cx="92710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1682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1666" y="1113404"/>
            <a:ext cx="12983665" cy="470672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-406400" y="592300"/>
            <a:ext cx="5931200" cy="623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Trabalha com uma abordagem tradicional de Teste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É amarrado a um calendário de teste rigoroso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Diz “Eu”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Usa pessoas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Faz microgerenciamento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Pega os créditos para si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Restringe o time para executar casos pré definidos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Não é disposto a mudança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Considera a execução dos testes fora do seu escopo de trabalho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 algn="r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Age como um gerente</a:t>
            </a:r>
          </a:p>
          <a:p>
            <a:pPr marL="609585" algn="r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5486401" y="592301"/>
            <a:ext cx="6266799" cy="5666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Desenvolve um ampliado mindeset sobre testes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Motiva o time a trabalhar junto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Diz “Nós”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Ensina pessoas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Não faz microgerenciamento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Divide as realizações com o time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Dá ao time liberdade para fazer testes exploratórios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É aberto a novas ideias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Executa testes junto com o time sempre que possível</a:t>
            </a:r>
          </a:p>
          <a:p>
            <a:pPr marL="609585"/>
            <a:endParaRPr sz="1733" b="1" i="1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marL="609585"/>
            <a:r>
              <a:rPr lang="pt-BR" sz="17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Age como alguem responsável por organizar os esforços de testes e em não sobrecarregar o time</a:t>
            </a:r>
          </a:p>
        </p:txBody>
      </p:sp>
    </p:spTree>
    <p:extLst>
      <p:ext uri="{BB962C8B-B14F-4D97-AF65-F5344CB8AC3E}">
        <p14:creationId xmlns:p14="http://schemas.microsoft.com/office/powerpoint/2010/main" val="398884950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2101267" y="1910133"/>
            <a:ext cx="8262800" cy="228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Algumas coisas que estamos fazendo...</a:t>
            </a:r>
          </a:p>
        </p:txBody>
      </p:sp>
    </p:spTree>
    <p:extLst>
      <p:ext uri="{BB962C8B-B14F-4D97-AF65-F5344CB8AC3E}">
        <p14:creationId xmlns:p14="http://schemas.microsoft.com/office/powerpoint/2010/main" val="493222995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2573800" y="1349701"/>
            <a:ext cx="7044400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Girando e rodando entre projetos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31" y="2268300"/>
            <a:ext cx="3482433" cy="458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200" y="3515367"/>
            <a:ext cx="3828800" cy="3342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30381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998801" y="2290333"/>
            <a:ext cx="10194399" cy="181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48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Criando uma base de teste para posteriormente ser mantida pelo time</a:t>
            </a:r>
          </a:p>
        </p:txBody>
      </p:sp>
    </p:spTree>
    <p:extLst>
      <p:ext uri="{BB962C8B-B14F-4D97-AF65-F5344CB8AC3E}">
        <p14:creationId xmlns:p14="http://schemas.microsoft.com/office/powerpoint/2010/main" val="4049141705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13533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4027367" y="2560801"/>
            <a:ext cx="4258800" cy="974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Smoke Test</a:t>
            </a:r>
          </a:p>
        </p:txBody>
      </p:sp>
    </p:spTree>
    <p:extLst>
      <p:ext uri="{BB962C8B-B14F-4D97-AF65-F5344CB8AC3E}">
        <p14:creationId xmlns:p14="http://schemas.microsoft.com/office/powerpoint/2010/main" val="257943699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-46733"/>
            <a:ext cx="12192000" cy="685800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1372001" y="25211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Pair testing</a:t>
            </a:r>
          </a:p>
        </p:txBody>
      </p:sp>
    </p:spTree>
    <p:extLst>
      <p:ext uri="{BB962C8B-B14F-4D97-AF65-F5344CB8AC3E}">
        <p14:creationId xmlns:p14="http://schemas.microsoft.com/office/powerpoint/2010/main" val="2533972209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1372001" y="26227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Testing review</a:t>
            </a:r>
          </a:p>
        </p:txBody>
      </p:sp>
    </p:spTree>
    <p:extLst>
      <p:ext uri="{BB962C8B-B14F-4D97-AF65-F5344CB8AC3E}">
        <p14:creationId xmlns:p14="http://schemas.microsoft.com/office/powerpoint/2010/main" val="1014993865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650" y="869950"/>
            <a:ext cx="6870700" cy="51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16709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1372001" y="26227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Testing refactoring</a:t>
            </a:r>
          </a:p>
        </p:txBody>
      </p:sp>
    </p:spTree>
    <p:extLst>
      <p:ext uri="{BB962C8B-B14F-4D97-AF65-F5344CB8AC3E}">
        <p14:creationId xmlns:p14="http://schemas.microsoft.com/office/powerpoint/2010/main" val="257695387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0" y="0"/>
            <a:ext cx="12192000" cy="1296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Canais de Comunicação</a:t>
            </a:r>
            <a:endParaRPr lang="en-US" dirty="0"/>
          </a:p>
        </p:txBody>
      </p:sp>
      <p:sp>
        <p:nvSpPr>
          <p:cNvPr id="5" name="AutoShape 2" descr="http://www.iconarchive.com/download/i80489/uiconstock/socialmedia/Slideshar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110" y="1248719"/>
            <a:ext cx="687608" cy="70938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653824" y="1311025"/>
            <a:ext cx="6644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http://guts-rs.blogspot.com.br/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434" y="3122955"/>
            <a:ext cx="671860" cy="67186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653614" y="3166497"/>
            <a:ext cx="1823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@gutsrs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 descr="C:\Users\Moises_armani\Pictures\canais comuni\google_group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914" y="6014683"/>
            <a:ext cx="2215671" cy="7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262631" y="6014683"/>
            <a:ext cx="6096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guts-rs-sucesu@googlegroups.com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792" y="2224488"/>
            <a:ext cx="686579" cy="6320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370" y="3136036"/>
            <a:ext cx="646690" cy="64669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53826" y="2278921"/>
            <a:ext cx="7008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de Usuários de Testes de Software do RS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62983" y="3199743"/>
            <a:ext cx="1751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Guts 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23364" y="3166993"/>
            <a:ext cx="1950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GUTS / 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4" descr="http://www.medisprof.realwebhost.eu/wp-content/uploads/2014/12/SlideShar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259" y="5007311"/>
            <a:ext cx="740992" cy="7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653824" y="5085419"/>
            <a:ext cx="6700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pt.slideshare.net/GUTS-RS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2" descr="http://s.ytimg.com/yts/img/youtube_logo_stacked-vfl225ZTx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7649" y="3123948"/>
            <a:ext cx="736367" cy="7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://static.wixstatic.com/media/b68fb7_7f1b8ca7d7974c9a9f98898402d3784c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835" y="4061196"/>
            <a:ext cx="679734" cy="6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653824" y="4139453"/>
            <a:ext cx="4714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Testando no Bar – Porto Alegre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0" r="14693"/>
          <a:stretch/>
        </p:blipFill>
        <p:spPr>
          <a:xfrm>
            <a:off x="3183568" y="955334"/>
            <a:ext cx="5609833" cy="476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191192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1"/>
            <a:ext cx="1240473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1270401" y="273767"/>
            <a:ext cx="9447999" cy="979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Dojo de Protractor</a:t>
            </a:r>
          </a:p>
        </p:txBody>
      </p:sp>
    </p:spTree>
    <p:extLst>
      <p:ext uri="{BB962C8B-B14F-4D97-AF65-F5344CB8AC3E}">
        <p14:creationId xmlns:p14="http://schemas.microsoft.com/office/powerpoint/2010/main" val="3643492482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1372001" y="25692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Outras iniciativas...</a:t>
            </a:r>
          </a:p>
        </p:txBody>
      </p:sp>
    </p:spTree>
    <p:extLst>
      <p:ext uri="{BB962C8B-B14F-4D97-AF65-F5344CB8AC3E}">
        <p14:creationId xmlns:p14="http://schemas.microsoft.com/office/powerpoint/2010/main" val="316257605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567" y="368667"/>
            <a:ext cx="3415139" cy="607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866" y="368666"/>
            <a:ext cx="3887033" cy="271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856" y="3257500"/>
            <a:ext cx="3887059" cy="3184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5445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637" y="200467"/>
            <a:ext cx="9930713" cy="645706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1157201" y="5930216"/>
            <a:ext cx="9877599" cy="7260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1" name="Shape 221"/>
          <p:cNvSpPr txBox="1"/>
          <p:nvPr/>
        </p:nvSpPr>
        <p:spPr>
          <a:xfrm>
            <a:off x="2410267" y="6086183"/>
            <a:ext cx="8358400" cy="432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BR" sz="2400" u="sng">
                <a:solidFill>
                  <a:srgbClr val="0000FF"/>
                </a:solidFill>
              </a:rPr>
              <a:t>https://www.youtube.com/channel/UCOADfRXMV7j8haY5w9hJUnw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8033" y="5984583"/>
            <a:ext cx="1041400" cy="59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27907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8500" y="-2779599"/>
            <a:ext cx="12850131" cy="963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1372001" y="2395434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...e já estamos colhendo os frutos</a:t>
            </a:r>
          </a:p>
        </p:txBody>
      </p:sp>
    </p:spTree>
    <p:extLst>
      <p:ext uri="{BB962C8B-B14F-4D97-AF65-F5344CB8AC3E}">
        <p14:creationId xmlns:p14="http://schemas.microsoft.com/office/powerpoint/2010/main" val="239667145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/>
        </p:nvSpPr>
        <p:spPr>
          <a:xfrm>
            <a:off x="2486901" y="366967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r"/>
            <a:r>
              <a:rPr lang="pt-BR" sz="3200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"Os testes automatizados fizeram mais sentido pra mim no momento que precisei fazer refactoring de coisas importantes dentro de um projeto (preço info) e hoje é bem massa saber que posso fazer refactoring sem comprometer meu final de semana =)"</a:t>
            </a:r>
          </a:p>
          <a:p>
            <a:pPr algn="r"/>
            <a:r>
              <a:rPr lang="pt-BR" sz="3200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~@troll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21334" y="33707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r"/>
            <a:r>
              <a:rPr lang="pt-BR" sz="3200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"Antes de entender a importância dos testes automatizados me parecia mais trabalho, depois de começar a desenvolver com testes, o entendimento sobre a arquitetura da solução e a tranquilidade nos deploys aumentaram muito"</a:t>
            </a:r>
          </a:p>
          <a:p>
            <a:pPr algn="r"/>
            <a:r>
              <a:rPr lang="pt-BR" sz="3200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~@marioLokoLopez</a:t>
            </a:r>
          </a:p>
        </p:txBody>
      </p:sp>
    </p:spTree>
    <p:extLst>
      <p:ext uri="{BB962C8B-B14F-4D97-AF65-F5344CB8AC3E}">
        <p14:creationId xmlns:p14="http://schemas.microsoft.com/office/powerpoint/2010/main" val="220487733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1372001" y="2569201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Além disso...</a:t>
            </a:r>
          </a:p>
        </p:txBody>
      </p:sp>
    </p:spTree>
    <p:extLst>
      <p:ext uri="{BB962C8B-B14F-4D97-AF65-F5344CB8AC3E}">
        <p14:creationId xmlns:p14="http://schemas.microsoft.com/office/powerpoint/2010/main" val="419193375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1372001" y="2208267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Criamos o núcleo da eficiência</a:t>
            </a:r>
          </a:p>
        </p:txBody>
      </p:sp>
    </p:spTree>
    <p:extLst>
      <p:ext uri="{BB962C8B-B14F-4D97-AF65-F5344CB8AC3E}">
        <p14:creationId xmlns:p14="http://schemas.microsoft.com/office/powerpoint/2010/main" val="1151140162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Shape 249"/>
          <p:cNvCxnSpPr/>
          <p:nvPr/>
        </p:nvCxnSpPr>
        <p:spPr>
          <a:xfrm>
            <a:off x="1377001" y="9840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0" name="Shape 250"/>
          <p:cNvCxnSpPr/>
          <p:nvPr/>
        </p:nvCxnSpPr>
        <p:spPr>
          <a:xfrm>
            <a:off x="1377001" y="22032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1" name="Shape 251"/>
          <p:cNvCxnSpPr/>
          <p:nvPr/>
        </p:nvCxnSpPr>
        <p:spPr>
          <a:xfrm>
            <a:off x="1377001" y="34224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2" name="Shape 252"/>
          <p:cNvCxnSpPr/>
          <p:nvPr/>
        </p:nvCxnSpPr>
        <p:spPr>
          <a:xfrm>
            <a:off x="1377001" y="46416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3" name="Shape 253"/>
          <p:cNvCxnSpPr/>
          <p:nvPr/>
        </p:nvCxnSpPr>
        <p:spPr>
          <a:xfrm>
            <a:off x="1377001" y="58608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4" name="Shape 254"/>
          <p:cNvSpPr txBox="1"/>
          <p:nvPr/>
        </p:nvSpPr>
        <p:spPr>
          <a:xfrm>
            <a:off x="160434" y="213933"/>
            <a:ext cx="20987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CULTURA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160434" y="1433133"/>
            <a:ext cx="25799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AUTOMAÇÃO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160434" y="2652333"/>
            <a:ext cx="20987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LEAN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160434" y="3871533"/>
            <a:ext cx="20987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MÉTRICAS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160434" y="5090733"/>
            <a:ext cx="65771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COMPARTILHAR CONHECIMENTO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1275333" y="9598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5514400" y="9598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10216133" y="9598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1275333" y="21790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5514400" y="21790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10216133" y="21790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1275333" y="33982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5514400" y="33982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10216133" y="33982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1275333" y="46174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5514400" y="46174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10216133" y="46174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1275333" y="58366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5514400" y="58366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0216133" y="58366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74" name="Shape 274"/>
          <p:cNvSpPr/>
          <p:nvPr/>
        </p:nvSpPr>
        <p:spPr>
          <a:xfrm>
            <a:off x="9063767" y="8034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" name="Shape 275"/>
          <p:cNvSpPr/>
          <p:nvPr/>
        </p:nvSpPr>
        <p:spPr>
          <a:xfrm>
            <a:off x="6625367" y="20226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" name="Shape 276"/>
          <p:cNvSpPr/>
          <p:nvPr/>
        </p:nvSpPr>
        <p:spPr>
          <a:xfrm>
            <a:off x="5812567" y="32418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" name="Shape 277"/>
          <p:cNvSpPr/>
          <p:nvPr/>
        </p:nvSpPr>
        <p:spPr>
          <a:xfrm>
            <a:off x="4898167" y="44610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" name="Shape 278"/>
          <p:cNvSpPr/>
          <p:nvPr/>
        </p:nvSpPr>
        <p:spPr>
          <a:xfrm>
            <a:off x="6930167" y="56802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315635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Comunicados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wrap="square" numCol="2">
            <a:no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Submissão de Palestras 2015</a:t>
            </a:r>
          </a:p>
          <a:p>
            <a:pPr lvl="1"/>
            <a:r>
              <a:rPr lang="pt-BR" sz="3200" dirty="0"/>
              <a:t>DOJO</a:t>
            </a:r>
          </a:p>
          <a:p>
            <a:pPr lvl="1"/>
            <a:r>
              <a:rPr lang="pt-BR" sz="3200" dirty="0"/>
              <a:t>Fishbowl</a:t>
            </a:r>
          </a:p>
          <a:p>
            <a:pPr lvl="1"/>
            <a:r>
              <a:rPr lang="pt-BR" sz="3200" dirty="0" smtClean="0"/>
              <a:t>Palestra</a:t>
            </a:r>
          </a:p>
          <a:p>
            <a:pPr lvl="1"/>
            <a:r>
              <a:rPr lang="pt-BR" sz="3200" dirty="0" smtClean="0"/>
              <a:t>TCC</a:t>
            </a:r>
          </a:p>
          <a:p>
            <a:pPr lvl="1"/>
            <a:r>
              <a:rPr lang="pt-BR" sz="3200" dirty="0" smtClean="0"/>
              <a:t>Testing Games</a:t>
            </a:r>
            <a:endParaRPr lang="pt-BR" sz="3200" dirty="0"/>
          </a:p>
          <a:p>
            <a:pPr lvl="1"/>
            <a:r>
              <a:rPr lang="pt-BR" sz="3200" dirty="0"/>
              <a:t>Workshop</a:t>
            </a:r>
          </a:p>
          <a:p>
            <a:pPr lvl="1"/>
            <a:r>
              <a:rPr lang="pt-BR" sz="3200" dirty="0"/>
              <a:t>Outros</a:t>
            </a:r>
          </a:p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Assinar a lista de presença</a:t>
            </a:r>
          </a:p>
          <a:p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Preencher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Ficha do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</a:t>
            </a:r>
          </a:p>
          <a:p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Casos de Família de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Moises\Documents\GUTS-RS\Casos de Família de QA\QF_QA_00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158380"/>
            <a:ext cx="5087568" cy="353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5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Shape 283"/>
          <p:cNvCxnSpPr/>
          <p:nvPr/>
        </p:nvCxnSpPr>
        <p:spPr>
          <a:xfrm>
            <a:off x="1377001" y="9840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84" name="Shape 284"/>
          <p:cNvCxnSpPr/>
          <p:nvPr/>
        </p:nvCxnSpPr>
        <p:spPr>
          <a:xfrm>
            <a:off x="1377001" y="22032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85" name="Shape 285"/>
          <p:cNvCxnSpPr/>
          <p:nvPr/>
        </p:nvCxnSpPr>
        <p:spPr>
          <a:xfrm>
            <a:off x="1377001" y="34224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86" name="Shape 286"/>
          <p:cNvCxnSpPr/>
          <p:nvPr/>
        </p:nvCxnSpPr>
        <p:spPr>
          <a:xfrm>
            <a:off x="1377001" y="46416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87" name="Shape 287"/>
          <p:cNvCxnSpPr/>
          <p:nvPr/>
        </p:nvCxnSpPr>
        <p:spPr>
          <a:xfrm>
            <a:off x="1377001" y="5860801"/>
            <a:ext cx="9437999" cy="13199"/>
          </a:xfrm>
          <a:prstGeom prst="straightConnector1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8" name="Shape 288"/>
          <p:cNvSpPr txBox="1"/>
          <p:nvPr/>
        </p:nvSpPr>
        <p:spPr>
          <a:xfrm>
            <a:off x="160433" y="213933"/>
            <a:ext cx="2967600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UNIT TESTING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160434" y="1433133"/>
            <a:ext cx="25799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API TESTING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160434" y="2652333"/>
            <a:ext cx="26335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E2E TESTING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160434" y="3871533"/>
            <a:ext cx="80475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AUTOMATIC ENVIRONMENT PROVISIONING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160434" y="5090733"/>
            <a:ext cx="6577199" cy="7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2667">
                <a:solidFill>
                  <a:srgbClr val="F3F3F3"/>
                </a:solidFill>
              </a:rPr>
              <a:t>CONTINUOS INTEGRATION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1275333" y="9598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5514400" y="9598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10216133" y="9598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1275333" y="21790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5514400" y="21790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10216133" y="21790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1275333" y="33982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5514400" y="33982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0216133" y="33982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275333" y="46174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5514400" y="46174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0216133" y="46174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1275333" y="58366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LOW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5514400" y="58366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MEDIUM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10216133" y="5836667"/>
            <a:ext cx="1163200" cy="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pt-BR" sz="1467" b="1">
                <a:solidFill>
                  <a:srgbClr val="FF9900"/>
                </a:solidFill>
              </a:rPr>
              <a:t>HIGH</a:t>
            </a:r>
          </a:p>
        </p:txBody>
      </p:sp>
      <p:sp>
        <p:nvSpPr>
          <p:cNvPr id="308" name="Shape 308"/>
          <p:cNvSpPr/>
          <p:nvPr/>
        </p:nvSpPr>
        <p:spPr>
          <a:xfrm>
            <a:off x="3374167" y="8034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9" name="Shape 309"/>
          <p:cNvSpPr/>
          <p:nvPr/>
        </p:nvSpPr>
        <p:spPr>
          <a:xfrm>
            <a:off x="2561367" y="20226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0" name="Shape 310"/>
          <p:cNvSpPr/>
          <p:nvPr/>
        </p:nvSpPr>
        <p:spPr>
          <a:xfrm>
            <a:off x="8860567" y="32418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1" name="Shape 311"/>
          <p:cNvSpPr/>
          <p:nvPr/>
        </p:nvSpPr>
        <p:spPr>
          <a:xfrm>
            <a:off x="7742967" y="44610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2" name="Shape 312"/>
          <p:cNvSpPr/>
          <p:nvPr/>
        </p:nvSpPr>
        <p:spPr>
          <a:xfrm>
            <a:off x="6930167" y="5680201"/>
            <a:ext cx="374799" cy="374399"/>
          </a:xfrm>
          <a:prstGeom prst="flowChartConnector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234062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/>
        </p:nvSpPr>
        <p:spPr>
          <a:xfrm>
            <a:off x="1372001" y="1528600"/>
            <a:ext cx="9623999" cy="3800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48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E podemos ter essas medidas por projetos, para entender suas diferenças e promover padronização das coisas que dão certo</a:t>
            </a:r>
          </a:p>
        </p:txBody>
      </p:sp>
    </p:spTree>
    <p:extLst>
      <p:ext uri="{BB962C8B-B14F-4D97-AF65-F5344CB8AC3E}">
        <p14:creationId xmlns:p14="http://schemas.microsoft.com/office/powerpoint/2010/main" val="242529596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/>
        </p:nvSpPr>
        <p:spPr>
          <a:xfrm>
            <a:off x="1372001" y="2208267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133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Criamos um framework de testes e2e para Drupal apps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1470451" y="5196479"/>
            <a:ext cx="9251097" cy="1024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2400" dirty="0">
                <a:solidFill>
                  <a:srgbClr val="FFFFFF"/>
                </a:solidFill>
              </a:rPr>
              <a:t>https://github.com/TallerWebSolutions/protractor-drupal-framework</a:t>
            </a:r>
          </a:p>
        </p:txBody>
      </p:sp>
    </p:spTree>
    <p:extLst>
      <p:ext uri="{BB962C8B-B14F-4D97-AF65-F5344CB8AC3E}">
        <p14:creationId xmlns:p14="http://schemas.microsoft.com/office/powerpoint/2010/main" val="188752872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1372001" y="2464967"/>
            <a:ext cx="9447999" cy="1879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4369803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/>
        </p:nvSpPr>
        <p:spPr>
          <a:xfrm>
            <a:off x="604400" y="1323100"/>
            <a:ext cx="10983200" cy="400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4800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Agile testing</a:t>
            </a:r>
            <a:r>
              <a:rPr lang="pt-BR" sz="48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 é sobre pessoas trabalhando em time em busca do desenvolvimento de uma aplicação de qualidade, independente de seus papéis, sejam testadores ou desenvolvedores.</a:t>
            </a:r>
          </a:p>
        </p:txBody>
      </p:sp>
    </p:spTree>
    <p:extLst>
      <p:ext uri="{BB962C8B-B14F-4D97-AF65-F5344CB8AC3E}">
        <p14:creationId xmlns:p14="http://schemas.microsoft.com/office/powerpoint/2010/main" val="77807826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3578200" y="2523201"/>
            <a:ext cx="5035600" cy="181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10666" b="1" i="1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4516399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/>
        </p:nvSpPr>
        <p:spPr>
          <a:xfrm>
            <a:off x="3333601" y="3937958"/>
            <a:ext cx="5524799" cy="653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2400" b="1">
                <a:solidFill>
                  <a:srgbClr val="007CBA"/>
                </a:solidFill>
              </a:rPr>
              <a:t>Walmyr Lima e Silva Filho</a:t>
            </a:r>
            <a:br>
              <a:rPr lang="pt-BR" sz="2400" b="1">
                <a:solidFill>
                  <a:srgbClr val="007CBA"/>
                </a:solidFill>
              </a:rPr>
            </a:br>
            <a:r>
              <a:rPr lang="pt-BR" sz="2400" u="sng">
                <a:solidFill>
                  <a:schemeClr val="hlink"/>
                </a:solidFill>
                <a:hlinkClick r:id="rId3"/>
              </a:rPr>
              <a:t>wlsf82@gmail.co</a:t>
            </a:r>
            <a:r>
              <a:rPr lang="pt-BR" sz="2400">
                <a:solidFill>
                  <a:srgbClr val="1155CC"/>
                </a:solidFill>
              </a:rPr>
              <a:t>m (email)</a:t>
            </a:r>
          </a:p>
          <a:p>
            <a:pPr algn="ctr"/>
            <a:r>
              <a:rPr lang="pt-BR" sz="2400" u="sng">
                <a:solidFill>
                  <a:srgbClr val="1155CC"/>
                </a:solidFill>
                <a:hlinkClick r:id="rId4"/>
              </a:rPr>
              <a:t>@walmyrlimaesilv</a:t>
            </a:r>
            <a:r>
              <a:rPr lang="pt-BR" sz="2400" b="1">
                <a:solidFill>
                  <a:srgbClr val="007CBA"/>
                </a:solidFill>
              </a:rPr>
              <a:t> </a:t>
            </a:r>
            <a:r>
              <a:rPr lang="pt-BR" sz="2400">
                <a:solidFill>
                  <a:srgbClr val="1155CC"/>
                </a:solidFill>
              </a:rPr>
              <a:t>(twitter)</a:t>
            </a:r>
            <a:r>
              <a:rPr lang="pt-BR" sz="2400" b="1">
                <a:solidFill>
                  <a:srgbClr val="007CBA"/>
                </a:solidFill>
              </a:rPr>
              <a:t/>
            </a:r>
            <a:br>
              <a:rPr lang="pt-BR" sz="2400" b="1">
                <a:solidFill>
                  <a:srgbClr val="007CBA"/>
                </a:solidFill>
              </a:rPr>
            </a:br>
            <a:endParaRPr lang="pt-BR" sz="2400" b="1">
              <a:solidFill>
                <a:srgbClr val="007CBA"/>
              </a:solidFill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2573783" y="2368034"/>
            <a:ext cx="7044400" cy="1605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pt-BR" sz="6400" b="1" i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61517134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Comunicados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261" y="308643"/>
            <a:ext cx="9343478" cy="624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9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Próximos eventos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[Setembro]: </a:t>
            </a:r>
            <a:r>
              <a:rPr lang="pt-BR" sz="3600" dirty="0"/>
              <a:t>Automação de Teste de Software com Sikuli Script</a:t>
            </a:r>
          </a:p>
          <a:p>
            <a:r>
              <a:rPr lang="pt-BR" sz="3600" dirty="0" smtClean="0"/>
              <a:t>Backlog</a:t>
            </a:r>
            <a:endParaRPr lang="pt-BR" sz="3600" dirty="0"/>
          </a:p>
          <a:p>
            <a:pPr lvl="1"/>
            <a:r>
              <a:rPr lang="pt-BR" sz="3600" dirty="0"/>
              <a:t>BDD com Cucumber</a:t>
            </a:r>
          </a:p>
          <a:p>
            <a:pPr lvl="1"/>
            <a:r>
              <a:rPr lang="pt-BR" sz="3600" dirty="0"/>
              <a:t>Mão na massa com Protractor</a:t>
            </a:r>
          </a:p>
          <a:p>
            <a:pPr lvl="1"/>
            <a:r>
              <a:rPr lang="pt-BR" sz="3600" dirty="0"/>
              <a:t>É possível MVP com qualidade?</a:t>
            </a:r>
          </a:p>
          <a:p>
            <a:pPr lvl="1"/>
            <a:r>
              <a:rPr lang="pt-BR" sz="3600" dirty="0"/>
              <a:t>Virose Waterfall no corpinho de Agile: problemas e soluções</a:t>
            </a:r>
          </a:p>
          <a:p>
            <a:pPr lvl="1"/>
            <a:r>
              <a:rPr lang="pt-BR" sz="3600" dirty="0"/>
              <a:t>Arquitetura de testes de software</a:t>
            </a:r>
          </a:p>
        </p:txBody>
      </p:sp>
    </p:spTree>
    <p:extLst>
      <p:ext uri="{BB962C8B-B14F-4D97-AF65-F5344CB8AC3E}">
        <p14:creationId xmlns:p14="http://schemas.microsoft.com/office/powerpoint/2010/main" val="16368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Próximos eventos</a:t>
            </a:r>
            <a:endParaRPr lang="en-US" dirty="0"/>
          </a:p>
        </p:txBody>
      </p:sp>
      <p:pic>
        <p:nvPicPr>
          <p:cNvPr id="7" name="Picture 2" descr="https://s3-sa-east-1.amazonaws.com/globalcodesp/tdc/2015/img/banners/share/tdc2015poa-data-e-lo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061680"/>
            <a:ext cx="5715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3238500" y="3524197"/>
            <a:ext cx="5715000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3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pt-BR" sz="2400" dirty="0" smtClean="0">
                <a:solidFill>
                  <a:srgbClr val="FF0000"/>
                </a:solidFill>
              </a:rPr>
              <a:t>Call4Papers de Porto Alegre</a:t>
            </a:r>
          </a:p>
          <a:p>
            <a:pPr marL="0" lvl="1" indent="0" algn="ctr">
              <a:buFont typeface="Arial" panose="020B0604020202020204" pitchFamily="34" charset="0"/>
              <a:buNone/>
            </a:pPr>
            <a:r>
              <a:rPr lang="pt-BR" sz="2400" dirty="0" smtClean="0">
                <a:solidFill>
                  <a:srgbClr val="FF0000"/>
                </a:solidFill>
              </a:rPr>
              <a:t>A chamada de trabalhos para palestrantes estará aberta até 24 de Agosto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Próximos eventos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600" y="1023327"/>
            <a:ext cx="7200800" cy="562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3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UTS-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GUTS_Apresentação_Março_Official</Template>
  <TotalTime>167</TotalTime>
  <Words>710</Words>
  <Application>Microsoft Office PowerPoint</Application>
  <PresentationFormat>Custom</PresentationFormat>
  <Paragraphs>177</Paragraphs>
  <Slides>56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GUTS-RS</vt:lpstr>
      <vt:lpstr>PowerPoint Presentation</vt:lpstr>
      <vt:lpstr>Programação</vt:lpstr>
      <vt:lpstr>Sobre o GUTS-RS</vt:lpstr>
      <vt:lpstr>Canais de Comunicação</vt:lpstr>
      <vt:lpstr>Comunicados</vt:lpstr>
      <vt:lpstr>Comunicados</vt:lpstr>
      <vt:lpstr>Próximos eventos</vt:lpstr>
      <vt:lpstr>Próximos eventos</vt:lpstr>
      <vt:lpstr>Próximos eventos</vt:lpstr>
      <vt:lpstr>Próximos Hangouts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Oliveira</dc:creator>
  <cp:keywords>No Restrictions</cp:keywords>
  <cp:lastModifiedBy>Moises</cp:lastModifiedBy>
  <cp:revision>22</cp:revision>
  <dcterms:created xsi:type="dcterms:W3CDTF">2015-03-12T04:38:19Z</dcterms:created>
  <dcterms:modified xsi:type="dcterms:W3CDTF">2015-08-21T02:16:13Z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52cac88f-3f86-4567-a925-0a56e644fd59</vt:lpwstr>
  </property>
  <property fmtid="{D5CDD505-2E9C-101B-9397-08002B2CF9AE}" pid="3" name="DellClassification">
    <vt:lpwstr>No Restrictions</vt:lpwstr>
  </property>
  <property fmtid="{D5CDD505-2E9C-101B-9397-08002B2CF9AE}" pid="4" name="DellSubLabels">
    <vt:lpwstr/>
  </property>
</Properties>
</file>