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9" r:id="rId4"/>
    <p:sldId id="258" r:id="rId5"/>
    <p:sldId id="263" r:id="rId6"/>
    <p:sldId id="274" r:id="rId7"/>
    <p:sldId id="265" r:id="rId8"/>
    <p:sldId id="264" r:id="rId9"/>
    <p:sldId id="266" r:id="rId10"/>
    <p:sldId id="260" r:id="rId11"/>
    <p:sldId id="261" r:id="rId12"/>
    <p:sldId id="262" r:id="rId13"/>
    <p:sldId id="268" r:id="rId14"/>
    <p:sldId id="269" r:id="rId15"/>
    <p:sldId id="270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2" autoAdjust="0"/>
  </p:normalViewPr>
  <p:slideViewPr>
    <p:cSldViewPr>
      <p:cViewPr>
        <p:scale>
          <a:sx n="75" d="100"/>
          <a:sy n="75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liano\Meus%20documentos\Dropbox\Hospital%20M&#227;e%20de%20Deus\Palestras\AMRIGS\Gartner%20Grou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9"/>
  <c:chart>
    <c:title>
      <c:tx>
        <c:rich>
          <a:bodyPr/>
          <a:lstStyle/>
          <a:p>
            <a:pPr>
              <a:defRPr/>
            </a:pPr>
            <a:r>
              <a:rPr lang="pt-BR" dirty="0"/>
              <a:t>Gastos em </a:t>
            </a:r>
            <a:r>
              <a:rPr lang="pt-BR" dirty="0" smtClean="0"/>
              <a:t>BI </a:t>
            </a:r>
            <a:r>
              <a:rPr lang="pt-BR" dirty="0"/>
              <a:t>pelo Mundo - Valores em US$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Plan1!$A$3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/>
            </a:solidFill>
          </c:spPr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showVal val="1"/>
          </c:dLbls>
          <c:cat>
            <c:numRef>
              <c:f>Plan1!$B$2:$J$2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2020</c:v>
                </c:pt>
              </c:numCache>
            </c:numRef>
          </c:cat>
          <c:val>
            <c:numRef>
              <c:f>Plan1!$B$3:$J$3</c:f>
              <c:numCache>
                <c:formatCode>0.00</c:formatCode>
                <c:ptCount val="9"/>
                <c:pt idx="0">
                  <c:v>7.03</c:v>
                </c:pt>
                <c:pt idx="1">
                  <c:v>7.92</c:v>
                </c:pt>
                <c:pt idx="2">
                  <c:v>9.1872000000000025</c:v>
                </c:pt>
                <c:pt idx="3">
                  <c:v>12.834</c:v>
                </c:pt>
                <c:pt idx="4">
                  <c:v>13.8</c:v>
                </c:pt>
                <c:pt idx="5">
                  <c:v>14.9</c:v>
                </c:pt>
                <c:pt idx="6">
                  <c:v>15.633333333333335</c:v>
                </c:pt>
                <c:pt idx="7">
                  <c:v>17.100000000000001</c:v>
                </c:pt>
                <c:pt idx="8">
                  <c:v>57</c:v>
                </c:pt>
              </c:numCache>
            </c:numRef>
          </c:val>
        </c:ser>
        <c:axId val="154541440"/>
        <c:axId val="154629632"/>
      </c:barChart>
      <c:catAx>
        <c:axId val="154541440"/>
        <c:scaling>
          <c:orientation val="minMax"/>
        </c:scaling>
        <c:axPos val="b"/>
        <c:numFmt formatCode="General" sourceLinked="1"/>
        <c:tickLblPos val="nextTo"/>
        <c:crossAx val="154629632"/>
        <c:crosses val="autoZero"/>
        <c:auto val="1"/>
        <c:lblAlgn val="ctr"/>
        <c:lblOffset val="100"/>
      </c:catAx>
      <c:valAx>
        <c:axId val="154629632"/>
        <c:scaling>
          <c:orientation val="minMax"/>
        </c:scaling>
        <c:axPos val="l"/>
        <c:numFmt formatCode="0.00" sourceLinked="1"/>
        <c:tickLblPos val="nextTo"/>
        <c:crossAx val="154541440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EE85-479F-4C70-BF28-A1E8D5BB034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A48A-7F62-4A50-AC81-A7B50B4FA5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nalytics.com/gartner-taps-predictive-analytics-as-next-big-business-intelligence-tre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rtnerevent.com/nabi13survey/LPT.url?kn=2377841&amp;vs=Yjg4NDVmY2QtYmFkYi00MDQ5LWE3NDUtY2Y4MzBhMjc0MzAyOzsS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Pessoas sem capacitação no software de BI administram ele. Só isso já gera descrédito prévio dos analistas;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Não é um projeto dedicado e, sim, anexo de outro.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0A824-304F-4273-B86B-13F3BE328B8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u="sng" dirty="0" smtClean="0">
                <a:hlinkClick r:id="rId3"/>
              </a:rPr>
              <a:t>http://www.simanalytics.com/gartner-taps-predictive-analytics-as-next-big-business-intelligence-trend/</a:t>
            </a:r>
            <a:r>
              <a:rPr lang="pt-BR" dirty="0" smtClean="0"/>
              <a:t> </a:t>
            </a:r>
          </a:p>
          <a:p>
            <a:r>
              <a:rPr lang="pt-BR" dirty="0" smtClean="0"/>
              <a:t>504 milhões de dólares em 2010 na </a:t>
            </a:r>
            <a:r>
              <a:rPr lang="pt-BR" dirty="0" err="1" smtClean="0"/>
              <a:t>américa</a:t>
            </a:r>
            <a:r>
              <a:rPr lang="pt-BR" dirty="0" smtClean="0"/>
              <a:t> latina. 6,36%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09CE6-7C43-495B-9908-76FEE51834E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http://gartnerevent.com/NABI13Survey</a:t>
            </a:r>
          </a:p>
          <a:p>
            <a:endParaRPr lang="pt-BR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fourth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consecutive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year, BI and analytics remain the No. 1 investment priority, according to a new Gartner survey of more than 2,800 CIOs. Join us at 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Gartner Business Intelligence &amp; Analytics Summit 2015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March 30 – April 1, in Las Vegas, NV,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where you’ll learn the business impact of advanced analytics and big data, so you can make the right investments for success in the digital age.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85DE-52ED-461E-ACA6-97796CDB831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B.A. = A capacidade dos computadores de hoje para processar muito mais dados em memória permite resultados mais rápidos do que quando a pesquisa por dados acontecia no disco.</a:t>
            </a:r>
          </a:p>
          <a:p>
            <a:r>
              <a:rPr lang="pt-BR" smtClean="0"/>
              <a:t>Big Data = "O que queremos é uma análise avançada em meio a uma montanha de dados", diz Kellen. Por esse motivo, agora, Rotella diz que pode executar em segundos as informações, o que há cinco anos consumiria uma noite toda.</a:t>
            </a:r>
          </a:p>
          <a:p>
            <a:r>
              <a:rPr lang="pt-BR" smtClean="0"/>
              <a:t>Tecnologia mais Barata: Junto com o aumento da capacidade de computação, análises estão se beneficiando da queda dos preços de memória e armazenamento, juntamente com o software de código aberto que fornece uma alternativa aos produtos comerciais e estabelece pressão competitiva sobre os preços.</a:t>
            </a:r>
          </a:p>
          <a:p>
            <a:r>
              <a:rPr lang="pt-BR" smtClean="0"/>
              <a:t>B.I. Self Service = Uma das principais motivações para a criação desse novo enfoque é diminuir a constante necessidade de consumir recursos (tempo e pessoas) do time de T.I. todas as vezes que os usuários de negócio precisam fazer alterações em seus ambientes de B.I. para suportar novas necessidades do mercado.</a:t>
            </a: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7ADAB-119C-4BDC-9F1B-161C4E3C2EFC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err="1" smtClean="0"/>
              <a:t>B.A.</a:t>
            </a:r>
            <a:r>
              <a:rPr lang="pt-BR" dirty="0" smtClean="0"/>
              <a:t> = A capacidade dos computadores de hoje para processar muito mais dados em memória permite resultados mais rápidos do que quando a pesquisa por dados acontecia no disco.</a:t>
            </a:r>
          </a:p>
          <a:p>
            <a:r>
              <a:rPr lang="pt-BR" dirty="0" smtClean="0"/>
              <a:t>Big Data = "O que queremos é uma análise avançada em meio a uma montanha de dados", diz </a:t>
            </a:r>
            <a:r>
              <a:rPr lang="pt-BR" dirty="0" err="1" smtClean="0"/>
              <a:t>Kellen</a:t>
            </a:r>
            <a:r>
              <a:rPr lang="pt-BR" dirty="0" smtClean="0"/>
              <a:t>. Por esse motivo, agora, </a:t>
            </a:r>
            <a:r>
              <a:rPr lang="pt-BR" dirty="0" err="1" smtClean="0"/>
              <a:t>Rotella</a:t>
            </a:r>
            <a:r>
              <a:rPr lang="pt-BR" dirty="0" smtClean="0"/>
              <a:t> diz que pode executar em segundos as informações, o que há cinco anos consumiria uma noite toda.</a:t>
            </a:r>
          </a:p>
          <a:p>
            <a:r>
              <a:rPr lang="pt-BR" dirty="0" smtClean="0"/>
              <a:t>Tecnologia mais Barata: Junto com o aumento da capacidade de computação, análises estão se beneficiando da queda dos preços de memória e armazenamento, juntamente com o software de código aberto que fornece uma alternativa aos produtos comerciais e estabelece pressão competitiva sobre os preços.</a:t>
            </a:r>
          </a:p>
          <a:p>
            <a:r>
              <a:rPr lang="pt-BR" dirty="0" err="1" smtClean="0"/>
              <a:t>B.I.</a:t>
            </a:r>
            <a:r>
              <a:rPr lang="pt-BR" dirty="0" smtClean="0"/>
              <a:t> </a:t>
            </a:r>
            <a:r>
              <a:rPr lang="pt-BR" dirty="0" err="1" smtClean="0"/>
              <a:t>Self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 = Uma das principais motivações para a criação desse novo enfoque é diminuir a constante necessidade de consumir recursos (tempo e pessoas) do time de </a:t>
            </a:r>
            <a:r>
              <a:rPr lang="pt-BR" dirty="0" err="1" smtClean="0"/>
              <a:t>T.I.</a:t>
            </a:r>
            <a:r>
              <a:rPr lang="pt-BR" dirty="0" smtClean="0"/>
              <a:t> todas as vezes que os usuários de negócio precisam fazer alterações em seus ambientes de </a:t>
            </a:r>
            <a:r>
              <a:rPr lang="pt-BR" dirty="0" err="1" smtClean="0"/>
              <a:t>B.I.</a:t>
            </a:r>
            <a:r>
              <a:rPr lang="pt-BR" dirty="0" smtClean="0"/>
              <a:t> para suportar novas necessidades do mercado.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7ADAB-119C-4BDC-9F1B-161C4E3C2EF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85DE-52ED-461E-ACA6-97796CDB831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252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5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11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147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6516688" y="6165850"/>
            <a:ext cx="1584325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77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976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69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09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63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3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2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1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F97F-A82F-4302-A4E9-2857C659F240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31C1-754C-4861-B376-948C98044E3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62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636496" cy="1389541"/>
          </a:xfrm>
        </p:spPr>
        <p:txBody>
          <a:bodyPr anchor="t">
            <a:noAutofit/>
          </a:bodyPr>
          <a:lstStyle/>
          <a:p>
            <a:pPr algn="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reduzir riscos e ganhar competitividade utilizando ferramentas de BI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smtClean="0"/>
              <a:t>Juliano Jorej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smtClean="0"/>
              <a:t>Hospital Mãe de Deus</a:t>
            </a:r>
            <a:br>
              <a:rPr lang="pt-BR" sz="2000" dirty="0" smtClean="0"/>
            </a:br>
            <a:r>
              <a:rPr lang="pt-BR" sz="2000" dirty="0" smtClean="0"/>
              <a:t>Setembro/2015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08359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76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395119"/>
            <a:ext cx="7056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lang="pt-BR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1100" dirty="0" err="1" smtClean="0"/>
              <a:t>Baguete</a:t>
            </a:r>
            <a:r>
              <a:rPr lang="pt-BR" sz="1100" dirty="0" smtClean="0"/>
              <a:t> (2011)</a:t>
            </a:r>
          </a:p>
          <a:p>
            <a:r>
              <a:rPr lang="pt-BR" sz="1100" dirty="0" smtClean="0"/>
              <a:t>http://www.baguete.com.br/noticias/software/06/06/2011/mae-de-deus-economiza-r-216-mil-com-bi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err="1" smtClean="0"/>
              <a:t>Baguete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Destaque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 Mídia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395119"/>
            <a:ext cx="7056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lang="pt-BR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1100" dirty="0" smtClean="0"/>
              <a:t>MV (2013)</a:t>
            </a:r>
          </a:p>
          <a:p>
            <a:r>
              <a:rPr lang="pt-BR" sz="1100" dirty="0" smtClean="0"/>
              <a:t>http://www.mv.com.br/blog/monitoramento-dos-processos-para-melhoria-do-faturamento</a:t>
            </a:r>
          </a:p>
        </p:txBody>
      </p:sp>
      <p:pic>
        <p:nvPicPr>
          <p:cNvPr id="362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32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MV Sistemas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Destaque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 Mídia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614B33-3B29-48EB-83C1-440C25308DDE}" type="slidenum">
              <a:rPr lang="pt-B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8" y="1339065"/>
            <a:ext cx="4208462" cy="55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0768"/>
            <a:ext cx="4210050" cy="55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err="1" smtClean="0"/>
              <a:t>MicroStrategy</a:t>
            </a:r>
            <a:r>
              <a:rPr lang="pt-BR" sz="2400" dirty="0" smtClean="0"/>
              <a:t> </a:t>
            </a:r>
            <a:r>
              <a:rPr lang="pt-BR" sz="2400" dirty="0" err="1" smtClean="0"/>
              <a:t>Review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Destaque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 Mídia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13120" r="29391" b="8762"/>
          <a:stretch>
            <a:fillRect/>
          </a:stretch>
        </p:blipFill>
        <p:spPr bwMode="auto">
          <a:xfrm>
            <a:off x="0" y="188640"/>
            <a:ext cx="912419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3040" r="28867" b="18001"/>
          <a:stretch>
            <a:fillRect/>
          </a:stretch>
        </p:blipFill>
        <p:spPr bwMode="auto">
          <a:xfrm>
            <a:off x="25400" y="188640"/>
            <a:ext cx="909564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240" r="28601" b="6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smtClean="0"/>
              <a:t>Auditoria operacional;</a:t>
            </a:r>
          </a:p>
          <a:p>
            <a:endParaRPr lang="pt-BR" sz="2000" dirty="0" smtClean="0"/>
          </a:p>
          <a:p>
            <a:r>
              <a:rPr lang="pt-BR" sz="2000" dirty="0" smtClean="0"/>
              <a:t>Gatilhos de tempo e por eventos;</a:t>
            </a:r>
          </a:p>
          <a:p>
            <a:endParaRPr lang="pt-BR" sz="2000" dirty="0" smtClean="0"/>
          </a:p>
          <a:p>
            <a:r>
              <a:rPr lang="pt-BR" sz="2000" dirty="0" smtClean="0"/>
              <a:t>Melhoria da automação dos processos;</a:t>
            </a:r>
          </a:p>
          <a:p>
            <a:endParaRPr lang="pt-BR" sz="2000" dirty="0" smtClean="0"/>
          </a:p>
          <a:p>
            <a:r>
              <a:rPr lang="pt-BR" sz="2000" dirty="0" smtClean="0"/>
              <a:t>Interação com os </a:t>
            </a:r>
            <a:r>
              <a:rPr lang="pt-BR" sz="2000" i="1" dirty="0" err="1" smtClean="0"/>
              <a:t>clients</a:t>
            </a:r>
            <a:r>
              <a:rPr lang="pt-BR" sz="2000" dirty="0" smtClean="0"/>
              <a:t> de e-mail;</a:t>
            </a:r>
          </a:p>
          <a:p>
            <a:endParaRPr lang="pt-BR" sz="2000" dirty="0" smtClean="0"/>
          </a:p>
          <a:p>
            <a:r>
              <a:rPr lang="pt-BR" sz="2000" dirty="0" smtClean="0"/>
              <a:t>Gestão dos estoques;</a:t>
            </a:r>
          </a:p>
          <a:p>
            <a:endParaRPr lang="pt-BR" sz="2000" dirty="0" smtClean="0"/>
          </a:p>
          <a:p>
            <a:r>
              <a:rPr lang="pt-BR" sz="2000" dirty="0" smtClean="0"/>
              <a:t>Gestão das regras comerciais;</a:t>
            </a:r>
          </a:p>
          <a:p>
            <a:endParaRPr lang="pt-BR" sz="2000" dirty="0" smtClean="0"/>
          </a:p>
          <a:p>
            <a:r>
              <a:rPr lang="pt-BR" sz="2000" dirty="0" smtClean="0"/>
              <a:t>Gestão da produção e do faturamento.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Oportunidades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619672" y="5590232"/>
            <a:ext cx="5976664" cy="5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ylus BT"/>
                <a:ea typeface="Tahoma" pitchFamily="34" charset="0"/>
                <a:cs typeface="Calibri" pitchFamily="34" charset="0"/>
              </a:rPr>
              <a:t>JULIANO JOREJ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altLang="pt-BR" sz="2400" b="1" kern="0" dirty="0" smtClean="0">
                <a:latin typeface="Stylus BT"/>
                <a:ea typeface="Tahoma" pitchFamily="34" charset="0"/>
                <a:cs typeface="Calibri" pitchFamily="34" charset="0"/>
              </a:rPr>
              <a:t>juliano.jorej@maededeus.com.br</a:t>
            </a:r>
            <a:endParaRPr kumimoji="0" lang="pt-BR" altLang="pt-B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ylus BT"/>
              <a:ea typeface="Tahoma" pitchFamily="34" charset="0"/>
              <a:cs typeface="Calibri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OBRIGADO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 smtClean="0"/>
              <a:t>O projeto de BI nasce com poucos e/ou mínimos recursos de infra;</a:t>
            </a:r>
          </a:p>
          <a:p>
            <a:pPr eaLnBrk="1" hangingPunct="1"/>
            <a:r>
              <a:rPr lang="pt-BR" sz="2400" dirty="0" smtClean="0"/>
              <a:t>O processo de compra, geralmente, está vinculado ao ERP;</a:t>
            </a:r>
          </a:p>
          <a:p>
            <a:pPr eaLnBrk="1" hangingPunct="1"/>
            <a:r>
              <a:rPr lang="pt-BR" sz="2400" dirty="0" smtClean="0"/>
              <a:t>Há pouco ou nenhum conhecimento do ERP para criação e gestão posterior das cargas;</a:t>
            </a:r>
          </a:p>
          <a:p>
            <a:pPr eaLnBrk="1" hangingPunct="1"/>
            <a:r>
              <a:rPr lang="pt-BR" sz="2400" dirty="0" smtClean="0"/>
              <a:t>Pessoas sem capacitação no software de BI, geralmente, administram ele;</a:t>
            </a:r>
          </a:p>
          <a:p>
            <a:pPr eaLnBrk="1" hangingPunct="1"/>
            <a:r>
              <a:rPr lang="pt-BR" sz="2400" dirty="0" smtClean="0"/>
              <a:t>É, inicialmente, visto como concorrente ao banco de produção pela área de TI.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Idiossincrasias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origem 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 BI nas organizações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uliano\Desktop\FutureofB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aixaDeTexto 4"/>
          <p:cNvSpPr txBox="1">
            <a:spLocks noChangeArrowheads="1"/>
          </p:cNvSpPr>
          <p:nvPr/>
        </p:nvSpPr>
        <p:spPr bwMode="auto">
          <a:xfrm>
            <a:off x="1601788" y="6632575"/>
            <a:ext cx="5913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Fonte: Gartner. The Consumerization of BI Drives Greater Adoption, June 2011.</a:t>
            </a:r>
            <a:endParaRPr lang="pt-BR" sz="12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jujorej\Box Sync\MBA\Sistemas de Informação\Material\magic_quadrant_20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112568" cy="5112568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6395120"/>
            <a:ext cx="7056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lang="pt-BR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1100" dirty="0" err="1" smtClean="0"/>
              <a:t>Gartner</a:t>
            </a:r>
            <a:r>
              <a:rPr lang="pt-BR" sz="1100" dirty="0" smtClean="0"/>
              <a:t> (</a:t>
            </a:r>
            <a:r>
              <a:rPr lang="pt-BR" sz="1100" dirty="0" err="1" smtClean="0"/>
              <a:t>February</a:t>
            </a:r>
            <a:r>
              <a:rPr lang="pt-BR" sz="1100" dirty="0" smtClean="0"/>
              <a:t> 2015).</a:t>
            </a:r>
          </a:p>
          <a:p>
            <a:r>
              <a:rPr lang="pt-BR" sz="1100" dirty="0" smtClean="0"/>
              <a:t>http://www.gartner.com/technology/reprints.do?id=1-2ADAAYM&amp;</a:t>
            </a:r>
            <a:r>
              <a:rPr lang="pt-BR" sz="1100" dirty="0" err="1" smtClean="0"/>
              <a:t>ct</a:t>
            </a:r>
            <a:r>
              <a:rPr lang="pt-BR" sz="1100" dirty="0" smtClean="0"/>
              <a:t>=150223&amp;</a:t>
            </a:r>
            <a:r>
              <a:rPr lang="pt-BR" sz="1100" dirty="0" err="1" smtClean="0"/>
              <a:t>st</a:t>
            </a:r>
            <a:r>
              <a:rPr lang="pt-BR" sz="1100" dirty="0" smtClean="0"/>
              <a:t>=</a:t>
            </a:r>
            <a:r>
              <a:rPr lang="pt-BR" sz="1100" dirty="0" err="1" smtClean="0"/>
              <a:t>sb</a:t>
            </a:r>
            <a:endParaRPr lang="pt-BR" sz="11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err="1" smtClean="0"/>
              <a:t>Magic</a:t>
            </a:r>
            <a:r>
              <a:rPr lang="pt-BR" sz="2400" dirty="0" smtClean="0"/>
              <a:t> </a:t>
            </a:r>
            <a:r>
              <a:rPr lang="pt-BR" sz="2400" dirty="0" err="1" smtClean="0"/>
              <a:t>Quadrant</a:t>
            </a:r>
            <a:r>
              <a:rPr lang="pt-BR" sz="2400" dirty="0" smtClean="0"/>
              <a:t>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Análise dos Players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pt-BR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228725" y="2209800"/>
          <a:ext cx="6991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259632" y="494116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in billion USD</a:t>
            </a:r>
            <a:endParaRPr lang="pt-B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91680" y="6479758"/>
            <a:ext cx="7056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lang="pt-BR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sz="1100" dirty="0" smtClean="0"/>
              <a:t>Gartner Group (2015)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Tendências Internacionais</a:t>
            </a:r>
          </a:p>
          <a:p>
            <a:pPr lvl="0" algn="r">
              <a:spcBef>
                <a:spcPct val="0"/>
              </a:spcBef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Gastos em BI pelo mundo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198" r="16191"/>
          <a:stretch>
            <a:fillRect/>
          </a:stretch>
        </p:blipFill>
        <p:spPr>
          <a:xfrm>
            <a:off x="0" y="-26988"/>
            <a:ext cx="9144000" cy="8328026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 cstate="print"/>
          <a:srcRect l="19550" r="43700" b="34250"/>
          <a:stretch>
            <a:fillRect/>
          </a:stretch>
        </p:blipFill>
        <p:spPr bwMode="auto">
          <a:xfrm>
            <a:off x="756345" y="1556271"/>
            <a:ext cx="40322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19550" t="64700" r="43700"/>
          <a:stretch>
            <a:fillRect/>
          </a:stretch>
        </p:blipFill>
        <p:spPr bwMode="auto">
          <a:xfrm>
            <a:off x="4860032" y="2492896"/>
            <a:ext cx="4032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Tendências Internacionais</a:t>
            </a:r>
          </a:p>
          <a:p>
            <a:pPr lvl="0" algn="r">
              <a:spcBef>
                <a:spcPct val="0"/>
              </a:spcBef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10 da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TI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32150" r="43600" b="12201"/>
          <a:stretch>
            <a:fillRect/>
          </a:stretch>
        </p:blipFill>
        <p:spPr bwMode="auto">
          <a:xfrm>
            <a:off x="1835696" y="1484784"/>
            <a:ext cx="4176464" cy="491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479758"/>
            <a:ext cx="70567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t-B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</a:t>
            </a:r>
            <a:r>
              <a:rPr lang="pt-BR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sz="1100" dirty="0" smtClean="0"/>
              <a:t>Gartner Group (2015)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CIO </a:t>
            </a:r>
            <a:r>
              <a:rPr lang="pt-BR" sz="2400" dirty="0" err="1" smtClean="0"/>
              <a:t>Priorities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Big Data;</a:t>
            </a:r>
          </a:p>
          <a:p>
            <a:endParaRPr lang="pt-BR" sz="2000" dirty="0" smtClean="0"/>
          </a:p>
          <a:p>
            <a:r>
              <a:rPr lang="pt-BR" sz="2000" dirty="0" smtClean="0"/>
              <a:t>Business </a:t>
            </a:r>
            <a:r>
              <a:rPr lang="pt-BR" sz="2000" dirty="0" err="1" smtClean="0"/>
              <a:t>Analytics</a:t>
            </a:r>
            <a:r>
              <a:rPr lang="pt-BR" sz="2000" dirty="0" smtClean="0"/>
              <a:t> ganha espaço;</a:t>
            </a:r>
          </a:p>
          <a:p>
            <a:pPr>
              <a:buFont typeface="Wingdings 3" pitchFamily="18" charset="2"/>
              <a:buNone/>
            </a:pPr>
            <a:endParaRPr lang="pt-BR" sz="2000" dirty="0" smtClean="0"/>
          </a:p>
          <a:p>
            <a:r>
              <a:rPr lang="pt-BR" sz="2000" dirty="0" smtClean="0"/>
              <a:t>Tecnologia mais barata;</a:t>
            </a:r>
          </a:p>
          <a:p>
            <a:pPr>
              <a:buFont typeface="Wingdings 3" pitchFamily="18" charset="2"/>
              <a:buNone/>
            </a:pPr>
            <a:r>
              <a:rPr lang="pt-BR" sz="2000" dirty="0" smtClean="0"/>
              <a:t> </a:t>
            </a:r>
          </a:p>
          <a:p>
            <a:r>
              <a:rPr lang="pt-BR" sz="2000" dirty="0" smtClean="0"/>
              <a:t>BI </a:t>
            </a:r>
            <a:r>
              <a:rPr lang="pt-BR" sz="2000" dirty="0" err="1" smtClean="0"/>
              <a:t>Self</a:t>
            </a:r>
            <a:r>
              <a:rPr lang="pt-BR" sz="2000" dirty="0" smtClean="0"/>
              <a:t> </a:t>
            </a:r>
            <a:r>
              <a:rPr lang="pt-BR" sz="2000" dirty="0" err="1" smtClean="0"/>
              <a:t>Service</a:t>
            </a:r>
            <a:r>
              <a:rPr lang="pt-BR" sz="2000" dirty="0" smtClean="0"/>
              <a:t>;</a:t>
            </a:r>
          </a:p>
          <a:p>
            <a:endParaRPr lang="pt-BR" sz="2000" dirty="0" smtClean="0"/>
          </a:p>
          <a:p>
            <a:r>
              <a:rPr lang="pt-BR" sz="2000" dirty="0" smtClean="0"/>
              <a:t>Mobilidade;</a:t>
            </a:r>
          </a:p>
          <a:p>
            <a:endParaRPr lang="pt-BR" sz="2000" dirty="0" smtClean="0"/>
          </a:p>
          <a:p>
            <a:r>
              <a:rPr lang="pt-BR" sz="2000" dirty="0" smtClean="0"/>
              <a:t>Mídia Social.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63888" y="404665"/>
            <a:ext cx="531085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sz="2400" dirty="0" smtClean="0"/>
              <a:t>Tendências Internacionais</a:t>
            </a:r>
          </a:p>
          <a:p>
            <a:pPr lvl="0" algn="r">
              <a:spcBef>
                <a:spcPct val="0"/>
              </a:spcBef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Top 10 da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TI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660</Words>
  <Application>Microsoft Office PowerPoint</Application>
  <PresentationFormat>Apresentação na tela (4:3)</PresentationFormat>
  <Paragraphs>81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Como reduzir riscos e ganhar competitividade utilizando ferramentas de BI Juliano Jorej Hospital Mãe de Deus Setembro/2015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AGCO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Ambientes Híbridos de BI Complexidades e Desafios João G. Gutheil AGCO do Brasil</dc:title>
  <dc:creator>Windows User</dc:creator>
  <cp:lastModifiedBy>juliano</cp:lastModifiedBy>
  <cp:revision>30</cp:revision>
  <dcterms:created xsi:type="dcterms:W3CDTF">2015-09-10T17:01:33Z</dcterms:created>
  <dcterms:modified xsi:type="dcterms:W3CDTF">2015-09-15T20:35:53Z</dcterms:modified>
</cp:coreProperties>
</file>