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60" r:id="rId4"/>
    <p:sldId id="259" r:id="rId5"/>
    <p:sldId id="263" r:id="rId6"/>
    <p:sldId id="257" r:id="rId7"/>
  </p:sldIdLst>
  <p:sldSz cx="9144000" cy="6858000" type="screen4x3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45F"/>
    <a:srgbClr val="4AB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F783A-1479-446D-B459-97FEF2ECE076}" type="datetimeFigureOut">
              <a:rPr lang="pt-BR" smtClean="0"/>
              <a:t>26/11/2015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129D-758A-4FDE-BDE1-5C9D334E19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55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1F97F-A82F-4302-A4E9-2857C659F24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31C1-754C-4861-B376-948C98044E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420472" cy="2160240"/>
          </a:xfrm>
        </p:spPr>
        <p:txBody>
          <a:bodyPr anchor="t">
            <a:noAutofit/>
          </a:bodyPr>
          <a:lstStyle/>
          <a:p>
            <a:pPr algn="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Complexidades e Desafios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smtClean="0"/>
              <a:t>Cássio Socal Cervo</a:t>
            </a:r>
            <a:br>
              <a:rPr lang="pt-BR" sz="2000" dirty="0" smtClean="0"/>
            </a:br>
            <a:r>
              <a:rPr lang="pt-BR" sz="2000" dirty="0" smtClean="0"/>
              <a:t>Gerente de Sistemas de BI e Modelagem </a:t>
            </a:r>
            <a:br>
              <a:rPr lang="pt-BR" sz="2000" dirty="0" smtClean="0"/>
            </a:br>
            <a:r>
              <a:rPr lang="pt-BR" sz="2000" dirty="0" err="1" smtClean="0"/>
              <a:t>Sicredi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2000" dirty="0" smtClean="0"/>
              <a:t>Setembro/2015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3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1026" name="Picture 2" descr="Sicr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1" y="1556792"/>
            <a:ext cx="1719870" cy="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922" y="1700808"/>
            <a:ext cx="5185713" cy="389440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07504" y="2356928"/>
            <a:ext cx="31683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Feito por pessoas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e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para pessoas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, o </a:t>
            </a:r>
            <a:r>
              <a:rPr lang="pt-BR" b="1" dirty="0" err="1">
                <a:solidFill>
                  <a:schemeClr val="accent3">
                    <a:lumMod val="75000"/>
                  </a:schemeClr>
                </a:solidFill>
                <a:latin typeface="OpenSans"/>
              </a:rPr>
              <a:t>Sicredi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 tem como diferencial um modelo de gestão que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valoriza a participação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. Os mais de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3 milhões de associados votam e decidem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OpenSans"/>
              </a:rPr>
              <a:t>sobre os rumos da sua cooperativa de 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OpenSans"/>
              </a:rPr>
              <a:t>crédito e o resultado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OpenSans"/>
              </a:rPr>
              <a:t>financeiro é distribuído entre os associados.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5754309"/>
            <a:ext cx="6751010" cy="9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do </a:t>
            </a:r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2010-2013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1589"/>
            <a:ext cx="9144000" cy="5603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2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atual do </a:t>
            </a:r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sp>
        <p:nvSpPr>
          <p:cNvPr id="2" name="Retângulo 1"/>
          <p:cNvSpPr/>
          <p:nvPr/>
        </p:nvSpPr>
        <p:spPr>
          <a:xfrm>
            <a:off x="3363624" y="6165304"/>
            <a:ext cx="3008575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kern="0" dirty="0">
                <a:solidFill>
                  <a:sysClr val="windowText" lastClr="000000"/>
                </a:solidFill>
                <a:latin typeface="Arial" pitchFamily="34" charset="0"/>
              </a:rPr>
              <a:t>Sistemas Origens e Fontes </a:t>
            </a:r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Externas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 rot="16200000">
            <a:off x="4301204" y="5145582"/>
            <a:ext cx="716725" cy="360040"/>
            <a:chOff x="2439938" y="4920135"/>
            <a:chExt cx="1012825" cy="144462"/>
          </a:xfrm>
        </p:grpSpPr>
        <p:cxnSp>
          <p:nvCxnSpPr>
            <p:cNvPr id="8" name="Straight Arrow Connector 105"/>
            <p:cNvCxnSpPr>
              <a:cxnSpLocks noChangeShapeType="1"/>
            </p:cNvCxnSpPr>
            <p:nvPr/>
          </p:nvCxnSpPr>
          <p:spPr bwMode="auto">
            <a:xfrm>
              <a:off x="2439938" y="5004272"/>
              <a:ext cx="1012825" cy="0"/>
            </a:xfrm>
            <a:prstGeom prst="straightConnector1">
              <a:avLst/>
            </a:prstGeom>
            <a:noFill/>
            <a:ln w="12700" algn="ctr">
              <a:solidFill>
                <a:srgbClr val="1025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Freeform 93"/>
            <p:cNvSpPr/>
            <p:nvPr/>
          </p:nvSpPr>
          <p:spPr bwMode="auto">
            <a:xfrm>
              <a:off x="2755851" y="4920135"/>
              <a:ext cx="468312" cy="144462"/>
            </a:xfrm>
            <a:custGeom>
              <a:avLst/>
              <a:gdLst>
                <a:gd name="connsiteX0" fmla="*/ 0 w 774916"/>
                <a:gd name="connsiteY0" fmla="*/ 92990 h 139485"/>
                <a:gd name="connsiteX1" fmla="*/ 588936 w 774916"/>
                <a:gd name="connsiteY1" fmla="*/ 0 h 139485"/>
                <a:gd name="connsiteX2" fmla="*/ 428787 w 774916"/>
                <a:gd name="connsiteY2" fmla="*/ 61993 h 139485"/>
                <a:gd name="connsiteX3" fmla="*/ 774916 w 774916"/>
                <a:gd name="connsiteY3" fmla="*/ 92990 h 139485"/>
                <a:gd name="connsiteX4" fmla="*/ 211811 w 774916"/>
                <a:gd name="connsiteY4" fmla="*/ 139485 h 139485"/>
                <a:gd name="connsiteX5" fmla="*/ 320299 w 774916"/>
                <a:gd name="connsiteY5" fmla="*/ 108488 h 139485"/>
                <a:gd name="connsiteX6" fmla="*/ 0 w 774916"/>
                <a:gd name="connsiteY6" fmla="*/ 92990 h 139485"/>
                <a:gd name="connsiteX0" fmla="*/ 0 w 774916"/>
                <a:gd name="connsiteY0" fmla="*/ 61994 h 108489"/>
                <a:gd name="connsiteX1" fmla="*/ 526943 w 774916"/>
                <a:gd name="connsiteY1" fmla="*/ 0 h 108489"/>
                <a:gd name="connsiteX2" fmla="*/ 428787 w 774916"/>
                <a:gd name="connsiteY2" fmla="*/ 30997 h 108489"/>
                <a:gd name="connsiteX3" fmla="*/ 774916 w 774916"/>
                <a:gd name="connsiteY3" fmla="*/ 61994 h 108489"/>
                <a:gd name="connsiteX4" fmla="*/ 211811 w 774916"/>
                <a:gd name="connsiteY4" fmla="*/ 108489 h 108489"/>
                <a:gd name="connsiteX5" fmla="*/ 320299 w 774916"/>
                <a:gd name="connsiteY5" fmla="*/ 77492 h 108489"/>
                <a:gd name="connsiteX6" fmla="*/ 0 w 774916"/>
                <a:gd name="connsiteY6" fmla="*/ 61994 h 108489"/>
                <a:gd name="connsiteX0" fmla="*/ 0 w 770202"/>
                <a:gd name="connsiteY0" fmla="*/ 61994 h 108489"/>
                <a:gd name="connsiteX1" fmla="*/ 526943 w 770202"/>
                <a:gd name="connsiteY1" fmla="*/ 0 h 108489"/>
                <a:gd name="connsiteX2" fmla="*/ 428787 w 770202"/>
                <a:gd name="connsiteY2" fmla="*/ 30997 h 108489"/>
                <a:gd name="connsiteX3" fmla="*/ 770202 w 770202"/>
                <a:gd name="connsiteY3" fmla="*/ 61994 h 108489"/>
                <a:gd name="connsiteX4" fmla="*/ 211811 w 770202"/>
                <a:gd name="connsiteY4" fmla="*/ 108489 h 108489"/>
                <a:gd name="connsiteX5" fmla="*/ 320299 w 770202"/>
                <a:gd name="connsiteY5" fmla="*/ 77492 h 108489"/>
                <a:gd name="connsiteX6" fmla="*/ 0 w 770202"/>
                <a:gd name="connsiteY6" fmla="*/ 61994 h 108489"/>
                <a:gd name="connsiteX0" fmla="*/ 0 w 760776"/>
                <a:gd name="connsiteY0" fmla="*/ 61994 h 108489"/>
                <a:gd name="connsiteX1" fmla="*/ 526943 w 760776"/>
                <a:gd name="connsiteY1" fmla="*/ 0 h 108489"/>
                <a:gd name="connsiteX2" fmla="*/ 428787 w 760776"/>
                <a:gd name="connsiteY2" fmla="*/ 30997 h 108489"/>
                <a:gd name="connsiteX3" fmla="*/ 760776 w 760776"/>
                <a:gd name="connsiteY3" fmla="*/ 71421 h 108489"/>
                <a:gd name="connsiteX4" fmla="*/ 211811 w 760776"/>
                <a:gd name="connsiteY4" fmla="*/ 108489 h 108489"/>
                <a:gd name="connsiteX5" fmla="*/ 320299 w 760776"/>
                <a:gd name="connsiteY5" fmla="*/ 77492 h 108489"/>
                <a:gd name="connsiteX6" fmla="*/ 0 w 760776"/>
                <a:gd name="connsiteY6" fmla="*/ 61994 h 108489"/>
                <a:gd name="connsiteX0" fmla="*/ 0 w 770203"/>
                <a:gd name="connsiteY0" fmla="*/ 61994 h 108489"/>
                <a:gd name="connsiteX1" fmla="*/ 526943 w 770203"/>
                <a:gd name="connsiteY1" fmla="*/ 0 h 108489"/>
                <a:gd name="connsiteX2" fmla="*/ 428787 w 770203"/>
                <a:gd name="connsiteY2" fmla="*/ 30997 h 108489"/>
                <a:gd name="connsiteX3" fmla="*/ 770203 w 770203"/>
                <a:gd name="connsiteY3" fmla="*/ 66708 h 108489"/>
                <a:gd name="connsiteX4" fmla="*/ 211811 w 770203"/>
                <a:gd name="connsiteY4" fmla="*/ 108489 h 108489"/>
                <a:gd name="connsiteX5" fmla="*/ 320299 w 770203"/>
                <a:gd name="connsiteY5" fmla="*/ 77492 h 108489"/>
                <a:gd name="connsiteX6" fmla="*/ 0 w 770203"/>
                <a:gd name="connsiteY6" fmla="*/ 61994 h 1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0203" h="108489">
                  <a:moveTo>
                    <a:pt x="0" y="61994"/>
                  </a:moveTo>
                  <a:lnTo>
                    <a:pt x="526943" y="0"/>
                  </a:lnTo>
                  <a:lnTo>
                    <a:pt x="428787" y="30997"/>
                  </a:lnTo>
                  <a:lnTo>
                    <a:pt x="770203" y="66708"/>
                  </a:lnTo>
                  <a:lnTo>
                    <a:pt x="211811" y="108489"/>
                  </a:lnTo>
                  <a:lnTo>
                    <a:pt x="320299" y="77492"/>
                  </a:lnTo>
                  <a:lnTo>
                    <a:pt x="0" y="6199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</p:grp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283379" y="5517232"/>
            <a:ext cx="1046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800" dirty="0">
                <a:latin typeface="Arial" panose="020B0604020202020204" pitchFamily="34" charset="0"/>
              </a:rPr>
              <a:t>Dados com maior Tempestividade</a:t>
            </a:r>
          </a:p>
        </p:txBody>
      </p:sp>
      <p:grpSp>
        <p:nvGrpSpPr>
          <p:cNvPr id="11" name="Group 65"/>
          <p:cNvGrpSpPr>
            <a:grpSpLocks/>
          </p:cNvGrpSpPr>
          <p:nvPr/>
        </p:nvGrpSpPr>
        <p:grpSpPr bwMode="auto">
          <a:xfrm rot="16200000">
            <a:off x="5588815" y="4949870"/>
            <a:ext cx="648152" cy="918619"/>
            <a:chOff x="687246" y="1706893"/>
            <a:chExt cx="647415" cy="917747"/>
          </a:xfrm>
        </p:grpSpPr>
        <p:cxnSp>
          <p:nvCxnSpPr>
            <p:cNvPr id="12" name="Straight Arrow Connector 81"/>
            <p:cNvCxnSpPr>
              <a:cxnSpLocks noChangeShapeType="1"/>
            </p:cNvCxnSpPr>
            <p:nvPr/>
          </p:nvCxnSpPr>
          <p:spPr bwMode="auto">
            <a:xfrm rot="5400000" flipH="1" flipV="1">
              <a:off x="1086693" y="1855543"/>
              <a:ext cx="3" cy="495932"/>
            </a:xfrm>
            <a:prstGeom prst="straightConnector1">
              <a:avLst/>
            </a:prstGeom>
            <a:noFill/>
            <a:ln w="12700" algn="ctr">
              <a:solidFill>
                <a:srgbClr val="10253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3" name="Picture 102" descr="engrenagem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924263" y="1970074"/>
              <a:ext cx="214605" cy="233384"/>
            </a:xfrm>
            <a:prstGeom prst="rect">
              <a:avLst/>
            </a:prstGeom>
          </p:spPr>
        </p:pic>
        <p:sp>
          <p:nvSpPr>
            <p:cNvPr id="14" name="TextBox 51"/>
            <p:cNvSpPr txBox="1">
              <a:spLocks noChangeArrowheads="1"/>
            </p:cNvSpPr>
            <p:nvPr/>
          </p:nvSpPr>
          <p:spPr bwMode="auto">
            <a:xfrm rot="5400000">
              <a:off x="336302" y="2057837"/>
              <a:ext cx="917747" cy="21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800" dirty="0">
                  <a:latin typeface="Arial" panose="020B0604020202020204" pitchFamily="34" charset="0"/>
                </a:rPr>
                <a:t>Dados em Lote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491880" y="4797152"/>
            <a:ext cx="649288" cy="1192827"/>
            <a:chOff x="1953342" y="5167694"/>
            <a:chExt cx="649288" cy="1192827"/>
          </a:xfrm>
        </p:grpSpPr>
        <p:sp>
          <p:nvSpPr>
            <p:cNvPr id="15" name="Rounded Rectangle 131"/>
            <p:cNvSpPr/>
            <p:nvPr/>
          </p:nvSpPr>
          <p:spPr bwMode="auto">
            <a:xfrm>
              <a:off x="1953342" y="5589666"/>
              <a:ext cx="649288" cy="349250"/>
            </a:xfrm>
            <a:prstGeom prst="round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t-BR" sz="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Eventos</a:t>
              </a:r>
              <a:endParaRPr lang="pt-BR" sz="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Arrow Connector 81"/>
            <p:cNvCxnSpPr>
              <a:cxnSpLocks noChangeShapeType="1"/>
            </p:cNvCxnSpPr>
            <p:nvPr/>
          </p:nvCxnSpPr>
          <p:spPr bwMode="auto">
            <a:xfrm flipH="1">
              <a:off x="2262188" y="5947715"/>
              <a:ext cx="5556" cy="412806"/>
            </a:xfrm>
            <a:prstGeom prst="straightConnector1">
              <a:avLst/>
            </a:prstGeom>
            <a:noFill/>
            <a:ln w="12700" algn="ctr">
              <a:solidFill>
                <a:srgbClr val="10253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81"/>
            <p:cNvCxnSpPr>
              <a:cxnSpLocks noChangeShapeType="1"/>
            </p:cNvCxnSpPr>
            <p:nvPr/>
          </p:nvCxnSpPr>
          <p:spPr bwMode="auto">
            <a:xfrm>
              <a:off x="2262188" y="5167694"/>
              <a:ext cx="0" cy="416015"/>
            </a:xfrm>
            <a:prstGeom prst="straightConnector1">
              <a:avLst/>
            </a:prstGeom>
            <a:noFill/>
            <a:ln w="12700" algn="ctr">
              <a:solidFill>
                <a:srgbClr val="10253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045" y="5912820"/>
            <a:ext cx="1058264" cy="881887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31" y="6441168"/>
            <a:ext cx="432049" cy="415069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35" y="6124609"/>
            <a:ext cx="1197879" cy="67380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65" y="5882051"/>
            <a:ext cx="485115" cy="485115"/>
          </a:xfrm>
          <a:prstGeom prst="rect">
            <a:avLst/>
          </a:prstGeom>
        </p:spPr>
      </p:pic>
      <p:sp>
        <p:nvSpPr>
          <p:cNvPr id="35" name="Can 343"/>
          <p:cNvSpPr/>
          <p:nvPr/>
        </p:nvSpPr>
        <p:spPr>
          <a:xfrm>
            <a:off x="3363625" y="4242080"/>
            <a:ext cx="3008575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Conector reto 35"/>
          <p:cNvCxnSpPr/>
          <p:nvPr/>
        </p:nvCxnSpPr>
        <p:spPr>
          <a:xfrm>
            <a:off x="-20941" y="5831958"/>
            <a:ext cx="3330381" cy="148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-9109" y="4944524"/>
            <a:ext cx="3330381" cy="148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190" y="3521283"/>
            <a:ext cx="2451733" cy="62257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9"/>
          <a:srcRect t="20867" b="25453"/>
          <a:stretch/>
        </p:blipFill>
        <p:spPr>
          <a:xfrm>
            <a:off x="381087" y="5025386"/>
            <a:ext cx="2515678" cy="765836"/>
          </a:xfrm>
          <a:prstGeom prst="rect">
            <a:avLst/>
          </a:prstGeom>
        </p:spPr>
      </p:pic>
      <p:sp>
        <p:nvSpPr>
          <p:cNvPr id="41" name="Can 343"/>
          <p:cNvSpPr/>
          <p:nvPr/>
        </p:nvSpPr>
        <p:spPr>
          <a:xfrm>
            <a:off x="3363625" y="3886078"/>
            <a:ext cx="3008575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SDS (ODS)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Can 343"/>
          <p:cNvSpPr/>
          <p:nvPr/>
        </p:nvSpPr>
        <p:spPr>
          <a:xfrm>
            <a:off x="3363625" y="3522696"/>
            <a:ext cx="3008575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EDW (IBM BDW)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Can 343"/>
          <p:cNvSpPr/>
          <p:nvPr/>
        </p:nvSpPr>
        <p:spPr>
          <a:xfrm>
            <a:off x="3563888" y="3062926"/>
            <a:ext cx="776327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DMs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an 343"/>
          <p:cNvSpPr/>
          <p:nvPr/>
        </p:nvSpPr>
        <p:spPr>
          <a:xfrm>
            <a:off x="4412223" y="3060613"/>
            <a:ext cx="776327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SendBox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13924" y="2805859"/>
            <a:ext cx="3330381" cy="148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10"/>
          <a:srcRect l="11136" t="24474" r="14615" b="26073"/>
          <a:stretch/>
        </p:blipFill>
        <p:spPr>
          <a:xfrm>
            <a:off x="409522" y="1504412"/>
            <a:ext cx="2415947" cy="610041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4270" y="2253376"/>
            <a:ext cx="688527" cy="274637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898" y="2231089"/>
            <a:ext cx="432049" cy="415069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7318" y="1695805"/>
            <a:ext cx="1151835" cy="763717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1485" y="1669176"/>
            <a:ext cx="1176572" cy="817914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075" y="2246085"/>
            <a:ext cx="586937" cy="288953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 rotWithShape="1">
          <a:blip r:embed="rId15"/>
          <a:srcRect l="18103" t="34172" r="22604" b="35344"/>
          <a:stretch/>
        </p:blipFill>
        <p:spPr>
          <a:xfrm>
            <a:off x="52994" y="2268579"/>
            <a:ext cx="998580" cy="312056"/>
          </a:xfrm>
          <a:prstGeom prst="rect">
            <a:avLst/>
          </a:prstGeom>
        </p:spPr>
      </p:pic>
      <p:sp>
        <p:nvSpPr>
          <p:cNvPr id="60" name="AutoShape 14" descr="Resultado de imagem para oracle hyper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448" y="4088329"/>
            <a:ext cx="1199113" cy="156248"/>
          </a:xfrm>
          <a:prstGeom prst="rect">
            <a:avLst/>
          </a:prstGeom>
        </p:spPr>
      </p:pic>
      <p:sp>
        <p:nvSpPr>
          <p:cNvPr id="64" name="Retângulo 63"/>
          <p:cNvSpPr/>
          <p:nvPr/>
        </p:nvSpPr>
        <p:spPr>
          <a:xfrm rot="16200000">
            <a:off x="5774446" y="3407309"/>
            <a:ext cx="5083942" cy="14401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 rot="16200000">
            <a:off x="5404032" y="3941935"/>
            <a:ext cx="488866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Governança de BI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6" name="Retângulo 65"/>
          <p:cNvSpPr/>
          <p:nvPr/>
        </p:nvSpPr>
        <p:spPr>
          <a:xfrm rot="16200000">
            <a:off x="5836080" y="3941935"/>
            <a:ext cx="488866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Gestão de </a:t>
            </a:r>
            <a:r>
              <a:rPr lang="pt-BR" sz="1200" b="1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Metadados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7" name="Retângulo 66"/>
          <p:cNvSpPr/>
          <p:nvPr/>
        </p:nvSpPr>
        <p:spPr>
          <a:xfrm rot="16200000">
            <a:off x="4292393" y="3973454"/>
            <a:ext cx="4991736" cy="40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Framework de ETL e Monitoramento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8" name="Retângulo 67"/>
          <p:cNvSpPr/>
          <p:nvPr/>
        </p:nvSpPr>
        <p:spPr>
          <a:xfrm rot="16200000">
            <a:off x="4798333" y="3975338"/>
            <a:ext cx="4987967" cy="40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Qualidade de Dados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 rot="16200000">
            <a:off x="7866431" y="3843111"/>
            <a:ext cx="19191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kern="0" dirty="0" smtClean="0">
                <a:solidFill>
                  <a:sysClr val="windowText" lastClr="000000"/>
                </a:solidFill>
                <a:latin typeface="Arial" pitchFamily="34" charset="0"/>
              </a:rPr>
              <a:t>Arquitetura Corporativa</a:t>
            </a:r>
            <a:endParaRPr lang="pt-BR" sz="1200" b="1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69" name="Imagem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200000">
            <a:off x="8230865" y="5755718"/>
            <a:ext cx="1095577" cy="227652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024565" y="6034708"/>
            <a:ext cx="523873" cy="403819"/>
          </a:xfrm>
          <a:prstGeom prst="rect">
            <a:avLst/>
          </a:prstGeom>
        </p:spPr>
      </p:pic>
      <p:pic>
        <p:nvPicPr>
          <p:cNvPr id="72" name="Imagem 7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584554" y="6017898"/>
            <a:ext cx="523873" cy="403819"/>
          </a:xfrm>
          <a:prstGeom prst="rect">
            <a:avLst/>
          </a:prstGeom>
        </p:spPr>
      </p:pic>
      <p:cxnSp>
        <p:nvCxnSpPr>
          <p:cNvPr id="73" name="Conector reto 72"/>
          <p:cNvCxnSpPr/>
          <p:nvPr/>
        </p:nvCxnSpPr>
        <p:spPr>
          <a:xfrm>
            <a:off x="3344305" y="2820664"/>
            <a:ext cx="3022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>
            <a:off x="3344305" y="4966568"/>
            <a:ext cx="3022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>
            <a:off x="3321272" y="5851872"/>
            <a:ext cx="30224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4" name="Fluxograma: Processo 73"/>
          <p:cNvSpPr/>
          <p:nvPr/>
        </p:nvSpPr>
        <p:spPr>
          <a:xfrm>
            <a:off x="3448286" y="1585417"/>
            <a:ext cx="2750011" cy="1867962"/>
          </a:xfrm>
          <a:prstGeom prst="flowChartProcess">
            <a:avLst/>
          </a:prstGeom>
          <a:noFill/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Can 343"/>
          <p:cNvSpPr/>
          <p:nvPr/>
        </p:nvSpPr>
        <p:spPr>
          <a:xfrm>
            <a:off x="5261233" y="3056260"/>
            <a:ext cx="776327" cy="294066"/>
          </a:xfrm>
          <a:prstGeom prst="can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UserData</a:t>
            </a:r>
            <a:endParaRPr lang="pt-B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3335164" y="1295182"/>
            <a:ext cx="15953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kern="0" dirty="0" smtClean="0">
                <a:solidFill>
                  <a:sysClr val="windowText" lastClr="000000"/>
                </a:solidFill>
                <a:latin typeface="Arial" pitchFamily="34" charset="0"/>
              </a:rPr>
              <a:t>Gestão Compartilhada</a:t>
            </a:r>
            <a:endParaRPr lang="pt-BR" sz="105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atual do </a:t>
            </a:r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628800"/>
            <a:ext cx="4940528" cy="4866679"/>
          </a:xfrm>
          <a:prstGeom prst="rect">
            <a:avLst/>
          </a:prstGeom>
        </p:spPr>
      </p:pic>
      <p:pic>
        <p:nvPicPr>
          <p:cNvPr id="6" name="Picture 2" descr="Sicr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1" y="1556792"/>
            <a:ext cx="1719870" cy="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07504" y="2356928"/>
            <a:ext cx="342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858585"/>
                </a:solidFill>
                <a:latin typeface="OpenSans"/>
              </a:rPr>
              <a:t>Em processo de POC das soluções para Data Discovery</a:t>
            </a:r>
            <a:endParaRPr lang="pt-BR" sz="16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67" y="5589240"/>
            <a:ext cx="942975" cy="70485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2286048" y="5741610"/>
            <a:ext cx="335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858585"/>
                </a:solidFill>
                <a:latin typeface="OpenSans"/>
              </a:rPr>
              <a:t>+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789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18593" cy="135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://www.clker.com/cliparts/v/p/h/4/W/j/google-pi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ítulo 1"/>
          <p:cNvSpPr>
            <a:spLocks noGrp="1"/>
          </p:cNvSpPr>
          <p:nvPr>
            <p:ph type="ctrTitle"/>
          </p:nvPr>
        </p:nvSpPr>
        <p:spPr>
          <a:xfrm>
            <a:off x="3563888" y="404665"/>
            <a:ext cx="5310850" cy="936104"/>
          </a:xfrm>
        </p:spPr>
        <p:txBody>
          <a:bodyPr anchor="t">
            <a:noAutofit/>
          </a:bodyPr>
          <a:lstStyle/>
          <a:p>
            <a:pPr algn="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Híbridos de BI</a:t>
            </a: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atual do </a:t>
            </a:r>
            <a:r>
              <a:rPr lang="pt-BR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Sicredi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en-US" sz="105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628800"/>
            <a:ext cx="4940528" cy="486667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515618" y="3860450"/>
            <a:ext cx="130924" cy="1309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182142" y="3810469"/>
            <a:ext cx="130924" cy="1309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243439" y="3717032"/>
            <a:ext cx="130924" cy="1309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6462062" y="2855317"/>
            <a:ext cx="130924" cy="1309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6385166" y="3421857"/>
            <a:ext cx="130924" cy="1309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383999" y="3607760"/>
            <a:ext cx="130924" cy="1309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Picture 2" descr="Sicre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1" y="1556792"/>
            <a:ext cx="1719870" cy="6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107504" y="2356928"/>
            <a:ext cx="3428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srgbClr val="858585"/>
                </a:solidFill>
                <a:latin typeface="OpenSans"/>
              </a:rPr>
              <a:t>Em processo de POC das soluções para Data Discovery</a:t>
            </a:r>
            <a:endParaRPr lang="pt-BR" sz="1600" b="1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67" y="5589240"/>
            <a:ext cx="942975" cy="704850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286048" y="5741610"/>
            <a:ext cx="335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858585"/>
                </a:solidFill>
                <a:latin typeface="OpenSans"/>
              </a:rPr>
              <a:t>+</a:t>
            </a:r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370" y="4018012"/>
            <a:ext cx="1476375" cy="4191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1305" y="3006257"/>
            <a:ext cx="2409584" cy="5006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601" y="4655944"/>
            <a:ext cx="1828800" cy="6572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1093" y="3460998"/>
            <a:ext cx="1047750" cy="400050"/>
          </a:xfrm>
          <a:prstGeom prst="rect">
            <a:avLst/>
          </a:prstGeom>
        </p:spPr>
      </p:pic>
      <p:sp>
        <p:nvSpPr>
          <p:cNvPr id="32" name="Forma livre 31"/>
          <p:cNvSpPr/>
          <p:nvPr/>
        </p:nvSpPr>
        <p:spPr>
          <a:xfrm>
            <a:off x="3632200" y="2895458"/>
            <a:ext cx="2755900" cy="406542"/>
          </a:xfrm>
          <a:custGeom>
            <a:avLst/>
            <a:gdLst>
              <a:gd name="connsiteX0" fmla="*/ 0 w 2755900"/>
              <a:gd name="connsiteY0" fmla="*/ 406542 h 406542"/>
              <a:gd name="connsiteX1" fmla="*/ 2755900 w 2755900"/>
              <a:gd name="connsiteY1" fmla="*/ 142 h 40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5900" h="406542">
                <a:moveTo>
                  <a:pt x="0" y="406542"/>
                </a:moveTo>
                <a:cubicBezTo>
                  <a:pt x="1263650" y="200167"/>
                  <a:pt x="2527300" y="-6208"/>
                  <a:pt x="2755900" y="142"/>
                </a:cubicBez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orma livre 32"/>
          <p:cNvSpPr/>
          <p:nvPr/>
        </p:nvSpPr>
        <p:spPr>
          <a:xfrm>
            <a:off x="3776663" y="3448050"/>
            <a:ext cx="2538412" cy="214313"/>
          </a:xfrm>
          <a:custGeom>
            <a:avLst/>
            <a:gdLst>
              <a:gd name="connsiteX0" fmla="*/ 0 w 2538412"/>
              <a:gd name="connsiteY0" fmla="*/ 214313 h 214313"/>
              <a:gd name="connsiteX1" fmla="*/ 2538412 w 2538412"/>
              <a:gd name="connsiteY1" fmla="*/ 0 h 21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8412" h="214313">
                <a:moveTo>
                  <a:pt x="0" y="214313"/>
                </a:moveTo>
                <a:lnTo>
                  <a:pt x="2538412" y="0"/>
                </a:ln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3771900" y="3672840"/>
            <a:ext cx="2545080" cy="541020"/>
          </a:xfrm>
          <a:custGeom>
            <a:avLst/>
            <a:gdLst>
              <a:gd name="connsiteX0" fmla="*/ 0 w 2545080"/>
              <a:gd name="connsiteY0" fmla="*/ 541020 h 541020"/>
              <a:gd name="connsiteX1" fmla="*/ 2545080 w 2545080"/>
              <a:gd name="connsiteY1" fmla="*/ 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5080" h="541020">
                <a:moveTo>
                  <a:pt x="0" y="541020"/>
                </a:moveTo>
                <a:lnTo>
                  <a:pt x="2545080" y="0"/>
                </a:ln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Forma livre 35"/>
          <p:cNvSpPr/>
          <p:nvPr/>
        </p:nvSpPr>
        <p:spPr>
          <a:xfrm>
            <a:off x="3779520" y="3931920"/>
            <a:ext cx="2697480" cy="906780"/>
          </a:xfrm>
          <a:custGeom>
            <a:avLst/>
            <a:gdLst>
              <a:gd name="connsiteX0" fmla="*/ 0 w 2697480"/>
              <a:gd name="connsiteY0" fmla="*/ 906780 h 906780"/>
              <a:gd name="connsiteX1" fmla="*/ 2697480 w 2697480"/>
              <a:gd name="connsiteY1" fmla="*/ 0 h 90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97480" h="906780">
                <a:moveTo>
                  <a:pt x="0" y="906780"/>
                </a:moveTo>
                <a:lnTo>
                  <a:pt x="2697480" y="0"/>
                </a:lnTo>
              </a:path>
            </a:pathLst>
          </a:cu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6512688" y="3868780"/>
            <a:ext cx="130924" cy="1309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9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137</Words>
  <Application>Microsoft Office PowerPoint</Application>
  <PresentationFormat>Apresentação na tela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OpenSans</vt:lpstr>
      <vt:lpstr>Tema do Office</vt:lpstr>
      <vt:lpstr>Ambientes Híbridos de BI Complexidades e Desafios  Cássio Socal Cervo Gerente de Sistemas de BI e Modelagem  Sicredi Setembro/2015</vt:lpstr>
      <vt:lpstr>Ambientes Híbridos de BI O Sicredi </vt:lpstr>
      <vt:lpstr>Ambientes Híbridos de BI Contexto do Sicredi em 2010-2013 </vt:lpstr>
      <vt:lpstr>Ambientes Híbridos de BI Contexto atual do Sicredi </vt:lpstr>
      <vt:lpstr>Ambientes Híbridos de BI Contexto atual do Sicredi </vt:lpstr>
      <vt:lpstr>Ambientes Híbridos de BI Contexto atual do Sicredi </vt:lpstr>
    </vt:vector>
  </TitlesOfParts>
  <Company>AGCO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Ambientes Híbridos de BI Complexidades e Desafios João G. Gutheil AGCO do Brasil</dc:title>
  <dc:creator>Windows User</dc:creator>
  <cp:lastModifiedBy>Cassio Socal Cervo</cp:lastModifiedBy>
  <cp:revision>28</cp:revision>
  <cp:lastPrinted>2015-09-15T20:19:03Z</cp:lastPrinted>
  <dcterms:created xsi:type="dcterms:W3CDTF">2015-09-10T17:01:33Z</dcterms:created>
  <dcterms:modified xsi:type="dcterms:W3CDTF">2015-11-26T12:18:16Z</dcterms:modified>
</cp:coreProperties>
</file>