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88" r:id="rId6"/>
    <p:sldId id="256" r:id="rId7"/>
    <p:sldId id="289" r:id="rId8"/>
    <p:sldId id="297" r:id="rId9"/>
    <p:sldId id="295" r:id="rId10"/>
    <p:sldId id="296" r:id="rId11"/>
    <p:sldId id="317" r:id="rId12"/>
    <p:sldId id="318" r:id="rId13"/>
    <p:sldId id="310" r:id="rId14"/>
    <p:sldId id="316" r:id="rId15"/>
    <p:sldId id="319" r:id="rId16"/>
    <p:sldId id="300" r:id="rId17"/>
    <p:sldId id="291" r:id="rId18"/>
    <p:sldId id="303" r:id="rId19"/>
    <p:sldId id="299" r:id="rId20"/>
    <p:sldId id="311" r:id="rId21"/>
    <p:sldId id="305" r:id="rId22"/>
    <p:sldId id="312" r:id="rId23"/>
    <p:sldId id="313" r:id="rId24"/>
    <p:sldId id="309" r:id="rId25"/>
    <p:sldId id="298" r:id="rId26"/>
    <p:sldId id="285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C54"/>
    <a:srgbClr val="766F62"/>
    <a:srgbClr val="AAA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38" autoAdjust="0"/>
  </p:normalViewPr>
  <p:slideViewPr>
    <p:cSldViewPr>
      <p:cViewPr>
        <p:scale>
          <a:sx n="60" d="100"/>
          <a:sy n="60" d="100"/>
        </p:scale>
        <p:origin x="-142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7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C753C26-9FE9-4322-BC36-1C631C5C3225}" type="datetimeFigureOut">
              <a:rPr lang="pt-BR"/>
              <a:pPr>
                <a:defRPr/>
              </a:pPr>
              <a:t>19/10/2016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8E466A-32AD-48C9-BF9B-A05B1424D9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867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4D6D7C5-293B-4D73-9084-7C77FE9CB20C}" type="datetimeFigureOut">
              <a:rPr lang="pt-BR"/>
              <a:pPr>
                <a:defRPr/>
              </a:pPr>
              <a:t>19/10/2016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  <a:endParaRPr lang="pt-BR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DD70B2-84B9-488B-9D67-5BD1ACFDF7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4479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FB17D6-FE46-426D-B885-3390247A5D19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B34C-83DB-4FE9-86B8-98E800DC01B1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2442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35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85D59F-6B23-4453-841C-111253B8F463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2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FD62CE-649D-46AB-B048-5553C3361F59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407D4A-79B0-4653-95DF-44FF4D4BD90C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1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35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85D59F-6B23-4453-841C-111253B8F463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51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407D4A-79B0-4653-95DF-44FF4D4BD90C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6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407D4A-79B0-4653-95DF-44FF4D4BD90C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96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407D4A-79B0-4653-95DF-44FF4D4BD90C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94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407D4A-79B0-4653-95DF-44FF4D4BD90C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22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407D4A-79B0-4653-95DF-44FF4D4BD90C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74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212DE3-BF5E-4660-AB30-4C89472CE55E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35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85D59F-6B23-4453-841C-111253B8F463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2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74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212DE3-BF5E-4660-AB30-4C89472CE55E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4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35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85D59F-6B23-4453-841C-111253B8F463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74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212DE3-BF5E-4660-AB30-4C89472CE55E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42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74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212DE3-BF5E-4660-AB30-4C89472CE55E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05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741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212DE3-BF5E-4660-AB30-4C89472CE55E}" type="slidenum">
              <a:rPr lang="pt-BR" altLang="pt-B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B34C-83DB-4FE9-86B8-98E800DC01B1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8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B34C-83DB-4FE9-86B8-98E800DC01B1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876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IOLO BRANC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6713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72C54"/>
                </a:solidFill>
                <a:latin typeface="Swis721 Cn BT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776864" cy="3096344"/>
          </a:xfrm>
        </p:spPr>
        <p:txBody>
          <a:bodyPr>
            <a:normAutofit/>
          </a:bodyPr>
          <a:lstStyle>
            <a:lvl1pPr marL="0" indent="0" algn="l">
              <a:buFont typeface="Arial" pitchFamily="34" charset="0"/>
              <a:buChar char="•"/>
              <a:defRPr sz="2000">
                <a:solidFill>
                  <a:srgbClr val="072C54"/>
                </a:solidFill>
                <a:latin typeface="Swis721 Cn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5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29" name="Imagem 7" descr="Grupo-h-slogan-branco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237288"/>
            <a:ext cx="21605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0" y="5876925"/>
            <a:ext cx="9144000" cy="288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1.xml"/><Relationship Id="rId18" Type="http://schemas.openxmlformats.org/officeDocument/2006/relationships/image" Target="../media/image21.png"/><Relationship Id="rId3" Type="http://schemas.openxmlformats.org/officeDocument/2006/relationships/slide" Target="slide6.xml"/><Relationship Id="rId7" Type="http://schemas.openxmlformats.org/officeDocument/2006/relationships/slide" Target="slide12.xml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slide" Target="slide14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slide" Target="slide13.xml"/><Relationship Id="rId5" Type="http://schemas.openxmlformats.org/officeDocument/2006/relationships/slide" Target="slide9.xml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slide" Target="slide17.xml"/><Relationship Id="rId4" Type="http://schemas.openxmlformats.org/officeDocument/2006/relationships/image" Target="../media/image13.png"/><Relationship Id="rId9" Type="http://schemas.openxmlformats.org/officeDocument/2006/relationships/slide" Target="slide15.xml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4" descr="MIOLO TITULO BRAN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99392"/>
            <a:ext cx="9375775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ítulo 1"/>
          <p:cNvSpPr>
            <a:spLocks noGrp="1"/>
          </p:cNvSpPr>
          <p:nvPr>
            <p:ph type="ctrTitle"/>
          </p:nvPr>
        </p:nvSpPr>
        <p:spPr>
          <a:xfrm>
            <a:off x="755650" y="270827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Bookman Old Style" panose="02050604050505020204" pitchFamily="18" charset="0"/>
              </a:rPr>
              <a:t>A Importância do BI dentro da Área de Negócios</a:t>
            </a:r>
            <a:endParaRPr lang="pt-BR" altLang="pt-BR" sz="4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88" y="1419023"/>
            <a:ext cx="1904762" cy="1238095"/>
          </a:xfrm>
          <a:prstGeom prst="rect">
            <a:avLst/>
          </a:prstGeom>
        </p:spPr>
      </p:pic>
      <p:pic>
        <p:nvPicPr>
          <p:cNvPr id="8" name="Imagem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252" y="1419023"/>
            <a:ext cx="1742857" cy="1238095"/>
          </a:xfrm>
          <a:prstGeom prst="rect">
            <a:avLst/>
          </a:prstGeom>
        </p:spPr>
      </p:pic>
      <p:pic>
        <p:nvPicPr>
          <p:cNvPr id="9" name="Imagem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4592" y="1491031"/>
            <a:ext cx="1714286" cy="1219048"/>
          </a:xfrm>
          <a:prstGeom prst="rect">
            <a:avLst/>
          </a:prstGeom>
        </p:spPr>
      </p:pic>
      <p:pic>
        <p:nvPicPr>
          <p:cNvPr id="10" name="Imagem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3747" y="1491031"/>
            <a:ext cx="1714286" cy="1333333"/>
          </a:xfrm>
          <a:prstGeom prst="rect">
            <a:avLst/>
          </a:prstGeom>
        </p:spPr>
      </p:pic>
      <p:pic>
        <p:nvPicPr>
          <p:cNvPr id="11" name="Imagem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128" y="2859183"/>
            <a:ext cx="1933333" cy="1342857"/>
          </a:xfrm>
          <a:prstGeom prst="rect">
            <a:avLst/>
          </a:prstGeom>
        </p:spPr>
      </p:pic>
      <p:pic>
        <p:nvPicPr>
          <p:cNvPr id="12" name="Imagem 1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8041" y="2931191"/>
            <a:ext cx="1800000" cy="1342857"/>
          </a:xfrm>
          <a:prstGeom prst="rect">
            <a:avLst/>
          </a:prstGeom>
        </p:spPr>
      </p:pic>
      <p:pic>
        <p:nvPicPr>
          <p:cNvPr id="13" name="Imagem 1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6599" y="2931191"/>
            <a:ext cx="1761905" cy="1209524"/>
          </a:xfrm>
          <a:prstGeom prst="rect">
            <a:avLst/>
          </a:prstGeom>
        </p:spPr>
      </p:pic>
      <p:pic>
        <p:nvPicPr>
          <p:cNvPr id="14" name="Imagem 1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3502" y="4443359"/>
            <a:ext cx="1733333" cy="1190476"/>
          </a:xfrm>
          <a:prstGeom prst="rect">
            <a:avLst/>
          </a:prstGeom>
        </p:spPr>
      </p:pic>
      <p:pic>
        <p:nvPicPr>
          <p:cNvPr id="15" name="Imagem 1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69701" y="2931191"/>
            <a:ext cx="1695238" cy="1228571"/>
          </a:xfrm>
          <a:prstGeom prst="rect">
            <a:avLst/>
          </a:prstGeom>
        </p:spPr>
      </p:pic>
      <p:pic>
        <p:nvPicPr>
          <p:cNvPr id="16" name="Imagem 15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88041" y="4443359"/>
            <a:ext cx="1714286" cy="1361905"/>
          </a:xfrm>
          <a:prstGeom prst="rect">
            <a:avLst/>
          </a:prstGeom>
        </p:spPr>
      </p:pic>
      <p:sp>
        <p:nvSpPr>
          <p:cNvPr id="17" name="Título 7"/>
          <p:cNvSpPr>
            <a:spLocks noGrp="1"/>
          </p:cNvSpPr>
          <p:nvPr>
            <p:ph type="ctrTitle"/>
          </p:nvPr>
        </p:nvSpPr>
        <p:spPr>
          <a:xfrm>
            <a:off x="827088" y="620688"/>
            <a:ext cx="7772400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kern="0" dirty="0">
                <a:latin typeface="Bookman Old Style" panose="02050604050505020204" pitchFamily="18" charset="0"/>
                <a:cs typeface="Arial" panose="020B0604020202020204" pitchFamily="34" charset="0"/>
              </a:rPr>
              <a:t>APLICAÇÕES</a:t>
            </a:r>
          </a:p>
        </p:txBody>
      </p:sp>
    </p:spTree>
    <p:extLst>
      <p:ext uri="{BB962C8B-B14F-4D97-AF65-F5344CB8AC3E}">
        <p14:creationId xmlns:p14="http://schemas.microsoft.com/office/powerpoint/2010/main" val="40078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7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3240856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kern="0" dirty="0">
                <a:latin typeface="Bookman Old Style" panose="02050604050505020204" pitchFamily="18" charset="0"/>
                <a:cs typeface="Arial" panose="020B0604020202020204" pitchFamily="34" charset="0"/>
              </a:rPr>
              <a:t>PATROCINADOR</a:t>
            </a:r>
          </a:p>
        </p:txBody>
      </p:sp>
      <p:sp>
        <p:nvSpPr>
          <p:cNvPr id="18" name="Título 7"/>
          <p:cNvSpPr txBox="1">
            <a:spLocks/>
          </p:cNvSpPr>
          <p:nvPr/>
        </p:nvSpPr>
        <p:spPr bwMode="auto">
          <a:xfrm>
            <a:off x="536824" y="4111874"/>
            <a:ext cx="417646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72C54"/>
                </a:solidFill>
                <a:latin typeface="Swis721 Cn B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kern="0" dirty="0">
                <a:latin typeface="Bookman Old Style" panose="02050604050505020204" pitchFamily="18" charset="0"/>
                <a:cs typeface="Arial" panose="020B0604020202020204" pitchFamily="34" charset="0"/>
              </a:rPr>
              <a:t>AREA RESPONSÁVEL</a:t>
            </a:r>
          </a:p>
        </p:txBody>
      </p:sp>
      <p:pic>
        <p:nvPicPr>
          <p:cNvPr id="5124" name="Picture 4" descr="Resultado de imagem para planejamento estratégi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/>
          <a:stretch/>
        </p:blipFill>
        <p:spPr bwMode="auto">
          <a:xfrm>
            <a:off x="4860032" y="1124744"/>
            <a:ext cx="3981028" cy="26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m para planejamento estratég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48" y="4111874"/>
            <a:ext cx="3935146" cy="25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7"/>
          <p:cNvSpPr txBox="1">
            <a:spLocks/>
          </p:cNvSpPr>
          <p:nvPr/>
        </p:nvSpPr>
        <p:spPr bwMode="auto">
          <a:xfrm>
            <a:off x="467544" y="4941168"/>
            <a:ext cx="43924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72C54"/>
                </a:solidFill>
                <a:latin typeface="Swis721 Cn B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kern="0" dirty="0">
                <a:latin typeface="Bookman Old Style" panose="02050604050505020204" pitchFamily="18" charset="0"/>
                <a:cs typeface="Arial" panose="020B0604020202020204" pitchFamily="34" charset="0"/>
              </a:rPr>
              <a:t>Controladoria</a:t>
            </a:r>
          </a:p>
        </p:txBody>
      </p:sp>
      <p:sp>
        <p:nvSpPr>
          <p:cNvPr id="20" name="Título 7"/>
          <p:cNvSpPr txBox="1">
            <a:spLocks/>
          </p:cNvSpPr>
          <p:nvPr/>
        </p:nvSpPr>
        <p:spPr bwMode="auto">
          <a:xfrm>
            <a:off x="467544" y="1844824"/>
            <a:ext cx="43924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72C54"/>
                </a:solidFill>
                <a:latin typeface="Swis721 Cn B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kern="0" dirty="0">
                <a:latin typeface="Bookman Old Style" panose="02050604050505020204" pitchFamily="18" charset="0"/>
                <a:cs typeface="Arial" panose="020B0604020202020204" pitchFamily="34" charset="0"/>
              </a:rPr>
              <a:t>Planejamento Estratégico</a:t>
            </a:r>
          </a:p>
        </p:txBody>
      </p:sp>
    </p:spTree>
    <p:extLst>
      <p:ext uri="{BB962C8B-B14F-4D97-AF65-F5344CB8AC3E}">
        <p14:creationId xmlns:p14="http://schemas.microsoft.com/office/powerpoint/2010/main" val="1133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lão de Fala: Oval 3"/>
          <p:cNvSpPr/>
          <p:nvPr/>
        </p:nvSpPr>
        <p:spPr>
          <a:xfrm>
            <a:off x="2771800" y="1628800"/>
            <a:ext cx="4536504" cy="3212976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pt-BR" sz="3200">
                <a:solidFill>
                  <a:schemeClr val="bg1"/>
                </a:solidFill>
                <a:latin typeface="Bookman Old Style" panose="02050604050505020204" pitchFamily="18" charset="0"/>
              </a:rPr>
              <a:t>Quais foram os benefícios obtidos? </a:t>
            </a:r>
            <a:endParaRPr lang="pt-BR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/>
          <p:cNvSpPr>
            <a:spLocks noGrp="1"/>
          </p:cNvSpPr>
          <p:nvPr>
            <p:ph type="ctrTitle"/>
          </p:nvPr>
        </p:nvSpPr>
        <p:spPr>
          <a:xfrm>
            <a:off x="827088" y="668933"/>
            <a:ext cx="7772400" cy="1031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kern="0" dirty="0">
                <a:latin typeface="Bookman Old Style" panose="02050604050505020204" pitchFamily="18" charset="0"/>
                <a:cs typeface="Arial" pitchFamily="34" charset="0"/>
              </a:rPr>
              <a:t>Colaboração, Padronização e Conceito</a:t>
            </a:r>
            <a:endParaRPr lang="pt-BR" altLang="pt-BR" sz="2800" dirty="0">
              <a:latin typeface="Bookman Old Style" panose="02050604050505020204" pitchFamily="18" charset="0"/>
            </a:endParaRP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652462" y="1581150"/>
            <a:ext cx="79470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Bookman Old Style" panose="02050604050505020204" pitchFamily="18" charset="0"/>
              </a:rPr>
              <a:t>Eliminação de informações desencontradas e incompletas;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Bookman Old Style" panose="02050604050505020204" pitchFamily="18" charset="0"/>
              </a:rPr>
              <a:t>Foco na análise das informações e resultados;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sz="2000" dirty="0">
                <a:latin typeface="Bookman Old Style" panose="02050604050505020204" pitchFamily="18" charset="0"/>
              </a:rPr>
              <a:t>Crescimento da equipe e contribuição para o negócio;</a:t>
            </a:r>
            <a:endParaRPr lang="pt-BR" altLang="pt-BR" sz="2000" dirty="0">
              <a:latin typeface="Bookman Old Style" panose="02050604050505020204" pitchFamily="18" charset="0"/>
            </a:endParaRP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Bookman Old Style" panose="02050604050505020204" pitchFamily="18" charset="0"/>
              </a:rPr>
              <a:t>Conceitos pré-definidos sobre os modelos de previsão;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Bookman Old Style" panose="02050604050505020204" pitchFamily="18" charset="0"/>
              </a:rPr>
              <a:t>Fácil integração com outros sistemas.</a:t>
            </a:r>
          </a:p>
        </p:txBody>
      </p:sp>
      <p:pic>
        <p:nvPicPr>
          <p:cNvPr id="8198" name="Picture 6" descr="Resultado de imagem para negoc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980" y="4335078"/>
            <a:ext cx="5526435" cy="25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m para negoc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8" y="4316784"/>
            <a:ext cx="5566073" cy="25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3"/>
          <p:cNvSpPr>
            <a:spLocks noChangeArrowheads="1"/>
          </p:cNvSpPr>
          <p:nvPr/>
        </p:nvSpPr>
        <p:spPr bwMode="auto">
          <a:xfrm>
            <a:off x="683568" y="1628800"/>
            <a:ext cx="77327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Bookman Old Style" panose="02050604050505020204" pitchFamily="18" charset="0"/>
              </a:rPr>
              <a:t>Compartilhamento de informações;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Bookman Old Style" panose="02050604050505020204" pitchFamily="18" charset="0"/>
              </a:rPr>
              <a:t>Possibilidades de gerar novos “links”;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Bookman Old Style" panose="02050604050505020204" pitchFamily="18" charset="0"/>
              </a:rPr>
              <a:t>Informação na “palma da mão”;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latin typeface="Bookman Old Style" panose="02050604050505020204" pitchFamily="18" charset="0"/>
              </a:rPr>
              <a:t>Segurança quanto ao resultado apresentado;</a:t>
            </a:r>
            <a:endParaRPr lang="pt-BR" altLang="pt-BR" sz="2000" dirty="0">
              <a:latin typeface="Bookman Old Style" panose="02050604050505020204" pitchFamily="18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Bookman Old Style" panose="02050604050505020204" pitchFamily="18" charset="0"/>
              </a:rPr>
              <a:t>Informações alinhadas a politica de segurança da empresa.</a:t>
            </a:r>
          </a:p>
        </p:txBody>
      </p:sp>
      <p:sp>
        <p:nvSpPr>
          <p:cNvPr id="4" name="Título 7"/>
          <p:cNvSpPr>
            <a:spLocks noGrp="1"/>
          </p:cNvSpPr>
          <p:nvPr>
            <p:ph type="ctrTitle"/>
          </p:nvPr>
        </p:nvSpPr>
        <p:spPr>
          <a:xfrm>
            <a:off x="827088" y="668933"/>
            <a:ext cx="7772400" cy="1031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kern="0" dirty="0">
                <a:latin typeface="Bookman Old Style" panose="02050604050505020204" pitchFamily="18" charset="0"/>
                <a:cs typeface="Arial" pitchFamily="34" charset="0"/>
              </a:rPr>
              <a:t>Compartilhamento, Inovação e Segurança</a:t>
            </a:r>
            <a:endParaRPr lang="pt-BR" altLang="pt-BR" sz="2800" dirty="0">
              <a:latin typeface="Bookman Old Style" panose="02050604050505020204" pitchFamily="18" charset="0"/>
            </a:endParaRPr>
          </a:p>
        </p:txBody>
      </p:sp>
      <p:pic>
        <p:nvPicPr>
          <p:cNvPr id="34820" name="Picture 4" descr="Resultado de imagem para negocios tem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32" y="4733714"/>
            <a:ext cx="4556874" cy="21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Resultado de imagem para negoc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4166980" cy="214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146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insig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5" y="-14068"/>
            <a:ext cx="9271229" cy="704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23728" y="279978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cs typeface="Arial" panose="020B0604020202020204" pitchFamily="34" charset="0"/>
              </a:rPr>
              <a:t>INSIGHTS!!</a:t>
            </a:r>
          </a:p>
        </p:txBody>
      </p:sp>
    </p:spTree>
    <p:extLst>
      <p:ext uri="{BB962C8B-B14F-4D97-AF65-F5344CB8AC3E}">
        <p14:creationId xmlns:p14="http://schemas.microsoft.com/office/powerpoint/2010/main" val="31070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7504" t="8759" r="9747" b="7615"/>
          <a:stretch/>
        </p:blipFill>
        <p:spPr>
          <a:xfrm>
            <a:off x="483116" y="1912587"/>
            <a:ext cx="8625388" cy="490078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97348" y="764704"/>
            <a:ext cx="86111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 sz="2800" kern="0">
                <a:solidFill>
                  <a:srgbClr val="072C54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sz="2400" dirty="0"/>
              <a:t>Como estabelecer o TIME certo? </a:t>
            </a:r>
          </a:p>
          <a:p>
            <a:r>
              <a:rPr lang="pt-BR" sz="2400" dirty="0"/>
              <a:t>Cross-</a:t>
            </a:r>
            <a:r>
              <a:rPr lang="pt-BR" sz="2400" dirty="0" err="1"/>
              <a:t>Functional</a:t>
            </a:r>
            <a:r>
              <a:rPr lang="pt-BR" sz="2400" dirty="0"/>
              <a:t> </a:t>
            </a:r>
            <a:r>
              <a:rPr lang="pt-BR" sz="2400" dirty="0" err="1"/>
              <a:t>Teams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94877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15178" t="21312" r="17620" b="12927"/>
          <a:stretch/>
        </p:blipFill>
        <p:spPr>
          <a:xfrm>
            <a:off x="382137" y="2095019"/>
            <a:ext cx="8761863" cy="479036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3568" y="764704"/>
            <a:ext cx="69847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eaLnBrk="0" hangingPunct="0">
              <a:defRPr sz="2400" kern="0">
                <a:solidFill>
                  <a:srgbClr val="072C54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pt-BR" dirty="0"/>
              <a:t>Em qual maturidade de análise sua empresa está?</a:t>
            </a:r>
          </a:p>
        </p:txBody>
      </p:sp>
    </p:spTree>
    <p:extLst>
      <p:ext uri="{BB962C8B-B14F-4D97-AF65-F5344CB8AC3E}">
        <p14:creationId xmlns:p14="http://schemas.microsoft.com/office/powerpoint/2010/main" val="209439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9880" t="9112" r="10142" b="11839"/>
          <a:stretch/>
        </p:blipFill>
        <p:spPr>
          <a:xfrm>
            <a:off x="875764" y="1700808"/>
            <a:ext cx="8061881" cy="44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885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836712"/>
            <a:ext cx="74168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0" hangingPunct="0"/>
            <a:r>
              <a:rPr lang="pt-BR" sz="2400" kern="0" dirty="0">
                <a:solidFill>
                  <a:srgbClr val="072C54"/>
                </a:solidFill>
                <a:latin typeface="Bookman Old Style" panose="02050604050505020204" pitchFamily="18" charset="0"/>
                <a:ea typeface="+mj-ea"/>
                <a:cs typeface="Arial" pitchFamily="34" charset="0"/>
              </a:rPr>
              <a:t>Diferentes ferramentas para diferentes usuários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611560" y="1684683"/>
            <a:ext cx="7992807" cy="1615577"/>
            <a:chOff x="611560" y="1684683"/>
            <a:chExt cx="7992807" cy="1615577"/>
          </a:xfrm>
        </p:grpSpPr>
        <p:pic>
          <p:nvPicPr>
            <p:cNvPr id="4102" name="Picture 6" descr="Resultado de imagem para self service bi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6" r="13783"/>
            <a:stretch/>
          </p:blipFill>
          <p:spPr bwMode="auto">
            <a:xfrm>
              <a:off x="5597731" y="1684683"/>
              <a:ext cx="3006636" cy="161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611560" y="1684683"/>
              <a:ext cx="4986171" cy="16155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latin typeface="Bookman Old Style" panose="02050604050505020204" pitchFamily="18" charset="0"/>
                </a:rPr>
                <a:t>Gestão: Avaliação do presente e tendências.  </a:t>
              </a:r>
            </a:p>
            <a:p>
              <a:pPr marL="285750" indent="-285750">
                <a:buFontTx/>
                <a:buChar char="-"/>
              </a:pPr>
              <a:r>
                <a:rPr lang="pt-BR" dirty="0">
                  <a:latin typeface="Bookman Old Style" panose="02050604050505020204" pitchFamily="18" charset="0"/>
                </a:rPr>
                <a:t>Gráficos de Tendências;</a:t>
              </a:r>
            </a:p>
            <a:p>
              <a:pPr marL="285750" indent="-285750">
                <a:buFontTx/>
                <a:buChar char="-"/>
              </a:pPr>
              <a:r>
                <a:rPr lang="pt-BR" dirty="0" err="1">
                  <a:latin typeface="Bookman Old Style" panose="02050604050505020204" pitchFamily="18" charset="0"/>
                </a:rPr>
                <a:t>Dashboard</a:t>
              </a:r>
              <a:r>
                <a:rPr lang="pt-BR" dirty="0">
                  <a:latin typeface="Bookman Old Style" panose="02050604050505020204" pitchFamily="18" charset="0"/>
                </a:rPr>
                <a:t>.</a:t>
              </a: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611560" y="3284984"/>
            <a:ext cx="7992807" cy="1615577"/>
            <a:chOff x="611560" y="3284984"/>
            <a:chExt cx="7992807" cy="1615577"/>
          </a:xfrm>
        </p:grpSpPr>
        <p:pic>
          <p:nvPicPr>
            <p:cNvPr id="4098" name="Picture 2" descr="Resultado de imagem para self service b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731" y="3300260"/>
              <a:ext cx="3006636" cy="1568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ângulo 12"/>
            <p:cNvSpPr/>
            <p:nvPr/>
          </p:nvSpPr>
          <p:spPr>
            <a:xfrm>
              <a:off x="611560" y="3284984"/>
              <a:ext cx="4986171" cy="16155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dirty="0">
                  <a:latin typeface="Bookman Old Style" panose="02050604050505020204" pitchFamily="18" charset="0"/>
                </a:rPr>
                <a:t>Analistas: análises e conexões livres.</a:t>
              </a:r>
            </a:p>
            <a:p>
              <a:pPr marL="285750" indent="-285750" algn="just">
                <a:buFontTx/>
                <a:buChar char="-"/>
              </a:pPr>
              <a:r>
                <a:rPr lang="pt-BR" dirty="0">
                  <a:latin typeface="Bookman Old Style" panose="02050604050505020204" pitchFamily="18" charset="0"/>
                </a:rPr>
                <a:t>self </a:t>
              </a:r>
              <a:r>
                <a:rPr lang="pt-BR" dirty="0" err="1">
                  <a:latin typeface="Bookman Old Style" panose="02050604050505020204" pitchFamily="18" charset="0"/>
                </a:rPr>
                <a:t>service</a:t>
              </a:r>
              <a:r>
                <a:rPr lang="pt-BR" dirty="0">
                  <a:latin typeface="Bookman Old Style" panose="02050604050505020204" pitchFamily="18" charset="0"/>
                </a:rPr>
                <a:t>;</a:t>
              </a:r>
            </a:p>
            <a:p>
              <a:pPr marL="285750" indent="-285750" algn="just">
                <a:buFontTx/>
                <a:buChar char="-"/>
              </a:pPr>
              <a:r>
                <a:rPr lang="pt-BR" dirty="0">
                  <a:latin typeface="Bookman Old Style" panose="02050604050505020204" pitchFamily="18" charset="0"/>
                </a:rPr>
                <a:t>Informação analítica.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611560" y="4852785"/>
            <a:ext cx="7992808" cy="1663354"/>
            <a:chOff x="611560" y="4852785"/>
            <a:chExt cx="7992808" cy="1663354"/>
          </a:xfrm>
        </p:grpSpPr>
        <p:pic>
          <p:nvPicPr>
            <p:cNvPr id="4104" name="Picture 8" descr="Resultado de imagem para self service b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732" y="4852785"/>
              <a:ext cx="3006636" cy="1663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tângulo 13"/>
            <p:cNvSpPr/>
            <p:nvPr/>
          </p:nvSpPr>
          <p:spPr>
            <a:xfrm>
              <a:off x="611560" y="4869160"/>
              <a:ext cx="4986171" cy="164697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dirty="0">
                  <a:latin typeface="Bookman Old Style" panose="02050604050505020204" pitchFamily="18" charset="0"/>
                </a:rPr>
                <a:t>Operações: se isso está acontecendo o que devo fazer?</a:t>
              </a:r>
            </a:p>
            <a:p>
              <a:pPr marL="285750" indent="-285750" algn="just">
                <a:buFontTx/>
                <a:buChar char="-"/>
              </a:pPr>
              <a:r>
                <a:rPr lang="pt-BR" dirty="0">
                  <a:latin typeface="Bookman Old Style" panose="02050604050505020204" pitchFamily="18" charset="0"/>
                </a:rPr>
                <a:t>Informação simples;</a:t>
              </a:r>
            </a:p>
            <a:p>
              <a:pPr marL="285750" indent="-285750" algn="just">
                <a:buFontTx/>
                <a:buChar char="-"/>
              </a:pPr>
              <a:r>
                <a:rPr lang="pt-BR" dirty="0">
                  <a:latin typeface="Bookman Old Style" panose="02050604050505020204" pitchFamily="18" charset="0"/>
                </a:rPr>
                <a:t>Necessidade de tomar uma ação.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468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 descr="Grupo-h-slogan-branco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0350"/>
            <a:ext cx="3578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3" descr="CAP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23813"/>
            <a:ext cx="9359900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>
            <a:spLocks noGrp="1"/>
          </p:cNvSpPr>
          <p:nvPr>
            <p:ph type="ctrTitle"/>
          </p:nvPr>
        </p:nvSpPr>
        <p:spPr>
          <a:xfrm>
            <a:off x="827088" y="740941"/>
            <a:ext cx="7772400" cy="1031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kern="0" dirty="0">
                <a:latin typeface="Bookman Old Style" panose="02050604050505020204" pitchFamily="18" charset="0"/>
                <a:cs typeface="Arial" pitchFamily="34" charset="0"/>
              </a:rPr>
              <a:t>Governança para gerenciar o conjunto de dados e informações?</a:t>
            </a:r>
            <a:endParaRPr lang="pt-BR" altLang="pt-BR" sz="28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Resultado de imagem para negocios re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90459"/>
            <a:ext cx="3085893" cy="204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negocios seguranç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73" y="3805745"/>
            <a:ext cx="3107291" cy="207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Agrupar 2"/>
          <p:cNvGrpSpPr/>
          <p:nvPr/>
        </p:nvGrpSpPr>
        <p:grpSpPr>
          <a:xfrm>
            <a:off x="1979712" y="2204864"/>
            <a:ext cx="5400600" cy="1008112"/>
            <a:chOff x="1979712" y="2204864"/>
            <a:chExt cx="5400600" cy="1008112"/>
          </a:xfrm>
        </p:grpSpPr>
        <p:grpSp>
          <p:nvGrpSpPr>
            <p:cNvPr id="2" name="Agrupar 1"/>
            <p:cNvGrpSpPr/>
            <p:nvPr/>
          </p:nvGrpSpPr>
          <p:grpSpPr>
            <a:xfrm>
              <a:off x="1979712" y="2204864"/>
              <a:ext cx="5400600" cy="1008112"/>
              <a:chOff x="1979712" y="1700808"/>
              <a:chExt cx="5400600" cy="1008112"/>
            </a:xfrm>
          </p:grpSpPr>
          <p:sp>
            <p:nvSpPr>
              <p:cNvPr id="4" name="Retângulo 3"/>
              <p:cNvSpPr/>
              <p:nvPr/>
            </p:nvSpPr>
            <p:spPr>
              <a:xfrm>
                <a:off x="1979712" y="1700808"/>
                <a:ext cx="5400600" cy="50405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latin typeface="Arial Black" panose="020B0A04020102020204" pitchFamily="34" charset="0"/>
                  </a:rPr>
                  <a:t>GOVERNANÇA</a:t>
                </a:r>
              </a:p>
            </p:txBody>
          </p:sp>
          <p:sp>
            <p:nvSpPr>
              <p:cNvPr id="11" name="Retângulo 10"/>
              <p:cNvSpPr/>
              <p:nvPr/>
            </p:nvSpPr>
            <p:spPr>
              <a:xfrm>
                <a:off x="1979712" y="2204864"/>
                <a:ext cx="5400600" cy="50405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latin typeface="Arial Black" panose="020B0A04020102020204" pitchFamily="34" charset="0"/>
                  </a:rPr>
                  <a:t>DESCENTRALIZAÇÃO</a:t>
                </a:r>
              </a:p>
            </p:txBody>
          </p:sp>
          <p:sp>
            <p:nvSpPr>
              <p:cNvPr id="12" name="Seta: para a Direita 11"/>
              <p:cNvSpPr/>
              <p:nvPr/>
            </p:nvSpPr>
            <p:spPr>
              <a:xfrm rot="10800000">
                <a:off x="2123728" y="2276872"/>
                <a:ext cx="1152128" cy="36004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" name="Seta: para a Direita 6"/>
            <p:cNvSpPr/>
            <p:nvPr/>
          </p:nvSpPr>
          <p:spPr>
            <a:xfrm>
              <a:off x="5868144" y="2282226"/>
              <a:ext cx="1152128" cy="36004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285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business intellig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9" y="1345307"/>
            <a:ext cx="8597507" cy="44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07950" y="-26988"/>
            <a:ext cx="9432925" cy="707390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3315" name="Imagem 6" descr="Grupo-h-slogan-branco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4575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27088" y="2997200"/>
            <a:ext cx="7632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600">
                <a:solidFill>
                  <a:schemeClr val="bg1"/>
                </a:solidFill>
                <a:latin typeface="Arial Narrow" panose="020B0606020202030204" pitchFamily="34" charset="0"/>
              </a:rPr>
              <a:t>Proibida a reprodução e divulgação total ou parcial do conteúdo desta apresentação, sem o prévio consentimento do Grupo SABEMI.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55650" y="6453188"/>
            <a:ext cx="76327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bg1"/>
                </a:solidFill>
                <a:latin typeface="Arial Narrow" pitchFamily="34" charset="0"/>
              </a:rPr>
              <a:t>Grupo SABEMI</a:t>
            </a:r>
            <a:r>
              <a:rPr lang="en-US" sz="105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- © </a:t>
            </a:r>
            <a:r>
              <a:rPr lang="pt-BR" sz="1050" dirty="0">
                <a:solidFill>
                  <a:schemeClr val="bg1"/>
                </a:solidFill>
                <a:latin typeface="Arial Narrow" pitchFamily="34" charset="0"/>
              </a:rPr>
              <a:t>Copyright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7"/>
          <p:cNvSpPr>
            <a:spLocks noGrp="1"/>
          </p:cNvSpPr>
          <p:nvPr>
            <p:ph type="ctrTitle"/>
          </p:nvPr>
        </p:nvSpPr>
        <p:spPr>
          <a:xfrm>
            <a:off x="827088" y="908720"/>
            <a:ext cx="3960936" cy="5040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800" kern="0" dirty="0">
                <a:latin typeface="Bookman Old Style" panose="02050604050505020204" pitchFamily="18" charset="0"/>
                <a:cs typeface="Arial" panose="020B0604020202020204" pitchFamily="34" charset="0"/>
              </a:rPr>
              <a:t>GRUPO SABEMI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35172" y="2420888"/>
            <a:ext cx="575305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Bookman Old Style" panose="02050604050505020204" pitchFamily="18" charset="0"/>
              </a:rPr>
              <a:t>Fundado em 1973;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Bookman Old Style" panose="02050604050505020204" pitchFamily="18" charset="0"/>
              </a:rPr>
              <a:t>Matriz Porto Alegre;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Bookman Old Style" panose="02050604050505020204" pitchFamily="18" charset="0"/>
              </a:rPr>
              <a:t>Sucursais Rio de Janeiro e São Paulo;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Bookman Old Style" panose="02050604050505020204" pitchFamily="18" charset="0"/>
              </a:rPr>
              <a:t>500 colaboradores;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Bookman Old Style" panose="02050604050505020204" pitchFamily="18" charset="0"/>
              </a:rPr>
              <a:t>21 lojas e 10 escritórios DPVAT;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Bookman Old Style" panose="02050604050505020204" pitchFamily="18" charset="0"/>
              </a:rPr>
              <a:t>Abrangência nacional;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Bookman Old Style" panose="02050604050505020204" pitchFamily="18" charset="0"/>
              </a:rPr>
              <a:t>250 mil clientes;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latin typeface="Bookman Old Style" panose="02050604050505020204" pitchFamily="18" charset="0"/>
              </a:rPr>
              <a:t>700 correspondentes/corretores.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dirty="0">
              <a:latin typeface="Bookman Old Style" panose="020506040505050202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49952" y="1700808"/>
            <a:ext cx="410445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Bookman Old Style" panose="02050604050505020204" pitchFamily="18" charset="0"/>
              </a:rPr>
              <a:t>Estrutura</a:t>
            </a:r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67791"/>
            <a:ext cx="233838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37762"/>
            <a:ext cx="23050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31" y="3311356"/>
            <a:ext cx="24463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7"/>
          <p:cNvSpPr>
            <a:spLocks noGrp="1"/>
          </p:cNvSpPr>
          <p:nvPr>
            <p:ph type="ctrTitle"/>
          </p:nvPr>
        </p:nvSpPr>
        <p:spPr>
          <a:xfrm>
            <a:off x="827088" y="908720"/>
            <a:ext cx="3960936" cy="5040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800" kern="0" dirty="0">
                <a:latin typeface="Bookman Old Style" panose="02050604050505020204" pitchFamily="18" charset="0"/>
                <a:cs typeface="Arial" panose="020B0604020202020204" pitchFamily="34" charset="0"/>
              </a:rPr>
              <a:t>GRUPO SABEMI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27088" y="2348880"/>
            <a:ext cx="74893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latin typeface="Bookman Old Style" panose="02050604050505020204" pitchFamily="18" charset="0"/>
              </a:rPr>
              <a:t>Crédito Consignado: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latin typeface="Bookman Old Style" panose="02050604050505020204" pitchFamily="18" charset="0"/>
              </a:rPr>
              <a:t>Volume de Empréstimos R$ 600 milhões ano.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latin typeface="Bookman Old Style" panose="02050604050505020204" pitchFamily="18" charset="0"/>
              </a:rPr>
              <a:t>Seguro de Pessoas: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latin typeface="Bookman Old Style" panose="02050604050505020204" pitchFamily="18" charset="0"/>
              </a:rPr>
              <a:t>Prêmio de R$ 100 milhões ano.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latin typeface="Bookman Old Style" panose="02050604050505020204" pitchFamily="18" charset="0"/>
              </a:rPr>
              <a:t>FIDC – Fundo de Investimentos em Direito Creditórios;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latin typeface="Bookman Old Style" panose="02050604050505020204" pitchFamily="18" charset="0"/>
              </a:rPr>
              <a:t>6 Fundos;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latin typeface="Bookman Old Style" panose="02050604050505020204" pitchFamily="18" charset="0"/>
              </a:rPr>
              <a:t>Patrimônio Liquido de R$ 900 milhões.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000" dirty="0">
              <a:latin typeface="Bookman Old Style" panose="020506040505050202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49952" y="1599183"/>
            <a:ext cx="410445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Bookman Old Style" panose="02050604050505020204" pitchFamily="18" charset="0"/>
              </a:rPr>
              <a:t>Negócio</a:t>
            </a:r>
          </a:p>
        </p:txBody>
      </p:sp>
    </p:spTree>
    <p:extLst>
      <p:ext uri="{BB962C8B-B14F-4D97-AF65-F5344CB8AC3E}">
        <p14:creationId xmlns:p14="http://schemas.microsoft.com/office/powerpoint/2010/main" val="21548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lão de Fala: Retângulo 4"/>
          <p:cNvSpPr/>
          <p:nvPr/>
        </p:nvSpPr>
        <p:spPr>
          <a:xfrm>
            <a:off x="1259632" y="1198550"/>
            <a:ext cx="2520280" cy="2520280"/>
          </a:xfrm>
          <a:prstGeom prst="wedgeRect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Por que investir em uma solução BI?</a:t>
            </a:r>
          </a:p>
        </p:txBody>
      </p:sp>
      <p:sp>
        <p:nvSpPr>
          <p:cNvPr id="6" name="Balão de Fala: Oval 5"/>
          <p:cNvSpPr/>
          <p:nvPr/>
        </p:nvSpPr>
        <p:spPr>
          <a:xfrm>
            <a:off x="3752270" y="3933056"/>
            <a:ext cx="2878868" cy="216024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Qual área será responsável pelo projeto?</a:t>
            </a:r>
          </a:p>
        </p:txBody>
      </p:sp>
      <p:sp>
        <p:nvSpPr>
          <p:cNvPr id="9" name="Balão de Fala: Retângulo com Cantos Arredondados 8"/>
          <p:cNvSpPr/>
          <p:nvPr/>
        </p:nvSpPr>
        <p:spPr>
          <a:xfrm>
            <a:off x="5220072" y="1522586"/>
            <a:ext cx="3240360" cy="1872208"/>
          </a:xfrm>
          <a:prstGeom prst="wedgeRoundRectCallout">
            <a:avLst>
              <a:gd name="adj1" fmla="val 44125"/>
              <a:gd name="adj2" fmla="val 68361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Bookman Old Style" panose="02050604050505020204" pitchFamily="18" charset="0"/>
              </a:rPr>
              <a:t>Quais os benefícios esperados? O que ganharemos com isso?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7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kern="0" dirty="0">
                <a:latin typeface="Bookman Old Style" panose="02050604050505020204" pitchFamily="18" charset="0"/>
                <a:cs typeface="Arial" panose="020B0604020202020204" pitchFamily="34" charset="0"/>
              </a:rPr>
              <a:t>BI e a SABEMI</a:t>
            </a:r>
          </a:p>
        </p:txBody>
      </p:sp>
      <p:sp>
        <p:nvSpPr>
          <p:cNvPr id="6147" name="Retângulo 3"/>
          <p:cNvSpPr>
            <a:spLocks noChangeArrowheads="1"/>
          </p:cNvSpPr>
          <p:nvPr/>
        </p:nvSpPr>
        <p:spPr bwMode="auto">
          <a:xfrm>
            <a:off x="684212" y="1612900"/>
            <a:ext cx="7910513" cy="224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	</a:t>
            </a:r>
            <a:r>
              <a:rPr lang="pt-BR" altLang="pt-BR" sz="2400" dirty="0">
                <a:latin typeface="Bookman Old Style" panose="02050604050505020204" pitchFamily="18" charset="0"/>
              </a:rPr>
              <a:t>O Projeto BI foi implementado no Grupo SABEMI em 2013 com finalidade de melhorar a qualidade da informação e a tempestividade para tomada de decisão.</a:t>
            </a: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652462" y="4077072"/>
            <a:ext cx="7947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Bookman Old Style" panose="02050604050505020204" pitchFamily="18" charset="0"/>
              </a:rPr>
              <a:t>Expansão em clientes e produtos;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Bookman Old Style" panose="02050604050505020204" pitchFamily="18" charset="0"/>
              </a:rPr>
              <a:t>Aumento do volume informações ao acessar o mercado de capitais;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Bookman Old Style" panose="02050604050505020204" pitchFamily="18" charset="0"/>
              </a:rPr>
              <a:t>Restruturação do modelo de gestão da empresa;</a:t>
            </a:r>
          </a:p>
        </p:txBody>
      </p:sp>
    </p:spTree>
    <p:extLst>
      <p:ext uri="{BB962C8B-B14F-4D97-AF65-F5344CB8AC3E}">
        <p14:creationId xmlns:p14="http://schemas.microsoft.com/office/powerpoint/2010/main" val="2409512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32446"/>
            <a:ext cx="2952328" cy="20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7"/>
          <p:cNvSpPr txBox="1">
            <a:spLocks/>
          </p:cNvSpPr>
          <p:nvPr/>
        </p:nvSpPr>
        <p:spPr bwMode="auto">
          <a:xfrm>
            <a:off x="755576" y="764704"/>
            <a:ext cx="7772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72C54"/>
                </a:solidFill>
                <a:latin typeface="Swis721 Cn B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kern="0" dirty="0">
                <a:latin typeface="Bookman Old Style" panose="02050604050505020204" pitchFamily="18" charset="0"/>
                <a:cs typeface="Arial" panose="020B0604020202020204" pitchFamily="34" charset="0"/>
              </a:rPr>
              <a:t>Solução Adotada:</a:t>
            </a:r>
          </a:p>
        </p:txBody>
      </p:sp>
      <p:sp>
        <p:nvSpPr>
          <p:cNvPr id="7" name="Subtítulo 4"/>
          <p:cNvSpPr>
            <a:spLocks noGrp="1"/>
          </p:cNvSpPr>
          <p:nvPr>
            <p:ph type="subTitle" idx="1"/>
          </p:nvPr>
        </p:nvSpPr>
        <p:spPr>
          <a:xfrm>
            <a:off x="603002" y="3573016"/>
            <a:ext cx="7776864" cy="28623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Bookman Old Style" panose="02050604050505020204" pitchFamily="18" charset="0"/>
              </a:rPr>
              <a:t>Fundada em 1993 na Suécia;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Bookman Old Style" panose="02050604050505020204" pitchFamily="18" charset="0"/>
              </a:rPr>
              <a:t>34.000 clientes no mundo;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Bookman Old Style" panose="02050604050505020204" pitchFamily="18" charset="0"/>
              </a:rPr>
              <a:t>Presente em mais de 100 países;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Bookman Old Style" panose="02050604050505020204" pitchFamily="18" charset="0"/>
              </a:rPr>
              <a:t>Sediada no Estados Unidos, mas com R&amp;D ainda na Suécia;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Bookman Old Style" panose="02050604050505020204" pitchFamily="18" charset="0"/>
              </a:rPr>
              <a:t>No Brasil presente desde 2005.</a:t>
            </a:r>
          </a:p>
        </p:txBody>
      </p:sp>
    </p:spTree>
    <p:extLst>
      <p:ext uri="{BB962C8B-B14F-4D97-AF65-F5344CB8AC3E}">
        <p14:creationId xmlns:p14="http://schemas.microsoft.com/office/powerpoint/2010/main" val="268024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earch image courtesy of Gartner, Inc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76" y="1412776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7"/>
          <p:cNvSpPr txBox="1">
            <a:spLocks/>
          </p:cNvSpPr>
          <p:nvPr/>
        </p:nvSpPr>
        <p:spPr bwMode="auto">
          <a:xfrm>
            <a:off x="683568" y="476672"/>
            <a:ext cx="7772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72C54"/>
                </a:solidFill>
                <a:latin typeface="Swis721 Cn B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kern="0" dirty="0">
                <a:latin typeface="Bookman Old Style" panose="02050604050505020204" pitchFamily="18" charset="0"/>
                <a:cs typeface="Arial" panose="020B0604020202020204" pitchFamily="34" charset="0"/>
              </a:rPr>
              <a:t>Quadrante Magico </a:t>
            </a:r>
            <a:r>
              <a:rPr lang="pt-BR" sz="2800" kern="0" dirty="0" err="1">
                <a:latin typeface="Bookman Old Style" panose="02050604050505020204" pitchFamily="18" charset="0"/>
                <a:cs typeface="Arial" panose="020B0604020202020204" pitchFamily="34" charset="0"/>
              </a:rPr>
              <a:t>Gartner</a:t>
            </a:r>
            <a:endParaRPr lang="pt-BR" sz="2800" kern="0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14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usuários ic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38" y="271938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7"/>
          <p:cNvSpPr>
            <a:spLocks noGrp="1"/>
          </p:cNvSpPr>
          <p:nvPr>
            <p:ph type="ctrTitle"/>
          </p:nvPr>
        </p:nvSpPr>
        <p:spPr>
          <a:xfrm>
            <a:off x="827088" y="980728"/>
            <a:ext cx="7772400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kern="0" dirty="0">
                <a:latin typeface="Bookman Old Style" panose="02050604050505020204" pitchFamily="18" charset="0"/>
                <a:cs typeface="Arial" panose="020B0604020202020204" pitchFamily="34" charset="0"/>
              </a:rPr>
              <a:t>USUÁRIOS</a:t>
            </a:r>
          </a:p>
        </p:txBody>
      </p:sp>
      <p:pic>
        <p:nvPicPr>
          <p:cNvPr id="1028" name="Picture 4" descr="Resultado de imagem para usuários ico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48" y="2741015"/>
            <a:ext cx="1358280" cy="1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usuários ico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96324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088" y="2348880"/>
            <a:ext cx="2088728" cy="370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ookman Old Style" panose="02050604050505020204" pitchFamily="18" charset="0"/>
              </a:rPr>
              <a:t>OPERAÇÕES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491384" y="2338420"/>
            <a:ext cx="2088728" cy="370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ookman Old Style" panose="02050604050505020204" pitchFamily="18" charset="0"/>
              </a:rPr>
              <a:t>ANALISTAS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011664" y="2338420"/>
            <a:ext cx="2088728" cy="370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ookman Old Style" panose="02050604050505020204" pitchFamily="18" charset="0"/>
              </a:rPr>
              <a:t>GESTÃO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32043" y="4267142"/>
            <a:ext cx="1678817" cy="370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ookman Old Style" panose="02050604050505020204" pitchFamily="18" charset="0"/>
              </a:rPr>
              <a:t>40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743660" y="4267142"/>
            <a:ext cx="1584176" cy="370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ookman Old Style" panose="02050604050505020204" pitchFamily="18" charset="0"/>
              </a:rPr>
              <a:t>25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565095" y="4282636"/>
            <a:ext cx="1512664" cy="370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ookman Old Style" panose="02050604050505020204" pitchFamily="18" charset="0"/>
              </a:rPr>
              <a:t>17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339752" y="5118676"/>
            <a:ext cx="439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82 USUÁRIOS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012988" y="5756499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16% COLABORADORES</a:t>
            </a:r>
          </a:p>
        </p:txBody>
      </p:sp>
    </p:spTree>
    <p:extLst>
      <p:ext uri="{BB962C8B-B14F-4D97-AF65-F5344CB8AC3E}">
        <p14:creationId xmlns:p14="http://schemas.microsoft.com/office/powerpoint/2010/main" val="107991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uralAprovacao xmlns="e1322d4f-153e-40af-bf54-a8dbd3230c1b">Aprovado</MuralAprovacao>
    <MuralCategoria xmlns="e1322d4f-153e-40af-bf54-a8dbd3230c1b">Categoria 2</MuralCategoria>
    <MuralPosicao1 xmlns="e1322d4f-153e-40af-bf54-a8dbd3230c1b">2</MuralPosicao1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4F6E39F68D7E42A4FBFD042744F5E5" ma:contentTypeVersion="1" ma:contentTypeDescription="Crie um novo documento." ma:contentTypeScope="" ma:versionID="697f701d73f8d7f19b2aab03ff9dea81">
  <xsd:schema xmlns:xsd="http://www.w3.org/2001/XMLSchema" xmlns:xs="http://www.w3.org/2001/XMLSchema" xmlns:p="http://schemas.microsoft.com/office/2006/metadata/properties" xmlns:ns2="e1322d4f-153e-40af-bf54-a8dbd3230c1b" targetNamespace="http://schemas.microsoft.com/office/2006/metadata/properties" ma:root="true" ma:fieldsID="dfe8bfd52751262b1ab7216f4c5d0fc8" ns2:_="">
    <xsd:import namespace="e1322d4f-153e-40af-bf54-a8dbd3230c1b"/>
    <xsd:element name="properties">
      <xsd:complexType>
        <xsd:sequence>
          <xsd:element name="documentManagement">
            <xsd:complexType>
              <xsd:all>
                <xsd:element ref="ns2:MuralAprovacao" minOccurs="0"/>
                <xsd:element ref="ns2:MuralCategoria" minOccurs="0"/>
                <xsd:element ref="ns2:MuralPosicao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22d4f-153e-40af-bf54-a8dbd3230c1b" elementFormDefault="qualified">
    <xsd:import namespace="http://schemas.microsoft.com/office/2006/documentManagement/types"/>
    <xsd:import namespace="http://schemas.microsoft.com/office/infopath/2007/PartnerControls"/>
    <xsd:element name="MuralAprovacao" ma:index="8" nillable="true" ma:displayName="MuralAprovacao" ma:default="Inicial" ma:format="Dropdown" ma:internalName="MuralAprovacao">
      <xsd:simpleType>
        <xsd:restriction base="dms:Choice">
          <xsd:enumeration value="Inicial"/>
          <xsd:enumeration value="Andamento"/>
          <xsd:enumeration value="Aprovado"/>
          <xsd:enumeration value="Reprovado"/>
        </xsd:restriction>
      </xsd:simpleType>
    </xsd:element>
    <xsd:element name="MuralCategoria" ma:index="9" nillable="true" ma:displayName="MuralCategoria" ma:default="Categoria 1" ma:format="Dropdown" ma:internalName="MuralCategoria">
      <xsd:simpleType>
        <xsd:restriction base="dms:Choice">
          <xsd:enumeration value="Categoria 1"/>
          <xsd:enumeration value="Categoria 2"/>
          <xsd:enumeration value="Categoria 3"/>
          <xsd:enumeration value="Categoria 4"/>
          <xsd:enumeration value="Categoria 5"/>
          <xsd:enumeration value="Categoria 6"/>
          <xsd:enumeration value="Categoria 7"/>
          <xsd:enumeration value="Categoria 8"/>
          <xsd:enumeration value="Categoria 9"/>
          <xsd:enumeration value="Categoria 10"/>
          <xsd:enumeration value="Categoria 11"/>
          <xsd:enumeration value="Categoria 12"/>
          <xsd:enumeration value="Categoria 13"/>
          <xsd:enumeration value="Categoria 14"/>
        </xsd:restriction>
      </xsd:simpleType>
    </xsd:element>
    <xsd:element name="MuralPosicao1" ma:index="10" nillable="true" ma:displayName="MuralPosicao" ma:internalName="MuralPosicao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535413-F4D4-415E-A412-AAEAF26D89CB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1322d4f-153e-40af-bf54-a8dbd3230c1b"/>
  </ds:schemaRefs>
</ds:datastoreItem>
</file>

<file path=customXml/itemProps2.xml><?xml version="1.0" encoding="utf-8"?>
<ds:datastoreItem xmlns:ds="http://schemas.openxmlformats.org/officeDocument/2006/customXml" ds:itemID="{108898FD-834E-45E1-91B7-BD5840A5C70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A356FA8-0E90-4389-97A0-B87DBB28B4B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33E348D-FA62-4CC1-9AA3-1021BC97AA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22d4f-153e-40af-bf54-a8dbd3230c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428</Words>
  <Application>Microsoft Office PowerPoint</Application>
  <PresentationFormat>Apresentação no Ecrã (4:3)</PresentationFormat>
  <Paragraphs>101</Paragraphs>
  <Slides>22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Tema do Office</vt:lpstr>
      <vt:lpstr>A Importância do BI dentro da Área de Negócios</vt:lpstr>
      <vt:lpstr>Apresentação do PowerPoint</vt:lpstr>
      <vt:lpstr>GRUPO SABEMI</vt:lpstr>
      <vt:lpstr>GRUPO SABEMI</vt:lpstr>
      <vt:lpstr>Apresentação do PowerPoint</vt:lpstr>
      <vt:lpstr>BI e a SABEMI</vt:lpstr>
      <vt:lpstr>Apresentação do PowerPoint</vt:lpstr>
      <vt:lpstr>Apresentação do PowerPoint</vt:lpstr>
      <vt:lpstr>USUÁRIOS</vt:lpstr>
      <vt:lpstr>APLICAÇÕES</vt:lpstr>
      <vt:lpstr>PATROCINADOR</vt:lpstr>
      <vt:lpstr>Apresentação do PowerPoint</vt:lpstr>
      <vt:lpstr>Colaboração, Padronização e Conceito</vt:lpstr>
      <vt:lpstr>Compartilhamento, Inovação e Segurança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Governança para gerenciar o conjunto de dados e informações?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PPT GRUPO SABEMI - BRANCO</dc:title>
  <dc:creator>patricia.kehl</dc:creator>
  <cp:lastModifiedBy>Paulo</cp:lastModifiedBy>
  <cp:revision>128</cp:revision>
  <dcterms:created xsi:type="dcterms:W3CDTF">2013-01-17T16:46:19Z</dcterms:created>
  <dcterms:modified xsi:type="dcterms:W3CDTF">2016-10-19T11:12:46Z</dcterms:modified>
</cp:coreProperties>
</file>