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69" r:id="rId3"/>
    <p:sldId id="260" r:id="rId4"/>
    <p:sldId id="270" r:id="rId5"/>
    <p:sldId id="308" r:id="rId6"/>
    <p:sldId id="271" r:id="rId7"/>
    <p:sldId id="273" r:id="rId8"/>
    <p:sldId id="309" r:id="rId9"/>
    <p:sldId id="274" r:id="rId10"/>
    <p:sldId id="277" r:id="rId11"/>
    <p:sldId id="304" r:id="rId12"/>
    <p:sldId id="306" r:id="rId13"/>
    <p:sldId id="280" r:id="rId14"/>
    <p:sldId id="281" r:id="rId15"/>
    <p:sldId id="272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282" r:id="rId36"/>
    <p:sldId id="334" r:id="rId37"/>
    <p:sldId id="335" r:id="rId38"/>
    <p:sldId id="336" r:id="rId39"/>
    <p:sldId id="357" r:id="rId40"/>
    <p:sldId id="362" r:id="rId41"/>
    <p:sldId id="360" r:id="rId42"/>
    <p:sldId id="359" r:id="rId43"/>
    <p:sldId id="361" r:id="rId44"/>
    <p:sldId id="358" r:id="rId45"/>
    <p:sldId id="28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10" r:id="rId55"/>
    <p:sldId id="285" r:id="rId56"/>
    <p:sldId id="289" r:id="rId57"/>
    <p:sldId id="363" r:id="rId58"/>
    <p:sldId id="276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1713" autoAdjust="0"/>
  </p:normalViewPr>
  <p:slideViewPr>
    <p:cSldViewPr snapToGrid="0">
      <p:cViewPr varScale="1">
        <p:scale>
          <a:sx n="75" d="100"/>
          <a:sy n="75" d="100"/>
        </p:scale>
        <p:origin x="11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24852362204731E-2"/>
          <c:y val="3.7470654683153623E-2"/>
          <c:w val="0.78304133858267722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Mobile Testing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Mobile Testing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Mobile Testing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812224"/>
        <c:axId val="229815752"/>
      </c:barChart>
      <c:catAx>
        <c:axId val="22981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29815752"/>
        <c:crosses val="autoZero"/>
        <c:auto val="1"/>
        <c:lblAlgn val="ctr"/>
        <c:lblOffset val="100"/>
        <c:noMultiLvlLbl val="0"/>
      </c:catAx>
      <c:valAx>
        <c:axId val="229815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9812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5A228-235F-4977-9B87-FD5F2B76739F}" type="doc">
      <dgm:prSet loTypeId="urn:microsoft.com/office/officeart/2005/8/layout/cycle3" loCatId="cycle" qsTypeId="urn:microsoft.com/office/officeart/2005/8/quickstyle/simple5" qsCatId="simple" csTypeId="urn:microsoft.com/office/officeart/2005/8/colors/accent0_3" csCatId="mainScheme" phldr="1"/>
      <dgm:spPr/>
    </dgm:pt>
    <dgm:pt modelId="{E9339530-52CB-4532-8219-9A86CD1CF519}">
      <dgm:prSet phldrT="[Text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1 - Transformational programs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CD99D5-14A3-4592-A35C-8C83D438E75C}" type="parTrans" cxnId="{1ED5BA23-6E20-41C2-A472-FCBEEEAE87B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B7478D-712F-4828-8E58-891DB143BF77}" type="sibTrans" cxnId="{1ED5BA23-6E20-41C2-A472-FCBEEEAE87B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A61D0B-D0D6-4F2C-BA43-6F00C16A8569}">
      <dgm:prSet phldrT="[Text]" custT="1"/>
      <dgm:spPr/>
      <dgm:t>
        <a:bodyPr/>
        <a:lstStyle/>
        <a:p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2 - QA and Testing budgets approaches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67CED8-01B0-45D1-8FCA-8CABE99A2418}" type="parTrans" cxnId="{22160B0C-007B-47CC-B09F-36C224E4B27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33C450-BC8E-4658-8B3E-74BCCCE826F9}" type="sibTrans" cxnId="{22160B0C-007B-47CC-B09F-36C224E4B27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CEAD4B-4EEB-4109-AB30-4B70B6D344F0}">
      <dgm:prSet phldrT="[Text]" custT="1"/>
      <dgm:spPr/>
      <dgm:t>
        <a:bodyPr/>
        <a:lstStyle/>
        <a:p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6 - Non-</a:t>
          </a:r>
          <a:r>
            <a:rPr lang="en-US" sz="2000" b="0" i="0" u="none" dirty="0" err="1" smtClean="0">
              <a:latin typeface="Calibri" panose="020F0502020204030204" pitchFamily="34" charset="0"/>
              <a:cs typeface="Calibri" panose="020F0502020204030204" pitchFamily="34" charset="0"/>
            </a:rPr>
            <a:t>func</a:t>
          </a:r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. req., customer experience</a:t>
          </a:r>
          <a:endParaRPr lang="en-US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2735B0-C743-4631-8B57-B83354D49435}" type="parTrans" cxnId="{C40AAB6E-178E-4C05-AE93-8251D3864FE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0D7DF3-2277-4554-98ED-7AF3F36F3542}" type="sibTrans" cxnId="{C40AAB6E-178E-4C05-AE93-8251D3864FE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4A5B42-741F-4A16-AFAB-4751B1B585FD}">
      <dgm:prSet phldrT="[Text]" custT="1"/>
      <dgm:spPr/>
      <dgm:t>
        <a:bodyPr/>
        <a:lstStyle/>
        <a:p>
          <a:pPr rtl="0"/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4 - External service providers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E631A6-2310-4C07-AD22-3348636E34B8}" type="parTrans" cxnId="{B4917CD9-674A-49DD-BF6A-E5C63E4909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400263-32CF-4CF1-B04D-A7A22A975A77}" type="sibTrans" cxnId="{B4917CD9-674A-49DD-BF6A-E5C63E4909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B39627-C008-45B6-81F5-D5F9748E315B}">
      <dgm:prSet phldrT="[Text]" custT="1"/>
      <dgm:spPr/>
      <dgm:t>
        <a:bodyPr/>
        <a:lstStyle/>
        <a:p>
          <a:pPr rtl="0"/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5 - Offshore testing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AF0F4B-9B20-4063-80E0-F6B092B3EE81}" type="parTrans" cxnId="{8C15F3ED-0499-42BB-92E4-9E6AECFF14C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FCA310-463D-466B-BAF1-4B362949E76F}" type="sibTrans" cxnId="{8C15F3ED-0499-42BB-92E4-9E6AECFF14C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3D4D07-865A-4EA2-AC9B-138979B434EB}">
      <dgm:prSet phldrT="[Text]" custT="1"/>
      <dgm:spPr/>
      <dgm:t>
        <a:bodyPr/>
        <a:lstStyle/>
        <a:p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7 - Agile development methods</a:t>
          </a:r>
          <a:endParaRPr lang="en-US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15DFAE-4B9E-4925-9ED2-CC946EA4BE29}" type="parTrans" cxnId="{F7E0106C-D3B6-400B-A944-A4FE65A3AD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B4BC84-BC05-4B3B-8088-D4EB124F1DCC}" type="sibTrans" cxnId="{F7E0106C-D3B6-400B-A944-A4FE65A3AD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96AE6A-2D66-43FC-A1DB-C723A38056FB}">
      <dgm:prSet phldrT="[Text]" custT="1"/>
      <dgm:spPr/>
      <dgm:t>
        <a:bodyPr/>
        <a:lstStyle/>
        <a:p>
          <a:pPr rtl="0"/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3 - QA and Testing functions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AC789-EA0F-44B6-92AD-D71AE0E88F3C}" type="parTrans" cxnId="{53FFEE5F-2B2D-45B4-A670-5FEFF849AFA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9D42C8-A0B4-4653-8281-A384567A161E}" type="sibTrans" cxnId="{53FFEE5F-2B2D-45B4-A670-5FEFF849AFA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C4DDDC-1029-4265-9936-65636FBD74A6}">
      <dgm:prSet phldrT="[Text]" custT="1"/>
      <dgm:spPr/>
      <dgm:t>
        <a:bodyPr/>
        <a:lstStyle/>
        <a:p>
          <a:r>
            <a:rPr lang="pt-BR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8 - C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loud-based solutions</a:t>
          </a:r>
        </a:p>
      </dgm:t>
    </dgm:pt>
    <dgm:pt modelId="{CA6E1CD5-DD51-477A-A738-81BCF1EA9143}" type="parTrans" cxnId="{D17E9384-0487-43E1-A26D-1303ED83652F}">
      <dgm:prSet/>
      <dgm:spPr/>
      <dgm:t>
        <a:bodyPr/>
        <a:lstStyle/>
        <a:p>
          <a:endParaRPr lang="en-US"/>
        </a:p>
      </dgm:t>
    </dgm:pt>
    <dgm:pt modelId="{8690BB9B-2640-423F-90DD-9303FF53C30C}" type="sibTrans" cxnId="{D17E9384-0487-43E1-A26D-1303ED83652F}">
      <dgm:prSet/>
      <dgm:spPr/>
      <dgm:t>
        <a:bodyPr/>
        <a:lstStyle/>
        <a:p>
          <a:endParaRPr lang="en-US"/>
        </a:p>
      </dgm:t>
    </dgm:pt>
    <dgm:pt modelId="{B32414EC-CD04-4AAB-837C-8F0D251626E4}">
      <dgm:prSet phldrT="[Text]" custT="1"/>
      <dgm:spPr/>
      <dgm:t>
        <a:bodyPr/>
        <a:lstStyle/>
        <a:p>
          <a:r>
            <a:rPr lang="pt-BR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9 - 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environment, data  and automation</a:t>
          </a:r>
        </a:p>
      </dgm:t>
    </dgm:pt>
    <dgm:pt modelId="{8FEA4E31-CCB4-4765-8BA6-303CA0B8D160}" type="parTrans" cxnId="{58552EA5-D15C-49F9-AF97-D37835E07700}">
      <dgm:prSet/>
      <dgm:spPr/>
      <dgm:t>
        <a:bodyPr/>
        <a:lstStyle/>
        <a:p>
          <a:endParaRPr lang="en-US"/>
        </a:p>
      </dgm:t>
    </dgm:pt>
    <dgm:pt modelId="{12337B49-72AF-4E5C-9AA7-30D45DA24280}" type="sibTrans" cxnId="{58552EA5-D15C-49F9-AF97-D37835E07700}">
      <dgm:prSet/>
      <dgm:spPr/>
      <dgm:t>
        <a:bodyPr/>
        <a:lstStyle/>
        <a:p>
          <a:endParaRPr lang="en-US"/>
        </a:p>
      </dgm:t>
    </dgm:pt>
    <dgm:pt modelId="{6F6ACFA5-05FC-41DC-B10B-5027CA0E240C}" type="pres">
      <dgm:prSet presAssocID="{DCB5A228-235F-4977-9B87-FD5F2B76739F}" presName="Name0" presStyleCnt="0">
        <dgm:presLayoutVars>
          <dgm:dir/>
          <dgm:resizeHandles val="exact"/>
        </dgm:presLayoutVars>
      </dgm:prSet>
      <dgm:spPr/>
    </dgm:pt>
    <dgm:pt modelId="{22BA25D2-AF90-4057-B51B-1B3CD9D355AC}" type="pres">
      <dgm:prSet presAssocID="{DCB5A228-235F-4977-9B87-FD5F2B76739F}" presName="cycle" presStyleCnt="0"/>
      <dgm:spPr/>
    </dgm:pt>
    <dgm:pt modelId="{EC3236F0-BDC6-4188-A7D4-F0E267573C0C}" type="pres">
      <dgm:prSet presAssocID="{E9339530-52CB-4532-8219-9A86CD1CF519}" presName="nodeFirstNode" presStyleLbl="node1" presStyleIdx="0" presStyleCnt="9" custScaleX="147895" custScaleY="122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8FF3A-DD1E-489C-8432-725E76154CD1}" type="pres">
      <dgm:prSet presAssocID="{B2B7478D-712F-4828-8E58-891DB143BF7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9961165-9F6B-45D1-B5B1-3DCB9AE539FA}" type="pres">
      <dgm:prSet presAssocID="{1DA61D0B-D0D6-4F2C-BA43-6F00C16A8569}" presName="nodeFollowingNodes" presStyleLbl="node1" presStyleIdx="1" presStyleCnt="9" custScaleX="147895" custScaleY="122856" custRadScaleRad="101946" custRadScaleInc="41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8E26A-EDC7-4093-AB3D-7A3FB70E3B24}" type="pres">
      <dgm:prSet presAssocID="{3B96AE6A-2D66-43FC-A1DB-C723A38056FB}" presName="nodeFollowingNodes" presStyleLbl="node1" presStyleIdx="2" presStyleCnt="9" custScaleX="147895" custScaleY="122856" custRadScaleRad="100000" custRadScaleInc="15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4D31A-9A3C-413B-B206-1972C3C83BEE}" type="pres">
      <dgm:prSet presAssocID="{7E4A5B42-741F-4A16-AFAB-4751B1B585FD}" presName="nodeFollowingNodes" presStyleLbl="node1" presStyleIdx="3" presStyleCnt="9" custScaleX="147895" custScaleY="122856" custRadScaleRad="103896" custRadScaleInc="-8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D6FD3-FB21-4C13-881C-C80D8EFE3CB7}" type="pres">
      <dgm:prSet presAssocID="{29B39627-C008-45B6-81F5-D5F9748E315B}" presName="nodeFollowingNodes" presStyleLbl="node1" presStyleIdx="4" presStyleCnt="9" custScaleX="147895" custScaleY="122856" custRadScaleRad="106771" custRadScaleInc="-23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1A2D1-8443-4071-B922-99E69F126835}" type="pres">
      <dgm:prSet presAssocID="{91CEAD4B-4EEB-4109-AB30-4B70B6D344F0}" presName="nodeFollowingNodes" presStyleLbl="node1" presStyleIdx="5" presStyleCnt="9" custScaleX="147895" custScaleY="122856" custRadScaleRad="106771" custRadScaleInc="23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CD9A-6599-4D71-A674-A7D15A391787}" type="pres">
      <dgm:prSet presAssocID="{173D4D07-865A-4EA2-AC9B-138979B434EB}" presName="nodeFollowingNodes" presStyleLbl="node1" presStyleIdx="6" presStyleCnt="9" custScaleX="147895" custScaleY="122856" custRadScaleRad="89585" custRadScaleInc="-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B4274-15B2-4610-9AB9-EBA719208A91}" type="pres">
      <dgm:prSet presAssocID="{A2C4DDDC-1029-4265-9936-65636FBD74A6}" presName="nodeFollowingNodes" presStyleLbl="node1" presStyleIdx="7" presStyleCnt="9" custScaleX="147895" custScaleY="122752" custRadScaleRad="98787" custRadScaleInc="-1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EA09-49AC-4D4B-A397-ABA1951E0E9A}" type="pres">
      <dgm:prSet presAssocID="{B32414EC-CD04-4AAB-837C-8F0D251626E4}" presName="nodeFollowingNodes" presStyleLbl="node1" presStyleIdx="8" presStyleCnt="9" custScaleX="147895" custScaleY="122753" custRadScaleRad="99509" custRadScaleInc="-38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AAB6E-178E-4C05-AE93-8251D3864FE2}" srcId="{DCB5A228-235F-4977-9B87-FD5F2B76739F}" destId="{91CEAD4B-4EEB-4109-AB30-4B70B6D344F0}" srcOrd="5" destOrd="0" parTransId="{4F2735B0-C743-4631-8B57-B83354D49435}" sibTransId="{650D7DF3-2277-4554-98ED-7AF3F36F3542}"/>
    <dgm:cxn modelId="{D17E9384-0487-43E1-A26D-1303ED83652F}" srcId="{DCB5A228-235F-4977-9B87-FD5F2B76739F}" destId="{A2C4DDDC-1029-4265-9936-65636FBD74A6}" srcOrd="7" destOrd="0" parTransId="{CA6E1CD5-DD51-477A-A738-81BCF1EA9143}" sibTransId="{8690BB9B-2640-423F-90DD-9303FF53C30C}"/>
    <dgm:cxn modelId="{8C15F3ED-0499-42BB-92E4-9E6AECFF14C2}" srcId="{DCB5A228-235F-4977-9B87-FD5F2B76739F}" destId="{29B39627-C008-45B6-81F5-D5F9748E315B}" srcOrd="4" destOrd="0" parTransId="{1EAF0F4B-9B20-4063-80E0-F6B092B3EE81}" sibTransId="{7BFCA310-463D-466B-BAF1-4B362949E76F}"/>
    <dgm:cxn modelId="{1917AAC4-ABA9-4627-9045-5B0628D91801}" type="presOf" srcId="{91CEAD4B-4EEB-4109-AB30-4B70B6D344F0}" destId="{7E51A2D1-8443-4071-B922-99E69F126835}" srcOrd="0" destOrd="0" presId="urn:microsoft.com/office/officeart/2005/8/layout/cycle3"/>
    <dgm:cxn modelId="{E5D440D9-3DF1-4A9B-AEFF-C7C88AB4B253}" type="presOf" srcId="{173D4D07-865A-4EA2-AC9B-138979B434EB}" destId="{09C8CD9A-6599-4D71-A674-A7D15A391787}" srcOrd="0" destOrd="0" presId="urn:microsoft.com/office/officeart/2005/8/layout/cycle3"/>
    <dgm:cxn modelId="{0E1CD1FE-E7E8-489A-BCD2-46A942C87825}" type="presOf" srcId="{A2C4DDDC-1029-4265-9936-65636FBD74A6}" destId="{DE4B4274-15B2-4610-9AB9-EBA719208A91}" srcOrd="0" destOrd="0" presId="urn:microsoft.com/office/officeart/2005/8/layout/cycle3"/>
    <dgm:cxn modelId="{58552EA5-D15C-49F9-AF97-D37835E07700}" srcId="{DCB5A228-235F-4977-9B87-FD5F2B76739F}" destId="{B32414EC-CD04-4AAB-837C-8F0D251626E4}" srcOrd="8" destOrd="0" parTransId="{8FEA4E31-CCB4-4765-8BA6-303CA0B8D160}" sibTransId="{12337B49-72AF-4E5C-9AA7-30D45DA24280}"/>
    <dgm:cxn modelId="{B4917CD9-674A-49DD-BF6A-E5C63E490951}" srcId="{DCB5A228-235F-4977-9B87-FD5F2B76739F}" destId="{7E4A5B42-741F-4A16-AFAB-4751B1B585FD}" srcOrd="3" destOrd="0" parTransId="{96E631A6-2310-4C07-AD22-3348636E34B8}" sibTransId="{54400263-32CF-4CF1-B04D-A7A22A975A77}"/>
    <dgm:cxn modelId="{1ED5BA23-6E20-41C2-A472-FCBEEEAE87B7}" srcId="{DCB5A228-235F-4977-9B87-FD5F2B76739F}" destId="{E9339530-52CB-4532-8219-9A86CD1CF519}" srcOrd="0" destOrd="0" parTransId="{C5CD99D5-14A3-4592-A35C-8C83D438E75C}" sibTransId="{B2B7478D-712F-4828-8E58-891DB143BF77}"/>
    <dgm:cxn modelId="{53FFEE5F-2B2D-45B4-A670-5FEFF849AFA0}" srcId="{DCB5A228-235F-4977-9B87-FD5F2B76739F}" destId="{3B96AE6A-2D66-43FC-A1DB-C723A38056FB}" srcOrd="2" destOrd="0" parTransId="{F58AC789-EA0F-44B6-92AD-D71AE0E88F3C}" sibTransId="{5D9D42C8-A0B4-4653-8281-A384567A161E}"/>
    <dgm:cxn modelId="{17402BCD-8464-49C5-A217-063B01B01C5D}" type="presOf" srcId="{1DA61D0B-D0D6-4F2C-BA43-6F00C16A8569}" destId="{89961165-9F6B-45D1-B5B1-3DCB9AE539FA}" srcOrd="0" destOrd="0" presId="urn:microsoft.com/office/officeart/2005/8/layout/cycle3"/>
    <dgm:cxn modelId="{1A4D178A-6B28-4A04-80C3-50B86A65A6FB}" type="presOf" srcId="{B2B7478D-712F-4828-8E58-891DB143BF77}" destId="{B4B8FF3A-DD1E-489C-8432-725E76154CD1}" srcOrd="0" destOrd="0" presId="urn:microsoft.com/office/officeart/2005/8/layout/cycle3"/>
    <dgm:cxn modelId="{22160B0C-007B-47CC-B09F-36C224E4B277}" srcId="{DCB5A228-235F-4977-9B87-FD5F2B76739F}" destId="{1DA61D0B-D0D6-4F2C-BA43-6F00C16A8569}" srcOrd="1" destOrd="0" parTransId="{DA67CED8-01B0-45D1-8FCA-8CABE99A2418}" sibTransId="{7D33C450-BC8E-4658-8B3E-74BCCCE826F9}"/>
    <dgm:cxn modelId="{B521FDFF-D518-46E2-B203-4E068FE1460F}" type="presOf" srcId="{7E4A5B42-741F-4A16-AFAB-4751B1B585FD}" destId="{6D54D31A-9A3C-413B-B206-1972C3C83BEE}" srcOrd="0" destOrd="0" presId="urn:microsoft.com/office/officeart/2005/8/layout/cycle3"/>
    <dgm:cxn modelId="{4E1F716C-03EA-4231-ADAF-BE2784AC5B93}" type="presOf" srcId="{3B96AE6A-2D66-43FC-A1DB-C723A38056FB}" destId="{1528E26A-EDC7-4093-AB3D-7A3FB70E3B24}" srcOrd="0" destOrd="0" presId="urn:microsoft.com/office/officeart/2005/8/layout/cycle3"/>
    <dgm:cxn modelId="{F7E0106C-D3B6-400B-A944-A4FE65A3AD51}" srcId="{DCB5A228-235F-4977-9B87-FD5F2B76739F}" destId="{173D4D07-865A-4EA2-AC9B-138979B434EB}" srcOrd="6" destOrd="0" parTransId="{5115DFAE-4B9E-4925-9ED2-CC946EA4BE29}" sibTransId="{D4B4BC84-BC05-4B3B-8088-D4EB124F1DCC}"/>
    <dgm:cxn modelId="{6D472302-C32F-456F-A926-CDC16BD6F823}" type="presOf" srcId="{E9339530-52CB-4532-8219-9A86CD1CF519}" destId="{EC3236F0-BDC6-4188-A7D4-F0E267573C0C}" srcOrd="0" destOrd="0" presId="urn:microsoft.com/office/officeart/2005/8/layout/cycle3"/>
    <dgm:cxn modelId="{87338DF4-BE6C-4D14-9B63-7A71856FBDEE}" type="presOf" srcId="{29B39627-C008-45B6-81F5-D5F9748E315B}" destId="{A09D6FD3-FB21-4C13-881C-C80D8EFE3CB7}" srcOrd="0" destOrd="0" presId="urn:microsoft.com/office/officeart/2005/8/layout/cycle3"/>
    <dgm:cxn modelId="{0513D09A-D8DB-4030-8BE7-F88AFC8DA78C}" type="presOf" srcId="{DCB5A228-235F-4977-9B87-FD5F2B76739F}" destId="{6F6ACFA5-05FC-41DC-B10B-5027CA0E240C}" srcOrd="0" destOrd="0" presId="urn:microsoft.com/office/officeart/2005/8/layout/cycle3"/>
    <dgm:cxn modelId="{F5F8F6CF-05DA-4CD0-A78B-E3F432A73BD5}" type="presOf" srcId="{B32414EC-CD04-4AAB-837C-8F0D251626E4}" destId="{222DEA09-49AC-4D4B-A397-ABA1951E0E9A}" srcOrd="0" destOrd="0" presId="urn:microsoft.com/office/officeart/2005/8/layout/cycle3"/>
    <dgm:cxn modelId="{A1032F3A-287B-49F3-864A-C4D02B17388E}" type="presParOf" srcId="{6F6ACFA5-05FC-41DC-B10B-5027CA0E240C}" destId="{22BA25D2-AF90-4057-B51B-1B3CD9D355AC}" srcOrd="0" destOrd="0" presId="urn:microsoft.com/office/officeart/2005/8/layout/cycle3"/>
    <dgm:cxn modelId="{5D59A4C5-E460-4554-954C-9746635E31B6}" type="presParOf" srcId="{22BA25D2-AF90-4057-B51B-1B3CD9D355AC}" destId="{EC3236F0-BDC6-4188-A7D4-F0E267573C0C}" srcOrd="0" destOrd="0" presId="urn:microsoft.com/office/officeart/2005/8/layout/cycle3"/>
    <dgm:cxn modelId="{5A5B6459-8649-4FE5-B9F4-3425F71441F9}" type="presParOf" srcId="{22BA25D2-AF90-4057-B51B-1B3CD9D355AC}" destId="{B4B8FF3A-DD1E-489C-8432-725E76154CD1}" srcOrd="1" destOrd="0" presId="urn:microsoft.com/office/officeart/2005/8/layout/cycle3"/>
    <dgm:cxn modelId="{31B45CD2-F42B-4443-91D2-043D0825C7B2}" type="presParOf" srcId="{22BA25D2-AF90-4057-B51B-1B3CD9D355AC}" destId="{89961165-9F6B-45D1-B5B1-3DCB9AE539FA}" srcOrd="2" destOrd="0" presId="urn:microsoft.com/office/officeart/2005/8/layout/cycle3"/>
    <dgm:cxn modelId="{B7B820AF-9D1A-4D52-AEFE-DD02B2640EC1}" type="presParOf" srcId="{22BA25D2-AF90-4057-B51B-1B3CD9D355AC}" destId="{1528E26A-EDC7-4093-AB3D-7A3FB70E3B24}" srcOrd="3" destOrd="0" presId="urn:microsoft.com/office/officeart/2005/8/layout/cycle3"/>
    <dgm:cxn modelId="{756685C6-DA90-4203-9C45-D17171C6A44E}" type="presParOf" srcId="{22BA25D2-AF90-4057-B51B-1B3CD9D355AC}" destId="{6D54D31A-9A3C-413B-B206-1972C3C83BEE}" srcOrd="4" destOrd="0" presId="urn:microsoft.com/office/officeart/2005/8/layout/cycle3"/>
    <dgm:cxn modelId="{EBC0C7E1-84A4-49F7-AA46-AB08AB91A035}" type="presParOf" srcId="{22BA25D2-AF90-4057-B51B-1B3CD9D355AC}" destId="{A09D6FD3-FB21-4C13-881C-C80D8EFE3CB7}" srcOrd="5" destOrd="0" presId="urn:microsoft.com/office/officeart/2005/8/layout/cycle3"/>
    <dgm:cxn modelId="{4C8229A2-1CFC-4D1A-8D72-A741DF55CF9F}" type="presParOf" srcId="{22BA25D2-AF90-4057-B51B-1B3CD9D355AC}" destId="{7E51A2D1-8443-4071-B922-99E69F126835}" srcOrd="6" destOrd="0" presId="urn:microsoft.com/office/officeart/2005/8/layout/cycle3"/>
    <dgm:cxn modelId="{9C69A87E-3893-4115-9329-D476A4279E46}" type="presParOf" srcId="{22BA25D2-AF90-4057-B51B-1B3CD9D355AC}" destId="{09C8CD9A-6599-4D71-A674-A7D15A391787}" srcOrd="7" destOrd="0" presId="urn:microsoft.com/office/officeart/2005/8/layout/cycle3"/>
    <dgm:cxn modelId="{B59512E4-69B0-4844-8612-08A5C853D7CE}" type="presParOf" srcId="{22BA25D2-AF90-4057-B51B-1B3CD9D355AC}" destId="{DE4B4274-15B2-4610-9AB9-EBA719208A91}" srcOrd="8" destOrd="0" presId="urn:microsoft.com/office/officeart/2005/8/layout/cycle3"/>
    <dgm:cxn modelId="{1E9A1827-D2CF-4C2F-9674-5E402D030FE4}" type="presParOf" srcId="{22BA25D2-AF90-4057-B51B-1B3CD9D355AC}" destId="{222DEA09-49AC-4D4B-A397-ABA1951E0E9A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5A228-235F-4977-9B87-FD5F2B76739F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</dgm:pt>
    <dgm:pt modelId="{E9339530-52CB-4532-8219-9A86CD1CF519}">
      <dgm:prSet phldrT="[Text]" custT="1"/>
      <dgm:spPr/>
      <dgm:t>
        <a:bodyPr/>
        <a:lstStyle/>
        <a:p>
          <a:r>
            <a:rPr lang="pt-BR" sz="2000" dirty="0" smtClean="0">
              <a:latin typeface="Calibri" panose="020F0502020204030204" pitchFamily="34" charset="0"/>
              <a:cs typeface="Calibri" panose="020F0502020204030204" pitchFamily="34" charset="0"/>
            </a:rPr>
            <a:t>1 - Transformational programs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CD99D5-14A3-4592-A35C-8C83D438E75C}" type="parTrans" cxnId="{1ED5BA23-6E20-41C2-A472-FCBEEEAE87B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B7478D-712F-4828-8E58-891DB143BF77}" type="sibTrans" cxnId="{1ED5BA23-6E20-41C2-A472-FCBEEEAE87B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CEAD4B-4EEB-4109-AB30-4B70B6D344F0}">
      <dgm:prSet phldrT="[Text]" custT="1"/>
      <dgm:spPr/>
      <dgm:t>
        <a:bodyPr/>
        <a:lstStyle/>
        <a:p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6 - Non-functional req., customer experience testing</a:t>
          </a:r>
          <a:endParaRPr lang="en-US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2735B0-C743-4631-8B57-B83354D49435}" type="parTrans" cxnId="{C40AAB6E-178E-4C05-AE93-8251D3864FE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0D7DF3-2277-4554-98ED-7AF3F36F3542}" type="sibTrans" cxnId="{C40AAB6E-178E-4C05-AE93-8251D3864FE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4A5B42-741F-4A16-AFAB-4751B1B585FD}">
      <dgm:prSet phldrT="[Text]" custT="1"/>
      <dgm:spPr/>
      <dgm:t>
        <a:bodyPr/>
        <a:lstStyle/>
        <a:p>
          <a:pPr rtl="0"/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4 - External service providers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E631A6-2310-4C07-AD22-3348636E34B8}" type="parTrans" cxnId="{B4917CD9-674A-49DD-BF6A-E5C63E4909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400263-32CF-4CF1-B04D-A7A22A975A77}" type="sibTrans" cxnId="{B4917CD9-674A-49DD-BF6A-E5C63E4909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3D4D07-865A-4EA2-AC9B-138979B434EB}">
      <dgm:prSet phldrT="[Text]" custT="1"/>
      <dgm:spPr/>
      <dgm:t>
        <a:bodyPr/>
        <a:lstStyle/>
        <a:p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7 - Agile development methods</a:t>
          </a:r>
          <a:endParaRPr lang="en-US" sz="20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15DFAE-4B9E-4925-9ED2-CC946EA4BE29}" type="parTrans" cxnId="{F7E0106C-D3B6-400B-A944-A4FE65A3AD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B4BC84-BC05-4B3B-8088-D4EB124F1DCC}" type="sibTrans" cxnId="{F7E0106C-D3B6-400B-A944-A4FE65A3AD51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96AE6A-2D66-43FC-A1DB-C723A38056FB}">
      <dgm:prSet phldrT="[Text]" custT="1"/>
      <dgm:spPr/>
      <dgm:t>
        <a:bodyPr/>
        <a:lstStyle/>
        <a:p>
          <a:pPr rtl="0"/>
          <a:r>
            <a:rPr lang="en-US" sz="2000" b="0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3 - QA and Testing functions approaches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8AC789-EA0F-44B6-92AD-D71AE0E88F3C}" type="parTrans" cxnId="{53FFEE5F-2B2D-45B4-A670-5FEFF849AFA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9D42C8-A0B4-4653-8281-A384567A161E}" type="sibTrans" cxnId="{53FFEE5F-2B2D-45B4-A670-5FEFF849AFA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2414EC-CD04-4AAB-837C-8F0D251626E4}">
      <dgm:prSet phldrT="[Text]" custT="1"/>
      <dgm:spPr/>
      <dgm:t>
        <a:bodyPr/>
        <a:lstStyle/>
        <a:p>
          <a:r>
            <a:rPr lang="pt-BR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9 - E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nvironment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, data  and automation</a:t>
          </a:r>
        </a:p>
      </dgm:t>
    </dgm:pt>
    <dgm:pt modelId="{8FEA4E31-CCB4-4765-8BA6-303CA0B8D160}" type="parTrans" cxnId="{58552EA5-D15C-49F9-AF97-D37835E07700}">
      <dgm:prSet/>
      <dgm:spPr/>
      <dgm:t>
        <a:bodyPr/>
        <a:lstStyle/>
        <a:p>
          <a:endParaRPr lang="en-US"/>
        </a:p>
      </dgm:t>
    </dgm:pt>
    <dgm:pt modelId="{12337B49-72AF-4E5C-9AA7-30D45DA24280}" type="sibTrans" cxnId="{58552EA5-D15C-49F9-AF97-D37835E07700}">
      <dgm:prSet/>
      <dgm:spPr/>
      <dgm:t>
        <a:bodyPr/>
        <a:lstStyle/>
        <a:p>
          <a:endParaRPr lang="en-US"/>
        </a:p>
      </dgm:t>
    </dgm:pt>
    <dgm:pt modelId="{6F6ACFA5-05FC-41DC-B10B-5027CA0E240C}" type="pres">
      <dgm:prSet presAssocID="{DCB5A228-235F-4977-9B87-FD5F2B76739F}" presName="Name0" presStyleCnt="0">
        <dgm:presLayoutVars>
          <dgm:dir/>
          <dgm:resizeHandles val="exact"/>
        </dgm:presLayoutVars>
      </dgm:prSet>
      <dgm:spPr/>
    </dgm:pt>
    <dgm:pt modelId="{22BA25D2-AF90-4057-B51B-1B3CD9D355AC}" type="pres">
      <dgm:prSet presAssocID="{DCB5A228-235F-4977-9B87-FD5F2B76739F}" presName="cycle" presStyleCnt="0"/>
      <dgm:spPr/>
    </dgm:pt>
    <dgm:pt modelId="{EC3236F0-BDC6-4188-A7D4-F0E267573C0C}" type="pres">
      <dgm:prSet presAssocID="{E9339530-52CB-4532-8219-9A86CD1CF519}" presName="nodeFirstNode" presStyleLbl="node1" presStyleIdx="0" presStyleCnt="6" custScaleX="147895" custScaleY="122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8FF3A-DD1E-489C-8432-725E76154CD1}" type="pres">
      <dgm:prSet presAssocID="{B2B7478D-712F-4828-8E58-891DB143BF7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528E26A-EDC7-4093-AB3D-7A3FB70E3B24}" type="pres">
      <dgm:prSet presAssocID="{3B96AE6A-2D66-43FC-A1DB-C723A38056FB}" presName="nodeFollowingNodes" presStyleLbl="node1" presStyleIdx="1" presStyleCnt="6" custScaleX="147895" custScaleY="122856" custRadScaleRad="98154" custRadScaleInc="16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4D31A-9A3C-413B-B206-1972C3C83BEE}" type="pres">
      <dgm:prSet presAssocID="{7E4A5B42-741F-4A16-AFAB-4751B1B585FD}" presName="nodeFollowingNodes" presStyleLbl="node1" presStyleIdx="2" presStyleCnt="6" custScaleX="147895" custScaleY="122856" custRadScaleRad="82981" custRadScaleInc="-14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1A2D1-8443-4071-B922-99E69F126835}" type="pres">
      <dgm:prSet presAssocID="{91CEAD4B-4EEB-4109-AB30-4B70B6D344F0}" presName="nodeFollowingNodes" presStyleLbl="node1" presStyleIdx="3" presStyleCnt="6" custScaleX="147895" custScaleY="122856" custRadScaleRad="100002" custRadScaleInc="1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CD9A-6599-4D71-A674-A7D15A391787}" type="pres">
      <dgm:prSet presAssocID="{173D4D07-865A-4EA2-AC9B-138979B434EB}" presName="nodeFollowingNodes" presStyleLbl="node1" presStyleIdx="4" presStyleCnt="6" custScaleX="147895" custScaleY="122856" custRadScaleRad="90449" custRadScaleInc="18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DEA09-49AC-4D4B-A397-ABA1951E0E9A}" type="pres">
      <dgm:prSet presAssocID="{B32414EC-CD04-4AAB-837C-8F0D251626E4}" presName="nodeFollowingNodes" presStyleLbl="node1" presStyleIdx="5" presStyleCnt="6" custScaleX="147895" custScaleY="122753" custRadScaleRad="104589" custRadScaleInc="-18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0C124-6865-43AF-A6B4-DD1F7668BFEC}" type="presOf" srcId="{B2B7478D-712F-4828-8E58-891DB143BF77}" destId="{B4B8FF3A-DD1E-489C-8432-725E76154CD1}" srcOrd="0" destOrd="0" presId="urn:microsoft.com/office/officeart/2005/8/layout/cycle3"/>
    <dgm:cxn modelId="{C40AAB6E-178E-4C05-AE93-8251D3864FE2}" srcId="{DCB5A228-235F-4977-9B87-FD5F2B76739F}" destId="{91CEAD4B-4EEB-4109-AB30-4B70B6D344F0}" srcOrd="3" destOrd="0" parTransId="{4F2735B0-C743-4631-8B57-B83354D49435}" sibTransId="{650D7DF3-2277-4554-98ED-7AF3F36F3542}"/>
    <dgm:cxn modelId="{58552EA5-D15C-49F9-AF97-D37835E07700}" srcId="{DCB5A228-235F-4977-9B87-FD5F2B76739F}" destId="{B32414EC-CD04-4AAB-837C-8F0D251626E4}" srcOrd="5" destOrd="0" parTransId="{8FEA4E31-CCB4-4765-8BA6-303CA0B8D160}" sibTransId="{12337B49-72AF-4E5C-9AA7-30D45DA24280}"/>
    <dgm:cxn modelId="{B4917CD9-674A-49DD-BF6A-E5C63E490951}" srcId="{DCB5A228-235F-4977-9B87-FD5F2B76739F}" destId="{7E4A5B42-741F-4A16-AFAB-4751B1B585FD}" srcOrd="2" destOrd="0" parTransId="{96E631A6-2310-4C07-AD22-3348636E34B8}" sibTransId="{54400263-32CF-4CF1-B04D-A7A22A975A77}"/>
    <dgm:cxn modelId="{30D39745-A640-4A6B-9CAD-9D3CF2179A3E}" type="presOf" srcId="{B32414EC-CD04-4AAB-837C-8F0D251626E4}" destId="{222DEA09-49AC-4D4B-A397-ABA1951E0E9A}" srcOrd="0" destOrd="0" presId="urn:microsoft.com/office/officeart/2005/8/layout/cycle3"/>
    <dgm:cxn modelId="{9552AC11-5062-4C0C-872F-1641AE3D6BC1}" type="presOf" srcId="{91CEAD4B-4EEB-4109-AB30-4B70B6D344F0}" destId="{7E51A2D1-8443-4071-B922-99E69F126835}" srcOrd="0" destOrd="0" presId="urn:microsoft.com/office/officeart/2005/8/layout/cycle3"/>
    <dgm:cxn modelId="{03190377-D657-4AFC-A72F-0C8AE11BD22A}" type="presOf" srcId="{7E4A5B42-741F-4A16-AFAB-4751B1B585FD}" destId="{6D54D31A-9A3C-413B-B206-1972C3C83BEE}" srcOrd="0" destOrd="0" presId="urn:microsoft.com/office/officeart/2005/8/layout/cycle3"/>
    <dgm:cxn modelId="{1ED5BA23-6E20-41C2-A472-FCBEEEAE87B7}" srcId="{DCB5A228-235F-4977-9B87-FD5F2B76739F}" destId="{E9339530-52CB-4532-8219-9A86CD1CF519}" srcOrd="0" destOrd="0" parTransId="{C5CD99D5-14A3-4592-A35C-8C83D438E75C}" sibTransId="{B2B7478D-712F-4828-8E58-891DB143BF77}"/>
    <dgm:cxn modelId="{53FFEE5F-2B2D-45B4-A670-5FEFF849AFA0}" srcId="{DCB5A228-235F-4977-9B87-FD5F2B76739F}" destId="{3B96AE6A-2D66-43FC-A1DB-C723A38056FB}" srcOrd="1" destOrd="0" parTransId="{F58AC789-EA0F-44B6-92AD-D71AE0E88F3C}" sibTransId="{5D9D42C8-A0B4-4653-8281-A384567A161E}"/>
    <dgm:cxn modelId="{E30F3EB2-7676-479B-A5AE-EE8055DC912C}" type="presOf" srcId="{E9339530-52CB-4532-8219-9A86CD1CF519}" destId="{EC3236F0-BDC6-4188-A7D4-F0E267573C0C}" srcOrd="0" destOrd="0" presId="urn:microsoft.com/office/officeart/2005/8/layout/cycle3"/>
    <dgm:cxn modelId="{ACFDC27E-944F-4E86-B268-723ECA598AF7}" type="presOf" srcId="{DCB5A228-235F-4977-9B87-FD5F2B76739F}" destId="{6F6ACFA5-05FC-41DC-B10B-5027CA0E240C}" srcOrd="0" destOrd="0" presId="urn:microsoft.com/office/officeart/2005/8/layout/cycle3"/>
    <dgm:cxn modelId="{F7E0106C-D3B6-400B-A944-A4FE65A3AD51}" srcId="{DCB5A228-235F-4977-9B87-FD5F2B76739F}" destId="{173D4D07-865A-4EA2-AC9B-138979B434EB}" srcOrd="4" destOrd="0" parTransId="{5115DFAE-4B9E-4925-9ED2-CC946EA4BE29}" sibTransId="{D4B4BC84-BC05-4B3B-8088-D4EB124F1DCC}"/>
    <dgm:cxn modelId="{053FAC20-307A-404B-BC5E-2AE02E1A5DBC}" type="presOf" srcId="{173D4D07-865A-4EA2-AC9B-138979B434EB}" destId="{09C8CD9A-6599-4D71-A674-A7D15A391787}" srcOrd="0" destOrd="0" presId="urn:microsoft.com/office/officeart/2005/8/layout/cycle3"/>
    <dgm:cxn modelId="{8280DC36-0D53-4ED3-A805-D6287279249B}" type="presOf" srcId="{3B96AE6A-2D66-43FC-A1DB-C723A38056FB}" destId="{1528E26A-EDC7-4093-AB3D-7A3FB70E3B24}" srcOrd="0" destOrd="0" presId="urn:microsoft.com/office/officeart/2005/8/layout/cycle3"/>
    <dgm:cxn modelId="{89B592C0-2974-4151-A945-8D23C363A290}" type="presParOf" srcId="{6F6ACFA5-05FC-41DC-B10B-5027CA0E240C}" destId="{22BA25D2-AF90-4057-B51B-1B3CD9D355AC}" srcOrd="0" destOrd="0" presId="urn:microsoft.com/office/officeart/2005/8/layout/cycle3"/>
    <dgm:cxn modelId="{22F6C2A0-8B3E-44FA-9412-6A0102078D11}" type="presParOf" srcId="{22BA25D2-AF90-4057-B51B-1B3CD9D355AC}" destId="{EC3236F0-BDC6-4188-A7D4-F0E267573C0C}" srcOrd="0" destOrd="0" presId="urn:microsoft.com/office/officeart/2005/8/layout/cycle3"/>
    <dgm:cxn modelId="{D522372E-B027-40C7-BA47-0EE95F02130F}" type="presParOf" srcId="{22BA25D2-AF90-4057-B51B-1B3CD9D355AC}" destId="{B4B8FF3A-DD1E-489C-8432-725E76154CD1}" srcOrd="1" destOrd="0" presId="urn:microsoft.com/office/officeart/2005/8/layout/cycle3"/>
    <dgm:cxn modelId="{31950A5A-7B60-4479-8C9D-10A0FC852669}" type="presParOf" srcId="{22BA25D2-AF90-4057-B51B-1B3CD9D355AC}" destId="{1528E26A-EDC7-4093-AB3D-7A3FB70E3B24}" srcOrd="2" destOrd="0" presId="urn:microsoft.com/office/officeart/2005/8/layout/cycle3"/>
    <dgm:cxn modelId="{6E88D531-EEE6-4205-961F-54FE4D58A9F9}" type="presParOf" srcId="{22BA25D2-AF90-4057-B51B-1B3CD9D355AC}" destId="{6D54D31A-9A3C-413B-B206-1972C3C83BEE}" srcOrd="3" destOrd="0" presId="urn:microsoft.com/office/officeart/2005/8/layout/cycle3"/>
    <dgm:cxn modelId="{E27F07ED-4445-4457-8E3E-718EE7B321E6}" type="presParOf" srcId="{22BA25D2-AF90-4057-B51B-1B3CD9D355AC}" destId="{7E51A2D1-8443-4071-B922-99E69F126835}" srcOrd="4" destOrd="0" presId="urn:microsoft.com/office/officeart/2005/8/layout/cycle3"/>
    <dgm:cxn modelId="{AC15FC0C-41FD-4090-B9AB-A46C1C992DC2}" type="presParOf" srcId="{22BA25D2-AF90-4057-B51B-1B3CD9D355AC}" destId="{09C8CD9A-6599-4D71-A674-A7D15A391787}" srcOrd="5" destOrd="0" presId="urn:microsoft.com/office/officeart/2005/8/layout/cycle3"/>
    <dgm:cxn modelId="{12589FF6-6F08-4BD5-B16D-ADCB2F0E3D78}" type="presParOf" srcId="{22BA25D2-AF90-4057-B51B-1B3CD9D355AC}" destId="{222DEA09-49AC-4D4B-A397-ABA1951E0E9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75C4-1C6C-42D1-9FB9-9083871921A6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70175-B2E7-4343-A508-30EE4D14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tistic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ata_visualization" TargetMode="External"/><Relationship Id="rId5" Type="http://schemas.openxmlformats.org/officeDocument/2006/relationships/hyperlink" Target="http://en.wikipedia.org/wiki/Operations_research" TargetMode="External"/><Relationship Id="rId4" Type="http://schemas.openxmlformats.org/officeDocument/2006/relationships/hyperlink" Target="http://en.wikipedia.org/wiki/Computer_programming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10 regiões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Razões pelas quais o orçamento está</a:t>
            </a:r>
            <a:r>
              <a:rPr lang="pt-BR" baseline="0" dirty="0" smtClean="0"/>
              <a:t> focado em pessoas:</a:t>
            </a:r>
          </a:p>
          <a:p>
            <a:pPr marL="228600" indent="-228600">
              <a:buAutoNum type="arabicParenR"/>
            </a:pPr>
            <a:r>
              <a:rPr lang="pt-BR" baseline="0" dirty="0" smtClean="0"/>
              <a:t>A transformação em QA requer maior colaboração entre o time de negócio e demais stakeholders, no qual onshore é mais eficiente</a:t>
            </a:r>
          </a:p>
          <a:p>
            <a:pPr marL="228600" indent="-228600">
              <a:buAutoNum type="arabicParenR"/>
            </a:pPr>
            <a:r>
              <a:rPr lang="pt-BR" baseline="0" dirty="0" smtClean="0"/>
              <a:t>Projetos inovadores e novas tecnologias demandam profissionais com skills específicas (mobilidade, segurança, etc.) e geralmente são mais caros e difícil de reter</a:t>
            </a:r>
          </a:p>
          <a:p>
            <a:pPr marL="228600" indent="-228600">
              <a:buAutoNum type="arabicParenR"/>
            </a:pPr>
            <a:r>
              <a:rPr lang="pt-BR" dirty="0" smtClean="0"/>
              <a:t>O time de negócio</a:t>
            </a:r>
            <a:r>
              <a:rPr lang="pt-BR" baseline="0" dirty="0" smtClean="0"/>
              <a:t> reconhece melhor o trabalho do time de teste por estarem mais próximos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40% responderam</a:t>
            </a:r>
            <a:r>
              <a:rPr lang="pt-BR" baseline="0" dirty="0" smtClean="0"/>
              <a:t> restrições de tempo como o maior desafio em testes de aplicativos móveis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3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Apesar de</a:t>
            </a:r>
            <a:r>
              <a:rPr lang="pt-BR" baseline="0" dirty="0" smtClean="0"/>
              <a:t> s</a:t>
            </a:r>
            <a:r>
              <a:rPr lang="pt-BR" dirty="0" smtClean="0"/>
              <a:t>egurança, performance e funcionalidade</a:t>
            </a:r>
            <a:r>
              <a:rPr lang="pt-BR" baseline="0" dirty="0" smtClean="0"/>
              <a:t> continuar no Top 3, facilidade de utilizar e a interface da aplicação tiveram considerável aumento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34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que será que não temos tempo para testar</a:t>
            </a:r>
            <a:r>
              <a:rPr lang="pt-BR" baseline="0" dirty="0" smtClean="0"/>
              <a:t> dispositivos móveis se agora temos melhor proceso e ferramentas?</a:t>
            </a:r>
          </a:p>
          <a:p>
            <a:pPr marL="228600" indent="-228600">
              <a:buAutoNum type="arabicParenR"/>
            </a:pPr>
            <a:r>
              <a:rPr lang="pt-BR" baseline="0" dirty="0" smtClean="0"/>
              <a:t>Culpa dos métodos ágeis?</a:t>
            </a:r>
          </a:p>
          <a:p>
            <a:pPr marL="228600" indent="-228600">
              <a:buAutoNum type="arabicParenR"/>
            </a:pPr>
            <a:r>
              <a:rPr lang="pt-BR" dirty="0" smtClean="0"/>
              <a:t>Falta</a:t>
            </a:r>
            <a:r>
              <a:rPr lang="pt-BR" baseline="0" dirty="0" smtClean="0"/>
              <a:t> de especialistas?</a:t>
            </a:r>
          </a:p>
          <a:p>
            <a:pPr marL="228600" indent="-228600">
              <a:buAutoNum type="arabicParenR"/>
            </a:pPr>
            <a:r>
              <a:rPr lang="pt-BR" baseline="0" dirty="0" smtClean="0"/>
              <a:t>As empresas não querem investir em profissionais especializados?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6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Desafio: como convencer</a:t>
            </a:r>
            <a:r>
              <a:rPr lang="pt-BR" baseline="0" dirty="0" smtClean="0"/>
              <a:t> o business a investir em automação considerando que o custo inicial pode ser mais alto do que o teste manual a curto prazo?</a:t>
            </a:r>
          </a:p>
          <a:p>
            <a:r>
              <a:rPr lang="pt-BR" baseline="0" smtClean="0"/>
              <a:t>É viável cobrir 100% dos teste cases?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“Internet das Coisas” se refere a uma revolução tecnológica que tem como objetivo conectar os itens usados do dia a dia à rede mundial de computadores. Cada vez mais surgem eletrodomésticos, meios de transporte e até mesmo tênis, roupas e maçanetas conectadas à Internet e a outros dispositivos, como computadores e smartphones. </a:t>
            </a:r>
            <a:endParaRPr lang="pt-BR" sz="1200" b="0" i="0" u="none" strike="noStrike" cap="none" baseline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1) As indústrias</a:t>
            </a:r>
            <a:r>
              <a:rPr lang="pt-BR" baseline="0" dirty="0" smtClean="0"/>
              <a:t> estão investindo mais em qualidade devido a pressão por colocar o produto no mercado o mais rápido possível e com necessidade de oferecer a melhor esperiência ao usuário em todos os canais</a:t>
            </a:r>
          </a:p>
          <a:p>
            <a:r>
              <a:rPr lang="pt-BR" dirty="0" smtClean="0"/>
              <a:t>2) Maturidade e eficiência</a:t>
            </a:r>
            <a:r>
              <a:rPr lang="pt-BR" baseline="0" dirty="0" smtClean="0"/>
              <a:t> de QA e Teste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“Internet das Coisas” porpõe o desafio de reavaliar</a:t>
            </a:r>
            <a:r>
              <a:rPr lang="pt-BR" baseline="0" dirty="0" smtClean="0"/>
              <a:t> a forma como testamos as aplicações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3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discovery and communication of meaningful patterns in data. Especially valuable in areas rich with recorded information, analytics relies on the simultaneous application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atistics"/>
              </a:rPr>
              <a:t>statistics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omputer programming"/>
              </a:rPr>
              <a:t>computer programming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perations research"/>
              </a:rPr>
              <a:t>operations research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quantify performance. Analytics often favors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ata visualization"/>
              </a:rPr>
              <a:t>data visualization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communicate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Quantos aqui testam aplicações na Cloud? Big Data? etc.</a:t>
            </a:r>
          </a:p>
          <a:p>
            <a:r>
              <a:rPr lang="pt-BR" dirty="0" smtClean="0"/>
              <a:t>SMAC</a:t>
            </a:r>
            <a:r>
              <a:rPr lang="pt-BR" baseline="0" dirty="0" smtClean="0"/>
              <a:t> – Social, Mobile, Analytics and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Quantos aqui testam aplicações na Cloud? Big Data? etc.</a:t>
            </a:r>
          </a:p>
          <a:p>
            <a:r>
              <a:rPr lang="pt-BR" dirty="0" smtClean="0"/>
              <a:t>SMAC</a:t>
            </a:r>
            <a:r>
              <a:rPr lang="pt-BR" baseline="0" dirty="0" smtClean="0"/>
              <a:t> – Social, Mobile, Analytics and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52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70175-B2E7-4343-A508-30EE4D1471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781339"/>
            <a:ext cx="12192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anchor="ctr"/>
          <a:lstStyle>
            <a:lvl1pPr algn="ctr"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aqui</a:t>
            </a:r>
            <a:r>
              <a:rPr lang="en-US" dirty="0" smtClean="0"/>
              <a:t> para </a:t>
            </a:r>
            <a:r>
              <a:rPr lang="en-US" dirty="0" err="1" smtClean="0"/>
              <a:t>adicionar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714504"/>
            <a:ext cx="10515600" cy="1375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aqui</a:t>
            </a:r>
            <a:r>
              <a:rPr lang="en-US" dirty="0" smtClean="0"/>
              <a:t> para </a:t>
            </a:r>
            <a:r>
              <a:rPr lang="en-US" dirty="0" err="1" smtClean="0"/>
              <a:t>adicionar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6368">
            <a:off x="3509157" y="1701773"/>
            <a:ext cx="1953492" cy="107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71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27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50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14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028" y="1602168"/>
            <a:ext cx="1826277" cy="100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15402" y="3663199"/>
            <a:ext cx="9095569" cy="1727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Clique </a:t>
            </a:r>
            <a:r>
              <a:rPr lang="en-US" dirty="0" err="1" smtClean="0"/>
              <a:t>aqui</a:t>
            </a:r>
            <a:r>
              <a:rPr lang="en-US" dirty="0" smtClean="0"/>
              <a:t> para </a:t>
            </a:r>
            <a:r>
              <a:rPr lang="en-US" dirty="0" err="1" smtClean="0"/>
              <a:t>adicionar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785035"/>
            <a:ext cx="12192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anchor="ctr"/>
          <a:lstStyle>
            <a:lvl1pPr algn="ctr"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aqui</a:t>
            </a:r>
            <a:r>
              <a:rPr lang="en-US" dirty="0" smtClean="0"/>
              <a:t> para </a:t>
            </a:r>
            <a:r>
              <a:rPr lang="en-US" dirty="0" err="1" smtClean="0"/>
              <a:t>adicionar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15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15126" y="620741"/>
            <a:ext cx="9626601" cy="5163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aqui</a:t>
            </a:r>
            <a:r>
              <a:rPr lang="en-US" dirty="0" smtClean="0"/>
              <a:t> para </a:t>
            </a:r>
            <a:r>
              <a:rPr lang="en-US" dirty="0" err="1" smtClean="0"/>
              <a:t>inserir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6908" y="1516828"/>
            <a:ext cx="11298184" cy="5204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>
              <a:defRPr lang="pt-B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7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úvi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12192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035329"/>
            <a:ext cx="12192000" cy="7148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o email do(s) </a:t>
            </a:r>
            <a:r>
              <a:rPr lang="en-US" dirty="0" err="1" smtClean="0"/>
              <a:t>participante</a:t>
            </a:r>
            <a:r>
              <a:rPr lang="en-US" dirty="0" smtClean="0"/>
              <a:t>(s)</a:t>
            </a:r>
            <a:endParaRPr lang="pt-BR" dirty="0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036" y="412131"/>
            <a:ext cx="3691928" cy="203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51" y="5033170"/>
            <a:ext cx="4155498" cy="182483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284974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Dúvidas?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-11502" y="-5753"/>
            <a:ext cx="12203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5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10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115126" y="542388"/>
            <a:ext cx="9626601" cy="5163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Clique </a:t>
            </a:r>
            <a:r>
              <a:rPr lang="en-US" dirty="0" err="1" smtClean="0"/>
              <a:t>aqui</a:t>
            </a:r>
            <a:r>
              <a:rPr lang="en-US" dirty="0" smtClean="0"/>
              <a:t> para </a:t>
            </a:r>
            <a:r>
              <a:rPr lang="en-US" dirty="0" err="1" smtClean="0"/>
              <a:t>inserir</a:t>
            </a:r>
            <a:r>
              <a:rPr lang="en-US" dirty="0" smtClean="0"/>
              <a:t> o </a:t>
            </a:r>
            <a:r>
              <a:rPr lang="en-US" dirty="0" err="1" smtClean="0"/>
              <a:t>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60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75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33763-5DCB-414E-868E-5FA96D81BFEF}" type="datetimeFigureOut">
              <a:rPr lang="pt-BR" smtClean="0"/>
              <a:t>13/03/2015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5C68F4-102B-4274-B7A7-C5A2D6DCB5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9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12192000" cy="68653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4" y="193499"/>
            <a:ext cx="1787350" cy="9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flipV="1">
            <a:off x="-11502" y="-5753"/>
            <a:ext cx="12203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5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49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pgemini.com/resources/world-quality-report-2014-15-france-country-section/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://www.capgemini.com/resources/world-quality-report-2014-15-australia-and-new-zealand-section/" TargetMode="External"/><Relationship Id="rId7" Type="http://schemas.openxmlformats.org/officeDocument/2006/relationships/hyperlink" Target="http://www.capgemini.com/resources/world-quality-report-2014-15-eastern-europe-region-analysis/" TargetMode="External"/><Relationship Id="rId12" Type="http://schemas.openxmlformats.org/officeDocument/2006/relationships/hyperlink" Target="http://www.capgemini.com/resources/world-quality-report-2014-15-united-kingdom-country-analys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apgemini.com/resources/world-quality-report-2014-15-china-country-analysis/" TargetMode="External"/><Relationship Id="rId11" Type="http://schemas.openxmlformats.org/officeDocument/2006/relationships/hyperlink" Target="http://www.capgemini.com/resources/world-quality-report-2014-15-the-nordic-region-analysis/" TargetMode="External"/><Relationship Id="rId5" Type="http://schemas.openxmlformats.org/officeDocument/2006/relationships/hyperlink" Target="http://www.capgemini.com/resources/world-quality-report-2014-15-brazil-country-analysis/" TargetMode="External"/><Relationship Id="rId10" Type="http://schemas.openxmlformats.org/officeDocument/2006/relationships/hyperlink" Target="http://www.capgemini.com/resources/world-quality-report-2014-15-north-america-region-analysis/" TargetMode="External"/><Relationship Id="rId4" Type="http://schemas.openxmlformats.org/officeDocument/2006/relationships/hyperlink" Target="http://www.capgemini.com/resources/world-quality-report-2014-15-benelux-region-analysis/" TargetMode="External"/><Relationship Id="rId9" Type="http://schemas.openxmlformats.org/officeDocument/2006/relationships/hyperlink" Target="http://www.capgemini.com/resources/world-quality-report-2014-15-germany-country-analysis/" TargetMode="External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gemini.com/thought-leadership/world-quality-report-2014-15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12192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Rectangle 5"/>
          <p:cNvSpPr/>
          <p:nvPr/>
        </p:nvSpPr>
        <p:spPr>
          <a:xfrm flipV="1">
            <a:off x="0" y="-1"/>
            <a:ext cx="12192000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770" y="773279"/>
            <a:ext cx="5898460" cy="325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 flipV="1">
            <a:off x="0" y="6331366"/>
            <a:ext cx="12192000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75520" y="4072979"/>
            <a:ext cx="8640960" cy="156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Quality Report 2014-15</a:t>
            </a:r>
          </a:p>
          <a:p>
            <a:pPr algn="ctr"/>
            <a:r>
              <a:rPr lang="pt-BR" sz="3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Eduardo Oliveira / Moisés Ramirez</a:t>
            </a: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Moises\Documents\GUTS-RS\Temp\Twitter_logo_blu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01" y="5860708"/>
            <a:ext cx="379312" cy="3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65103" y="5719608"/>
            <a:ext cx="3366109" cy="590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 /@</a:t>
            </a:r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2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</a:t>
            </a:r>
            <a:r>
              <a:rPr lang="en-US" dirty="0" smtClean="0"/>
              <a:t>Report – By job title</a:t>
            </a:r>
            <a:endParaRPr lang="en-US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295077"/>
            <a:ext cx="8618433" cy="524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</a:t>
            </a:r>
            <a:r>
              <a:rPr lang="en-US" dirty="0" smtClean="0"/>
              <a:t>Report – By sectors</a:t>
            </a:r>
            <a:endParaRPr lang="en-US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4" y="1520382"/>
            <a:ext cx="11162092" cy="487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098042" y="1479438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25135" y="1479438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78222" y="4181694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98041" y="4181694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44956" y="4181694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44956" y="1479438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78221" y="1479438"/>
            <a:ext cx="1482125" cy="14821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</a:t>
            </a:r>
            <a:r>
              <a:rPr lang="en-US" dirty="0" smtClean="0"/>
              <a:t>Report – Region specific</a:t>
            </a:r>
            <a:endParaRPr lang="en-US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446908" y="1516828"/>
            <a:ext cx="11298184" cy="520460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3200" dirty="0"/>
              <a:t>Region-specific </a:t>
            </a:r>
            <a:r>
              <a:rPr lang="en-US" sz="3200" dirty="0" smtClean="0"/>
              <a:t>analysis:</a:t>
            </a:r>
          </a:p>
          <a:p>
            <a:pPr lvl="1" fontAlgn="base"/>
            <a:r>
              <a:rPr lang="en-US" sz="3200" dirty="0" smtClean="0">
                <a:hlinkClick r:id="rId3"/>
              </a:rPr>
              <a:t>Australia </a:t>
            </a:r>
            <a:r>
              <a:rPr lang="en-US" sz="3200" dirty="0">
                <a:hlinkClick r:id="rId3"/>
              </a:rPr>
              <a:t>and New </a:t>
            </a:r>
            <a:r>
              <a:rPr lang="en-US" sz="3200" dirty="0" smtClean="0">
                <a:hlinkClick r:id="rId3"/>
              </a:rPr>
              <a:t>Zealand</a:t>
            </a:r>
            <a:endParaRPr lang="en-US" sz="3200" dirty="0"/>
          </a:p>
          <a:p>
            <a:pPr lvl="1" fontAlgn="base"/>
            <a:r>
              <a:rPr lang="en-US" sz="3200" dirty="0" smtClean="0">
                <a:hlinkClick r:id="rId4"/>
              </a:rPr>
              <a:t>Benelux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5"/>
              </a:rPr>
              <a:t>Brazil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6"/>
              </a:rPr>
              <a:t>China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7"/>
              </a:rPr>
              <a:t>Eastern Europe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8"/>
              </a:rPr>
              <a:t>France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9"/>
              </a:rPr>
              <a:t>Germany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10"/>
              </a:rPr>
              <a:t>North America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11"/>
              </a:rPr>
              <a:t>the </a:t>
            </a:r>
            <a:r>
              <a:rPr lang="en-US" sz="3200" dirty="0">
                <a:hlinkClick r:id="rId11"/>
              </a:rPr>
              <a:t>Nordic </a:t>
            </a:r>
            <a:r>
              <a:rPr lang="en-US" sz="3200" dirty="0" smtClean="0">
                <a:hlinkClick r:id="rId11"/>
              </a:rPr>
              <a:t>Region</a:t>
            </a:r>
            <a:endParaRPr lang="en-US" sz="3200" dirty="0" smtClean="0"/>
          </a:p>
          <a:p>
            <a:pPr lvl="1" fontAlgn="base"/>
            <a:r>
              <a:rPr lang="en-US" sz="3200" dirty="0" smtClean="0">
                <a:hlinkClick r:id="rId12"/>
              </a:rPr>
              <a:t>the </a:t>
            </a:r>
            <a:r>
              <a:rPr lang="en-US" sz="3200" dirty="0">
                <a:hlinkClick r:id="rId12"/>
              </a:rPr>
              <a:t>United </a:t>
            </a:r>
            <a:r>
              <a:rPr lang="en-US" sz="3200" dirty="0" smtClean="0">
                <a:hlinkClick r:id="rId12"/>
              </a:rPr>
              <a:t>Kingdom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77" y="2231353"/>
            <a:ext cx="6642767" cy="37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Findings – 9 Main </a:t>
            </a:r>
            <a:r>
              <a:rPr lang="en-US" dirty="0"/>
              <a:t>d</a:t>
            </a:r>
            <a:r>
              <a:rPr lang="en-US" dirty="0" smtClean="0"/>
              <a:t>iscoveries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5249174"/>
              </p:ext>
            </p:extLst>
          </p:nvPr>
        </p:nvGraphicFramePr>
        <p:xfrm>
          <a:off x="2032000" y="1413164"/>
          <a:ext cx="7860145" cy="505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1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Findings – 6 most important ones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0238699"/>
              </p:ext>
            </p:extLst>
          </p:nvPr>
        </p:nvGraphicFramePr>
        <p:xfrm>
          <a:off x="2115126" y="1343890"/>
          <a:ext cx="7887855" cy="525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6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dirty="0"/>
              <a:t>Transformational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Transformational programs using social, mobile, analytics, cloud and the Internet of Things (</a:t>
            </a:r>
            <a:r>
              <a:rPr lang="en-US" sz="2800" dirty="0" err="1"/>
              <a:t>IoT</a:t>
            </a:r>
            <a:r>
              <a:rPr lang="en-US" sz="2800" dirty="0"/>
              <a:t>) change the focus and increase the importance of QA and </a:t>
            </a:r>
            <a:r>
              <a:rPr lang="en-US" sz="2800" dirty="0" smtClean="0"/>
              <a:t>Testing.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99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1# Transformational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 investimento em QA e Teste aumentou ou diminui na sua empresa/projeto?</a:t>
            </a:r>
          </a:p>
          <a:p>
            <a:pPr marL="457200" lvl="1" indent="0">
              <a:buNone/>
            </a:pPr>
            <a:r>
              <a:rPr lang="pt-BR" sz="3200" dirty="0" smtClean="0"/>
              <a:t>(  ) Sim</a:t>
            </a:r>
          </a:p>
          <a:p>
            <a:pPr marL="457200" lvl="1" indent="0">
              <a:buNone/>
            </a:pPr>
            <a:r>
              <a:rPr lang="pt-BR" sz="3200" dirty="0" smtClean="0"/>
              <a:t>(  ) Não</a:t>
            </a:r>
          </a:p>
          <a:p>
            <a:pPr marL="457200" lvl="1" indent="0">
              <a:buNone/>
            </a:pPr>
            <a:r>
              <a:rPr lang="pt-BR" sz="3200" dirty="0" smtClean="0"/>
              <a:t>(  ) Sei lá</a:t>
            </a:r>
          </a:p>
        </p:txBody>
      </p:sp>
    </p:spTree>
    <p:extLst>
      <p:ext uri="{BB962C8B-B14F-4D97-AF65-F5344CB8AC3E}">
        <p14:creationId xmlns:p14="http://schemas.microsoft.com/office/powerpoint/2010/main" val="11512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1# </a:t>
            </a:r>
            <a:r>
              <a:rPr lang="en-US" dirty="0"/>
              <a:t>Transformational programs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15868"/>
            <a:ext cx="10629900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#1 Transformational </a:t>
            </a:r>
            <a:r>
              <a:rPr lang="en-US" dirty="0"/>
              <a:t>programs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3" y="1344875"/>
            <a:ext cx="11320834" cy="479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1# Transformational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Onde você acha que o orçamento destinado a QA e Teste está sendo mais utilizado?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Analytics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Big data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Cloud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Mobility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Social 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56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/ Sobre o GUTS-RS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</a:t>
            </a:r>
            <a:r>
              <a:rPr lang="pt-BR" smtClean="0"/>
              <a:t>: Grupo de Usuários de Testes de Software do RS</a:t>
            </a:r>
          </a:p>
          <a:p>
            <a:endParaRPr lang="pt-BR" smtClean="0"/>
          </a:p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Criado em</a:t>
            </a:r>
            <a:r>
              <a:rPr lang="pt-BR" smtClean="0"/>
              <a:t>: agosto/2008</a:t>
            </a:r>
          </a:p>
          <a:p>
            <a:endParaRPr lang="pt-BR" smtClean="0"/>
          </a:p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pt-BR" smtClean="0"/>
              <a:t>: compartilhar o uso de métodos, processos e ferramentas de Teste de Software e promover discussões sobre a aplicação das melhores práticas de teste e qualidade utilizadas no mercado</a:t>
            </a:r>
          </a:p>
          <a:p>
            <a:endParaRPr lang="pt-BR" smtClean="0"/>
          </a:p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  <a:r>
              <a:rPr lang="pt-BR" smtClean="0"/>
              <a:t>: Gerentes, Analistas de Testes, Testadores, Desenvolvedores e demais profissionais e estudantes interessados na área</a:t>
            </a:r>
          </a:p>
          <a:p>
            <a:endParaRPr lang="pt-BR" smtClean="0"/>
          </a:p>
          <a:p>
            <a:r>
              <a:rPr lang="pt-B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</a:t>
            </a:r>
            <a:r>
              <a:rPr lang="pt-BR" smtClean="0"/>
              <a:t>: Cíntia Armesto, Diraci Júnior, Moisés Ramírez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469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1# </a:t>
            </a:r>
            <a:r>
              <a:rPr lang="en-US" dirty="0"/>
              <a:t>Transformational programs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6" y="1277562"/>
            <a:ext cx="10644607" cy="512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1# </a:t>
            </a:r>
            <a:r>
              <a:rPr lang="en-US" dirty="0"/>
              <a:t>Transformational programs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24492"/>
            <a:ext cx="1063942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1# Transformational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Quem está recebendo a maior parte do orçamento de QA e Teste?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Pessoas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Hardware e infra-estrutura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Ferramentas e licenças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00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15818"/>
            <a:ext cx="6413500" cy="664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#</a:t>
            </a:r>
            <a:r>
              <a:rPr lang="en-US" dirty="0"/>
              <a:t>3  QA and Testing functions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14504"/>
            <a:ext cx="10515600" cy="1375146"/>
          </a:xfrm>
        </p:spPr>
        <p:txBody>
          <a:bodyPr/>
          <a:lstStyle/>
          <a:p>
            <a:r>
              <a:rPr lang="en-US" sz="3200" dirty="0"/>
              <a:t>Many </a:t>
            </a:r>
            <a:r>
              <a:rPr lang="en-US" sz="3200" dirty="0" smtClean="0"/>
              <a:t>businesses prefer to organize QA and Testing functions with a combination of centralized and decentralized approaches.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1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#3  QA and Testing functions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trend of the last three years made that organizations organize and adopt increasingly the TCOE service model - (Test Center Of Excellence). A significant indicator of this is the number of the organizations </a:t>
            </a:r>
            <a:r>
              <a:rPr lang="en-US" sz="2800" dirty="0" err="1"/>
              <a:t>que</a:t>
            </a:r>
            <a:r>
              <a:rPr lang="en-US" sz="2800" dirty="0"/>
              <a:t> report having fully operation TCOEs has risen from just 4% in 2011 to 26% in 2014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smtClean="0"/>
              <a:t>growing </a:t>
            </a:r>
            <a:r>
              <a:rPr lang="en-US" sz="2800" dirty="0"/>
              <a:t>popularity of TCOEs is driven by the need to demonstrate the benefit and value of QA to the business - Something that could be accomplished with centralized processes, reporting and metrics.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5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Quality Report Recommendations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79"/>
            <a:ext cx="11913704" cy="6529968"/>
          </a:xfrm>
          <a:prstGeom prst="rect">
            <a:avLst/>
          </a:prstGeom>
        </p:spPr>
      </p:pic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67795" y="554012"/>
            <a:ext cx="9173932" cy="116619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7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#3  QA and Testing functions approaches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908" y="1516828"/>
            <a:ext cx="11298184" cy="52046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 tendência do crescimento do modelo de serviço TCOE (modelo centralizado) seguiu os indicadores dos últimos anos?</a:t>
            </a:r>
          </a:p>
          <a:p>
            <a:pPr marL="457200" lvl="1" indent="0">
              <a:buNone/>
            </a:pPr>
            <a:r>
              <a:rPr lang="pt-BR" sz="3200" dirty="0" smtClean="0"/>
              <a:t>(  ) Sim</a:t>
            </a:r>
          </a:p>
          <a:p>
            <a:pPr marL="457200" lvl="1" indent="0">
              <a:buNone/>
            </a:pPr>
            <a:r>
              <a:rPr lang="pt-BR" sz="3200" dirty="0" smtClean="0"/>
              <a:t>(  ) Não</a:t>
            </a:r>
          </a:p>
          <a:p>
            <a:pPr marL="457200" lvl="1" indent="0">
              <a:buNone/>
            </a:pPr>
            <a:r>
              <a:rPr lang="pt-BR" sz="3200" dirty="0" smtClean="0"/>
              <a:t>(  ) Não tenho a mínima ideia</a:t>
            </a:r>
          </a:p>
        </p:txBody>
      </p:sp>
    </p:spTree>
    <p:extLst>
      <p:ext uri="{BB962C8B-B14F-4D97-AF65-F5344CB8AC3E}">
        <p14:creationId xmlns:p14="http://schemas.microsoft.com/office/powerpoint/2010/main" val="16289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#4 External services provider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294"/>
            <a:ext cx="11576912" cy="67067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11896" y="503583"/>
            <a:ext cx="9465480" cy="622741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#3  QA and Testing functions approaches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851" y="1512191"/>
            <a:ext cx="110125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trend is changing, many organizations are now implementing hybrid structures that combine the benefits of the centralized governance (External team) with a decentralized model (Internal Team) creating this way the hybrid approach by being driven closer interactions between testers and business experts and the co-location of testing team into Agile environments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/>
              <a:t>This hybrid approach allows the them to maintain close connection with the business while still reporting into a QA and Testing Leader who collates metrics from different sources to obtain an overview of the quality processes and </a:t>
            </a:r>
            <a:r>
              <a:rPr lang="en-US" sz="2800" dirty="0" err="1"/>
              <a:t>resultos</a:t>
            </a:r>
            <a:r>
              <a:rPr lang="en-US" sz="2800" dirty="0"/>
              <a:t> across the organization.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0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0"/>
            <a:ext cx="12192000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98" y="1636169"/>
            <a:ext cx="687608" cy="709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83559" y="1665211"/>
            <a:ext cx="6644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http://guts-rs.blogspot.com.br/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7" y="2538978"/>
            <a:ext cx="671860" cy="6718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3559" y="2519433"/>
            <a:ext cx="6589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@gutsrs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9" descr="C:\Users\Moises_armani\Pictures\canais comuni\google_group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46" y="5813209"/>
            <a:ext cx="2215671" cy="7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11763" y="5813209"/>
            <a:ext cx="68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guts-rs-sucesu@googlegroups.com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03" y="3404259"/>
            <a:ext cx="686579" cy="632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4" y="4229766"/>
            <a:ext cx="868755" cy="5499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2" y="4973098"/>
            <a:ext cx="646690" cy="64669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83560" y="3373655"/>
            <a:ext cx="10634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Usuários de Testes de Software do Rio Grande do Sul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83559" y="4166321"/>
            <a:ext cx="6700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3560" y="5020543"/>
            <a:ext cx="670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/ 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Canais de Comunicação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#4 External services provider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14504"/>
            <a:ext cx="10515600" cy="1375146"/>
          </a:xfrm>
        </p:spPr>
        <p:txBody>
          <a:bodyPr/>
          <a:lstStyle/>
          <a:p>
            <a:r>
              <a:rPr lang="en-US" sz="3200" dirty="0" smtClean="0"/>
              <a:t>Many organizations increasingly engage external services provider in a co-managed approach.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20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#4 External services provider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complexity of the modern applications and the resources and expertise required for setting up and maintaining an </a:t>
            </a:r>
            <a:r>
              <a:rPr lang="en-US" sz="3200" dirty="0" smtClean="0"/>
              <a:t>efficient </a:t>
            </a:r>
            <a:r>
              <a:rPr lang="en-US" sz="3200" dirty="0"/>
              <a:t>testing practice area drives the IT management to seek an alternative engagement model because many senior IT executives don't consider testing as one of their department's core functions.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This </a:t>
            </a:r>
            <a:r>
              <a:rPr lang="en-US" sz="3200" dirty="0"/>
              <a:t>year's research finds that the most widely used engagement model with service providers is </a:t>
            </a:r>
            <a:r>
              <a:rPr lang="en-US" sz="3200" u="sng" dirty="0"/>
              <a:t>co-management</a:t>
            </a:r>
            <a:r>
              <a:rPr lang="en-US" sz="3200" dirty="0"/>
              <a:t>, where the testing services provider and the </a:t>
            </a:r>
            <a:r>
              <a:rPr lang="en-US" sz="3200" dirty="0" smtClean="0"/>
              <a:t>client </a:t>
            </a:r>
            <a:r>
              <a:rPr lang="en-US" sz="3200" dirty="0"/>
              <a:t>share the </a:t>
            </a:r>
            <a:r>
              <a:rPr lang="en-US" sz="3200" dirty="0" smtClean="0"/>
              <a:t>responsibilities </a:t>
            </a:r>
            <a:r>
              <a:rPr lang="en-US" sz="3200" dirty="0"/>
              <a:t>related to QA and Testing Activities.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3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#4 External services provider 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" y="148154"/>
            <a:ext cx="12044910" cy="621288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62470" y="3869635"/>
            <a:ext cx="9173932" cy="116619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#4 External services provider 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908" y="1516828"/>
            <a:ext cx="11298184" cy="52046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Qual perfil as organizações estão buscando nos profissionais de QA dos parceiros provedores de Serviço de Teste?</a:t>
            </a:r>
          </a:p>
          <a:p>
            <a:pPr marL="457200" lvl="1" indent="0">
              <a:buNone/>
            </a:pPr>
            <a:r>
              <a:rPr lang="pt-BR" sz="3200" dirty="0" smtClean="0"/>
              <a:t>(  ) Testador / Analista de Testes</a:t>
            </a:r>
          </a:p>
          <a:p>
            <a:pPr marL="457200" lvl="1" indent="0">
              <a:buNone/>
            </a:pPr>
            <a:r>
              <a:rPr lang="pt-BR" sz="3200" dirty="0" smtClean="0"/>
              <a:t>(  ) Consultor de Quality Assurance</a:t>
            </a:r>
          </a:p>
          <a:p>
            <a:pPr marL="457200" lvl="1" indent="0">
              <a:buNone/>
            </a:pPr>
            <a:r>
              <a:rPr lang="pt-BR" sz="3200" dirty="0" smtClean="0"/>
              <a:t>(  ) Ambos </a:t>
            </a:r>
            <a:r>
              <a:rPr lang="pt-BR" sz="3200" dirty="0" smtClean="0">
                <a:sym typeface="Wingdings" panose="05000000000000000000" pitchFamily="2" charset="2"/>
              </a:rPr>
              <a:t>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1532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#4 External services provider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Today's organizations are usually looking for more than staff augmentation - specialist testing providers are expected to bring vertical business knowledge, specialized testing tools knowledge and a full array of accelerators, expertise and practices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major goal is to remove obstacles from the path of testing </a:t>
            </a:r>
            <a:r>
              <a:rPr lang="en-US" sz="3200" dirty="0" smtClean="0"/>
              <a:t>success, </a:t>
            </a:r>
            <a:r>
              <a:rPr lang="en-US" sz="3200" dirty="0"/>
              <a:t>report the results to the organization's management and share the accountability for the testing process and its outcomes.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6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</a:t>
            </a:r>
            <a:r>
              <a:rPr lang="en-US" dirty="0"/>
              <a:t>Non-functional </a:t>
            </a:r>
            <a:r>
              <a:rPr lang="en-US" dirty="0" smtClean="0"/>
              <a:t>req. and </a:t>
            </a:r>
            <a:r>
              <a:rPr lang="en-US" dirty="0"/>
              <a:t>customer experience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Non-functional requirements – specifically security and performance - and customer experience testing represent increasingly important focus areas for QA and </a:t>
            </a:r>
            <a:r>
              <a:rPr lang="en-US" sz="2800" dirty="0" smtClean="0"/>
              <a:t>Testing.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8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10076874" cy="516367"/>
          </a:xfrm>
        </p:spPr>
        <p:txBody>
          <a:bodyPr/>
          <a:lstStyle/>
          <a:p>
            <a:r>
              <a:rPr lang="en-US" sz="3400" dirty="0" smtClean="0"/>
              <a:t>6# </a:t>
            </a:r>
            <a:r>
              <a:rPr lang="en-US" sz="3400" dirty="0"/>
              <a:t>Non-functional req. and customer experience testing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950114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1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10076874" cy="516367"/>
          </a:xfrm>
        </p:spPr>
        <p:txBody>
          <a:bodyPr/>
          <a:lstStyle/>
          <a:p>
            <a:r>
              <a:rPr lang="en-US" sz="3400" dirty="0" smtClean="0"/>
              <a:t>6# </a:t>
            </a:r>
            <a:r>
              <a:rPr lang="en-US" sz="3400" dirty="0"/>
              <a:t>Non-functional req. and customer experience testing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25679"/>
            <a:ext cx="9677400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3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10076874" cy="516367"/>
          </a:xfrm>
        </p:spPr>
        <p:txBody>
          <a:bodyPr/>
          <a:lstStyle/>
          <a:p>
            <a:r>
              <a:rPr lang="en-US" sz="3400" dirty="0" smtClean="0"/>
              <a:t>6# </a:t>
            </a:r>
            <a:r>
              <a:rPr lang="en-US" sz="3400" dirty="0"/>
              <a:t>Non-functional req. and customer experience testing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8" y="1090971"/>
            <a:ext cx="9955403" cy="569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#7  </a:t>
            </a:r>
            <a:r>
              <a:rPr lang="en-US" dirty="0"/>
              <a:t>Agile development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14504"/>
            <a:ext cx="10515600" cy="1375146"/>
          </a:xfrm>
        </p:spPr>
        <p:txBody>
          <a:bodyPr/>
          <a:lstStyle/>
          <a:p>
            <a:r>
              <a:rPr lang="en-US" sz="3200" dirty="0" smtClean="0"/>
              <a:t>Most organizations require fast and responsive QA and Testing solutions that are integrated with Agile development method.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0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Comunicados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Submissão de Palestras 2015</a:t>
            </a:r>
          </a:p>
          <a:p>
            <a:pPr lvl="1"/>
            <a:r>
              <a:rPr lang="pt-BR" sz="3200" dirty="0"/>
              <a:t>DOJO</a:t>
            </a:r>
          </a:p>
          <a:p>
            <a:pPr lvl="1"/>
            <a:r>
              <a:rPr lang="pt-BR" sz="3200" dirty="0"/>
              <a:t>Fishbowl</a:t>
            </a:r>
          </a:p>
          <a:p>
            <a:pPr lvl="1"/>
            <a:r>
              <a:rPr lang="pt-BR" sz="3200" dirty="0"/>
              <a:t>Palestra</a:t>
            </a:r>
          </a:p>
          <a:p>
            <a:pPr lvl="1"/>
            <a:r>
              <a:rPr lang="pt-BR" sz="3200" dirty="0"/>
              <a:t>Workshop</a:t>
            </a:r>
          </a:p>
          <a:p>
            <a:pPr lvl="1"/>
            <a:r>
              <a:rPr lang="pt-BR" sz="3200" dirty="0"/>
              <a:t>Outros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Local de Eventos 2015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Preencher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Ficha do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3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#7  Agile development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World Quality Report first identified in 2010 that just over 60% of organizations were using Agile. </a:t>
            </a:r>
            <a:r>
              <a:rPr lang="en-US" sz="3200" dirty="0" smtClean="0"/>
              <a:t>In </a:t>
            </a:r>
            <a:r>
              <a:rPr lang="en-US" sz="3200" dirty="0"/>
              <a:t>2014 the number of IT managers who report that they have adopted agile has grown to 93%. However testers continue to struggle with many of the same challenges as in the previous year, basically 3 major points: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Lack of good testing approach the fits with Agile</a:t>
            </a:r>
          </a:p>
          <a:p>
            <a:r>
              <a:rPr lang="en-US" sz="3200" dirty="0"/>
              <a:t>Difficulties with applying test automation to agile projects</a:t>
            </a:r>
          </a:p>
          <a:p>
            <a:r>
              <a:rPr lang="en-US" sz="3200" dirty="0"/>
              <a:t>Lack of professional test expertise in Agile Teams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1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#7  Agile development methods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85"/>
            <a:ext cx="10429386" cy="6623042"/>
          </a:xfrm>
          <a:prstGeom prst="rect">
            <a:avLst/>
          </a:prstGeom>
        </p:spPr>
      </p:pic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0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#7  Agile development methods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908" y="1516828"/>
            <a:ext cx="11298184" cy="52046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Atualmente a função de Agile Testing ainda é desempenhanda principalmente por?</a:t>
            </a:r>
          </a:p>
          <a:p>
            <a:pPr marL="457200" lvl="1" indent="0">
              <a:buNone/>
            </a:pPr>
            <a:r>
              <a:rPr lang="pt-BR" sz="3200" dirty="0" smtClean="0"/>
              <a:t>(  ) QAs / Analista de Testes</a:t>
            </a:r>
          </a:p>
          <a:p>
            <a:pPr marL="457200" lvl="1" indent="0">
              <a:buNone/>
            </a:pPr>
            <a:r>
              <a:rPr lang="pt-BR" sz="3200" dirty="0" smtClean="0"/>
              <a:t>(  ) Developers</a:t>
            </a:r>
          </a:p>
          <a:p>
            <a:pPr marL="457200" lvl="1" indent="0">
              <a:buNone/>
            </a:pPr>
            <a:r>
              <a:rPr lang="pt-BR" sz="3200" dirty="0" smtClean="0"/>
              <a:t>(  ) Business Analysts</a:t>
            </a:r>
          </a:p>
        </p:txBody>
      </p:sp>
    </p:spTree>
    <p:extLst>
      <p:ext uri="{BB962C8B-B14F-4D97-AF65-F5344CB8AC3E}">
        <p14:creationId xmlns:p14="http://schemas.microsoft.com/office/powerpoint/2010/main" val="18558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" y="1332128"/>
            <a:ext cx="11135824" cy="49236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4200" y="1679395"/>
            <a:ext cx="2755900" cy="422909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#7  Agile development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It </a:t>
            </a:r>
            <a:r>
              <a:rPr lang="en-US" sz="3200" dirty="0"/>
              <a:t>remains true that all agile team members share the responsibility for application quality, the shift in which roles perform testing suggests that developers, analysts and testers approach testing </a:t>
            </a:r>
            <a:r>
              <a:rPr lang="en-US" sz="3200" dirty="0" smtClean="0"/>
              <a:t>differently.</a:t>
            </a:r>
            <a:endParaRPr lang="en-US" sz="3200" dirty="0"/>
          </a:p>
          <a:p>
            <a:r>
              <a:rPr lang="en-US" sz="3200" dirty="0" smtClean="0"/>
              <a:t>Developers </a:t>
            </a:r>
            <a:r>
              <a:rPr lang="en-US" sz="3200" dirty="0"/>
              <a:t>have better insight into technical complexity and tend to focus on validating these parts of the system;</a:t>
            </a:r>
          </a:p>
          <a:p>
            <a:r>
              <a:rPr lang="en-US" sz="3200" dirty="0"/>
              <a:t>Analysts naturally gravitate toward validating selected business and user scenarios;</a:t>
            </a:r>
          </a:p>
          <a:p>
            <a:r>
              <a:rPr lang="en-US" sz="3200" dirty="0"/>
              <a:t>Testers use structured methods to design repeatable tests with sufficient coverage of both functional and non-functional requirements.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9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 </a:t>
            </a:r>
            <a:r>
              <a:rPr lang="en-US" dirty="0"/>
              <a:t>Test </a:t>
            </a:r>
            <a:r>
              <a:rPr lang="en-US" dirty="0" err="1" smtClean="0"/>
              <a:t>env</a:t>
            </a:r>
            <a:r>
              <a:rPr lang="en-US" dirty="0" smtClean="0"/>
              <a:t>., </a:t>
            </a:r>
            <a:r>
              <a:rPr lang="en-US" dirty="0"/>
              <a:t>data management and test automation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Many organizations' maturity in the field of test environment, data management and test automation is </a:t>
            </a:r>
            <a:r>
              <a:rPr lang="en-US" sz="3200" dirty="0" smtClean="0"/>
              <a:t>increasing.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02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8228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Qual</a:t>
            </a:r>
            <a:r>
              <a:rPr lang="en-US" sz="3200" dirty="0" smtClean="0"/>
              <a:t> o </a:t>
            </a:r>
            <a:r>
              <a:rPr lang="en-US" sz="3200" dirty="0" err="1" smtClean="0"/>
              <a:t>maior</a:t>
            </a:r>
            <a:r>
              <a:rPr lang="en-US" sz="3200" dirty="0" smtClean="0"/>
              <a:t> </a:t>
            </a:r>
            <a:r>
              <a:rPr lang="en-US" sz="3200" dirty="0" err="1" smtClean="0"/>
              <a:t>desafio</a:t>
            </a:r>
            <a:r>
              <a:rPr lang="en-US" sz="3200" dirty="0" smtClean="0"/>
              <a:t> no </a:t>
            </a:r>
            <a:r>
              <a:rPr lang="en-US" sz="3200" dirty="0" err="1" smtClean="0"/>
              <a:t>gerenciamento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ambientes</a:t>
            </a:r>
            <a:r>
              <a:rPr lang="en-US" sz="3200" dirty="0" smtClean="0"/>
              <a:t> de teste?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Falta de ferramentas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Falta de hardware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Falta de sistema operacional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Incapacidade de estabeler o ambiente em tempo hábil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3200" dirty="0" smtClean="0"/>
              <a:t>Manter múltiplas versões, </a:t>
            </a:r>
            <a:r>
              <a:rPr lang="pt-BR" sz="3200" i="1" dirty="0" smtClean="0"/>
              <a:t>middleware</a:t>
            </a:r>
            <a:r>
              <a:rPr lang="pt-BR" sz="3200" dirty="0" smtClean="0"/>
              <a:t> e sistemas</a:t>
            </a:r>
          </a:p>
          <a:p>
            <a:pPr marL="914400" lvl="1" indent="-457200">
              <a:buFont typeface="+mj-lt"/>
              <a:buAutoNum type="alphaLcParenR"/>
            </a:pP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7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8609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7" y="1218140"/>
            <a:ext cx="10556983" cy="553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8863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Qual</a:t>
            </a:r>
            <a:r>
              <a:rPr lang="en-US" sz="3200" dirty="0" smtClean="0"/>
              <a:t> o </a:t>
            </a:r>
            <a:r>
              <a:rPr lang="pt-BR" sz="3200" dirty="0" smtClean="0"/>
              <a:t>principal obstáculo na criação e gerenciamento de dados de teste?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Criar e manter dados que não são cópia de produção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Criar e reter cópia de produção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Falta de dados para teste de integrações complexas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Gerenciar o </a:t>
            </a:r>
            <a:r>
              <a:rPr lang="pt-BR" sz="3200" dirty="0"/>
              <a:t>tamanho </a:t>
            </a:r>
            <a:r>
              <a:rPr lang="pt-BR" sz="3200" dirty="0" smtClean="0"/>
              <a:t>do conjuto de </a:t>
            </a:r>
            <a:r>
              <a:rPr lang="pt-BR" sz="3200" dirty="0"/>
              <a:t>dados de teste</a:t>
            </a:r>
            <a:endParaRPr lang="pt-BR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Manter o dado certo para diferentes versões de teste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Segurança e privacidade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2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8990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32" y="1232712"/>
            <a:ext cx="10126736" cy="54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Próximos eventos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Março: </a:t>
            </a:r>
            <a:r>
              <a:rPr lang="pt-BR" sz="3200" dirty="0" smtClean="0"/>
              <a:t>Hangout with Testers 11. Dia 18/03</a:t>
            </a:r>
          </a:p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Abril: </a:t>
            </a:r>
            <a:r>
              <a:rPr lang="pt-BR" sz="3200" dirty="0" smtClean="0"/>
              <a:t>Agile Tester 3.0 </a:t>
            </a:r>
            <a:r>
              <a:rPr lang="pt-BR" sz="3200" i="1" dirty="0" smtClean="0"/>
              <a:t>(aguardando confirmação de sala)</a:t>
            </a:r>
          </a:p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Backlog</a:t>
            </a:r>
          </a:p>
          <a:p>
            <a:pPr lvl="1"/>
            <a:r>
              <a:rPr lang="pt-BR" sz="3200" dirty="0" smtClean="0"/>
              <a:t>Testing games</a:t>
            </a:r>
          </a:p>
          <a:p>
            <a:pPr lvl="1"/>
            <a:r>
              <a:rPr lang="pt-BR" sz="3200" dirty="0"/>
              <a:t>Combatendo a síndrome do "testa ae" com sessões de testes </a:t>
            </a:r>
            <a:r>
              <a:rPr lang="pt-BR" sz="3200" dirty="0" smtClean="0"/>
              <a:t>exploratórios</a:t>
            </a:r>
          </a:p>
          <a:p>
            <a:pPr lvl="1"/>
            <a:r>
              <a:rPr lang="pt-BR" sz="3200" dirty="0"/>
              <a:t>BDD com </a:t>
            </a:r>
            <a:r>
              <a:rPr lang="pt-BR" sz="3200" dirty="0" smtClean="0"/>
              <a:t>Cucumber</a:t>
            </a:r>
          </a:p>
          <a:p>
            <a:pPr lvl="1"/>
            <a:r>
              <a:rPr lang="pt-BR" sz="3200" dirty="0"/>
              <a:t>Mão na massa com </a:t>
            </a:r>
            <a:r>
              <a:rPr lang="pt-BR" sz="3200" dirty="0" smtClean="0"/>
              <a:t>Protractor</a:t>
            </a:r>
          </a:p>
          <a:p>
            <a:pPr lvl="1"/>
            <a:r>
              <a:rPr lang="pt-BR" sz="3200" dirty="0"/>
              <a:t>É possível MVP com qualidade</a:t>
            </a:r>
            <a:r>
              <a:rPr lang="pt-BR" sz="3200" dirty="0" smtClean="0"/>
              <a:t>?</a:t>
            </a:r>
          </a:p>
          <a:p>
            <a:pPr lvl="1"/>
            <a:r>
              <a:rPr lang="pt-BR" sz="3200" dirty="0"/>
              <a:t>Teste utilizando Frank no iOS</a:t>
            </a:r>
            <a:endParaRPr lang="pt-BR" sz="3200" dirty="0" smtClean="0"/>
          </a:p>
          <a:p>
            <a:pPr lvl="1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368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9244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6000" dirty="0" smtClean="0"/>
              <a:t>Como você gera os seus dados de testes?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1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8609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7" y="1316301"/>
            <a:ext cx="11010286" cy="518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8609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Qual o percentual de casos de teste automatizados no seu projeto? 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25%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50%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75%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3200" dirty="0" smtClean="0"/>
              <a:t>100%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15126" y="620741"/>
            <a:ext cx="9911774" cy="516367"/>
          </a:xfrm>
        </p:spPr>
        <p:txBody>
          <a:bodyPr/>
          <a:lstStyle/>
          <a:p>
            <a:r>
              <a:rPr lang="en-US" dirty="0" smtClean="0"/>
              <a:t>9# </a:t>
            </a:r>
            <a:r>
              <a:rPr lang="en-US" dirty="0"/>
              <a:t>Test </a:t>
            </a:r>
            <a:r>
              <a:rPr lang="en-US" dirty="0" err="1"/>
              <a:t>env</a:t>
            </a:r>
            <a:r>
              <a:rPr lang="en-US" dirty="0"/>
              <a:t>., data management and test automation</a:t>
            </a:r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2" y="1329310"/>
            <a:ext cx="10874596" cy="515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5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#World Quality Report -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#World </a:t>
            </a:r>
            <a:r>
              <a:rPr lang="en-US" dirty="0"/>
              <a:t>Quality Report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1 - Adapt your QA and Testing models to new technologies required by digital </a:t>
            </a:r>
            <a:r>
              <a:rPr lang="en-US" sz="3200" dirty="0" smtClean="0"/>
              <a:t>transformation;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2 - Find your own formula for a successful </a:t>
            </a:r>
            <a:r>
              <a:rPr lang="en-US" sz="3200" dirty="0" smtClean="0"/>
              <a:t>TCOE;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3 - Focus on all-channel experience testing for validating the end-to-end customer </a:t>
            </a:r>
            <a:r>
              <a:rPr lang="en-US" sz="3200" dirty="0" smtClean="0"/>
              <a:t>experience;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4 - Create faster, yet more structured, testing solutions for agile and </a:t>
            </a:r>
            <a:r>
              <a:rPr lang="en-US" sz="3200" dirty="0" err="1"/>
              <a:t>DevOps</a:t>
            </a:r>
            <a:r>
              <a:rPr lang="en-US" sz="3200" dirty="0"/>
              <a:t> driven </a:t>
            </a:r>
            <a:r>
              <a:rPr lang="en-US" sz="3200" dirty="0" smtClean="0"/>
              <a:t>projects;</a:t>
            </a:r>
            <a:endParaRPr lang="en-US" sz="32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9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#World </a:t>
            </a:r>
            <a:r>
              <a:rPr lang="en-US" dirty="0"/>
              <a:t>Quality Report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/>
              <a:t>5 - Continue improving testing efficiency while controlling cost </a:t>
            </a:r>
            <a:r>
              <a:rPr lang="en-US" sz="3100" dirty="0" smtClean="0"/>
              <a:t>levels;</a:t>
            </a: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6 - Get a head start on automation with test-driven development (TDD</a:t>
            </a:r>
            <a:r>
              <a:rPr lang="en-US" sz="3100" dirty="0" smtClean="0"/>
              <a:t>);</a:t>
            </a: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7 - Increase focus on non-functional testing - specifically security and performance </a:t>
            </a:r>
            <a:r>
              <a:rPr lang="en-US" sz="3100" dirty="0" smtClean="0"/>
              <a:t>testing;</a:t>
            </a:r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8 - Consider increasing the use of cloud and virtualization solutions for your test </a:t>
            </a:r>
            <a:r>
              <a:rPr lang="en-US" sz="3100" dirty="0" smtClean="0"/>
              <a:t>environments.</a:t>
            </a:r>
            <a:endParaRPr lang="en-US" sz="31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>
            <a:off x="8890173" y="6492875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Referências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www.capgemini.com/thought-leadership/world-quality-report-2014-15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753134"/>
            <a:ext cx="12192000" cy="12828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eduardo_francisco_oliveira@hotmail.com</a:t>
            </a:r>
            <a:br>
              <a:rPr lang="en-US" dirty="0"/>
            </a:br>
            <a:r>
              <a:rPr lang="en-US" dirty="0"/>
              <a:t>armaniramirez@gmail.com </a:t>
            </a:r>
          </a:p>
        </p:txBody>
      </p:sp>
    </p:spTree>
    <p:extLst>
      <p:ext uri="{BB962C8B-B14F-4D97-AF65-F5344CB8AC3E}">
        <p14:creationId xmlns:p14="http://schemas.microsoft.com/office/powerpoint/2010/main" val="30423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Programação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19h15 às 19h40 </a:t>
            </a:r>
            <a:r>
              <a:rPr lang="pt-BR" sz="3200" dirty="0"/>
              <a:t>Recepção, boas vindas e Coffee para integração</a:t>
            </a:r>
          </a:p>
          <a:p>
            <a:endParaRPr lang="pt-BR" sz="3200" dirty="0"/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19h40 às 19h45 </a:t>
            </a:r>
            <a:r>
              <a:rPr lang="pt-BR" sz="3200" dirty="0"/>
              <a:t>Abertura do evento, apresentação do GUTS-RS e expectativas do evento</a:t>
            </a:r>
          </a:p>
          <a:p>
            <a:endParaRPr lang="pt-BR" sz="3200" dirty="0"/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19h45 às 21h15</a:t>
            </a:r>
            <a:r>
              <a:rPr lang="pt-BR" sz="3200" dirty="0"/>
              <a:t> Palestra sobre o World Quality Report 2014-15 (Eduardo Oliveira &amp; Moisés Ramírez</a:t>
            </a:r>
            <a:r>
              <a:rPr lang="pt-BR" sz="3200" dirty="0" smtClean="0"/>
              <a:t>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196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Sobre os palestrantes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Eduardo Oliveira</a:t>
            </a:r>
            <a:r>
              <a:rPr lang="pt-BR" sz="2800" dirty="0"/>
              <a:t>: Atua como Team Leader em projetos globais e distribuídos, possui mais de 8</a:t>
            </a:r>
            <a:r>
              <a:rPr lang="pt-BR" sz="2800" dirty="0" smtClean="0"/>
              <a:t> </a:t>
            </a:r>
            <a:r>
              <a:rPr lang="pt-BR" sz="2800" dirty="0"/>
              <a:t>anos de experiência trabalhando como Analista de Testes, Quality Assurance e Team Leader e possui as certificações “IBM Certified Specialist – Software Quality” e “CTFL” pela ISTQB. Participante ativo na Comunidade de Testes acredita que todo conhecimento deve ser </a:t>
            </a:r>
            <a:r>
              <a:rPr lang="pt-BR" sz="2800" dirty="0" smtClean="0"/>
              <a:t>compartilhado.</a:t>
            </a:r>
            <a:endParaRPr lang="pt-BR" sz="2800" dirty="0"/>
          </a:p>
          <a:p>
            <a:endParaRPr lang="pt-BR" sz="2800" dirty="0"/>
          </a:p>
          <a:p>
            <a:r>
              <a:rPr lang="pt-BR" sz="2800" b="1" dirty="0"/>
              <a:t>Moisés Ramírez</a:t>
            </a:r>
            <a:r>
              <a:rPr lang="pt-BR" sz="2800" dirty="0"/>
              <a:t>: Atua como Líder de Teste em projetos globais e distribuídos, possui mais de 8 anos de experiência na área de testes e é certificado pela ISTQB – CTFL. É coordenador do GUTS-RS e apaixonado pela área de QA e </a:t>
            </a:r>
            <a:r>
              <a:rPr lang="pt-BR" sz="2800" dirty="0" smtClean="0"/>
              <a:t>testes, por música e poesia.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855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Quality Report 2014-15 / Key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1,543 telephone interviews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During March, April and May 2014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All senior executives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Public and private companies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Across 25 countries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Questionnaire of 32 questions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Organizations &gt; 1,000 </a:t>
            </a:r>
            <a:r>
              <a:rPr lang="en-US" sz="3200" dirty="0" smtClean="0"/>
              <a:t>employees</a:t>
            </a:r>
            <a:endParaRPr lang="en-US" sz="3200" dirty="0"/>
          </a:p>
        </p:txBody>
      </p:sp>
      <p:sp>
        <p:nvSpPr>
          <p:cNvPr id="5" name="Shape 142"/>
          <p:cNvSpPr txBox="1">
            <a:spLocks noGrp="1"/>
          </p:cNvSpPr>
          <p:nvPr>
            <p:ph type="sldNum" idx="12"/>
          </p:nvPr>
        </p:nvSpPr>
        <p:spPr>
          <a:xfrm rot="16200000">
            <a:off x="10358524" y="5037751"/>
            <a:ext cx="330182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Capgemini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Sogeti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HP.</a:t>
            </a:r>
            <a:r>
              <a:rPr lang="en-US" sz="12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Rights Reserved.</a:t>
            </a:r>
            <a:endParaRPr lang="en-US" sz="12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3" y="342900"/>
            <a:ext cx="5766417" cy="607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6501895"/>
            <a:ext cx="612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Interviews by country and size of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GUTS-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GUTS_Apresentação_Março_Official</Template>
  <TotalTime>108</TotalTime>
  <Words>2605</Words>
  <Application>Microsoft Office PowerPoint</Application>
  <PresentationFormat>Widescreen</PresentationFormat>
  <Paragraphs>295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GUTS-RS</vt:lpstr>
      <vt:lpstr>PowerPoint Presentation</vt:lpstr>
      <vt:lpstr>/ Sobre o GUTS-RS</vt:lpstr>
      <vt:lpstr>Canais de Comunicação</vt:lpstr>
      <vt:lpstr>Comunicados</vt:lpstr>
      <vt:lpstr>Próximos eventos</vt:lpstr>
      <vt:lpstr>Programação</vt:lpstr>
      <vt:lpstr>Sobre os palestrantes</vt:lpstr>
      <vt:lpstr>World Quality Report 2014-15 / Key Findings</vt:lpstr>
      <vt:lpstr>About the Report</vt:lpstr>
      <vt:lpstr>About the Report – By job title</vt:lpstr>
      <vt:lpstr>About the Report – By sectors</vt:lpstr>
      <vt:lpstr>About the Report – Region specific</vt:lpstr>
      <vt:lpstr>Key Findings – 9 Main discoveries</vt:lpstr>
      <vt:lpstr>Key Findings – 6 most important ones </vt:lpstr>
      <vt:lpstr>#1 Transformational programs</vt:lpstr>
      <vt:lpstr>1# Transformational programs</vt:lpstr>
      <vt:lpstr>1# Transformational programs</vt:lpstr>
      <vt:lpstr>#1 Transformational programs</vt:lpstr>
      <vt:lpstr>1# Transformational programs</vt:lpstr>
      <vt:lpstr>1# Transformational programs</vt:lpstr>
      <vt:lpstr>1# Transformational programs</vt:lpstr>
      <vt:lpstr>1# Transformational programs</vt:lpstr>
      <vt:lpstr>PowerPoint Presentation</vt:lpstr>
      <vt:lpstr> #3  QA and Testing functions approaches</vt:lpstr>
      <vt:lpstr>#3  QA and Testing functions approaches</vt:lpstr>
      <vt:lpstr>World Quality Report Recommendations</vt:lpstr>
      <vt:lpstr>#3  QA and Testing functions approaches</vt:lpstr>
      <vt:lpstr>#4 External services provider </vt:lpstr>
      <vt:lpstr>#3  QA and Testing functions approaches</vt:lpstr>
      <vt:lpstr> #4 External services provider  </vt:lpstr>
      <vt:lpstr>#4 External services provider </vt:lpstr>
      <vt:lpstr>#4 External services provider </vt:lpstr>
      <vt:lpstr>#4 External services provider </vt:lpstr>
      <vt:lpstr>#4 External services provider </vt:lpstr>
      <vt:lpstr>#6 Non-functional req. and customer experience testing</vt:lpstr>
      <vt:lpstr>6# Non-functional req. and customer experience testing</vt:lpstr>
      <vt:lpstr>6# Non-functional req. and customer experience testing</vt:lpstr>
      <vt:lpstr>6# Non-functional req. and customer experience testing</vt:lpstr>
      <vt:lpstr> #7  Agile development methods</vt:lpstr>
      <vt:lpstr> #7  Agile development methods</vt:lpstr>
      <vt:lpstr> #7  Agile development methods</vt:lpstr>
      <vt:lpstr> #7  Agile development methods</vt:lpstr>
      <vt:lpstr>PowerPoint Presentation</vt:lpstr>
      <vt:lpstr> #7  Agile development methods</vt:lpstr>
      <vt:lpstr>#9 Test env., data management and test automation</vt:lpstr>
      <vt:lpstr>9# Test env., data management and test automation</vt:lpstr>
      <vt:lpstr>9# Test env., data management and test automation</vt:lpstr>
      <vt:lpstr>9# Test env., data management and test automation</vt:lpstr>
      <vt:lpstr>9# Test env., data management and test automation</vt:lpstr>
      <vt:lpstr>9# Test env., data management and test automation</vt:lpstr>
      <vt:lpstr>9# Test env., data management and test automation</vt:lpstr>
      <vt:lpstr>9# Test env., data management and test automation</vt:lpstr>
      <vt:lpstr>9# Test env., data management and test automation</vt:lpstr>
      <vt:lpstr>#World Quality Report - Recommendations</vt:lpstr>
      <vt:lpstr>#World Quality Report Recommendations</vt:lpstr>
      <vt:lpstr>#World Quality Report Recommendations</vt:lpstr>
      <vt:lpstr>Referências</vt:lpstr>
      <vt:lpstr>eduardo_francisco_oliveira@hotmail.com armaniramirez@gmail.com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Oliveira</dc:creator>
  <cp:lastModifiedBy>Armani, Moises</cp:lastModifiedBy>
  <cp:revision>11</cp:revision>
  <dcterms:created xsi:type="dcterms:W3CDTF">2015-03-12T04:38:19Z</dcterms:created>
  <dcterms:modified xsi:type="dcterms:W3CDTF">2015-03-13T22:10:33Z</dcterms:modified>
</cp:coreProperties>
</file>