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>
        <p:scale>
          <a:sx n="75" d="100"/>
          <a:sy n="75" d="100"/>
        </p:scale>
        <p:origin x="1734" y="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4417-D64D-46A3-99B5-2AF5BDFF81FC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1A8D8-E953-4EA9-A819-A39F60A64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07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A8D8-E953-4EA9-A819-A39F60A648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31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A8D8-E953-4EA9-A819-A39F60A648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17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9056B70-8533-40B2-B06E-49E4ED0C4DB2}" type="slidenum">
              <a:rPr lang="pt-BR" altLang="en-US" sz="1200"/>
              <a:pPr eaLnBrk="1" hangingPunct="1"/>
              <a:t>8</a:t>
            </a:fld>
            <a:endParaRPr lang="pt-BR" altLang="en-US" sz="1200"/>
          </a:p>
        </p:txBody>
      </p:sp>
    </p:spTree>
    <p:extLst>
      <p:ext uri="{BB962C8B-B14F-4D97-AF65-F5344CB8AC3E}">
        <p14:creationId xmlns:p14="http://schemas.microsoft.com/office/powerpoint/2010/main" val="1898633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hyperlink" Target="http://facebook.com/qualister" TargetMode="External"/><Relationship Id="rId3" Type="http://schemas.openxmlformats.org/officeDocument/2006/relationships/image" Target="../media/image17.png"/><Relationship Id="rId7" Type="http://schemas.openxmlformats.org/officeDocument/2006/relationships/hyperlink" Target="http://twitter.com/qualister" TargetMode="External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contato@qualister.com.br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hyperlink" Target="http://linkedin.com/company/qualister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81339"/>
            <a:ext cx="9144000" cy="860929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72744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26368">
            <a:off x="2379462" y="1701773"/>
            <a:ext cx="1953492" cy="1076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6512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13E35B-E0D0-4A73-9B08-3EA268EB0B94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1440E-DC92-4586-A834-E29044C80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07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13E35B-E0D0-4A73-9B08-3EA268EB0B94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1440E-DC92-4586-A834-E29044C80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47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13E35B-E0D0-4A73-9B08-3EA268EB0B94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1440E-DC92-4586-A834-E29044C80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36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IDEBAR0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98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 descr="CABECALHO0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0"/>
            <a:ext cx="61483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>
            <a:spLocks noChangeArrowheads="1"/>
          </p:cNvSpPr>
          <p:nvPr userDrawn="1"/>
        </p:nvSpPr>
        <p:spPr bwMode="auto">
          <a:xfrm>
            <a:off x="285750" y="5305425"/>
            <a:ext cx="195421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pt-BR" sz="900" b="1" smtClean="0">
                <a:solidFill>
                  <a:schemeClr val="bg1"/>
                </a:solidFill>
                <a:latin typeface="Maven Pro" charset="0"/>
              </a:rPr>
              <a:t>contato@qualister.com.br</a:t>
            </a:r>
          </a:p>
          <a:p>
            <a:pPr eaLnBrk="1" hangingPunct="1">
              <a:defRPr/>
            </a:pPr>
            <a:endParaRPr lang="pt-BR" sz="900" b="1" smtClean="0">
              <a:solidFill>
                <a:schemeClr val="bg1"/>
              </a:solidFill>
              <a:latin typeface="Maven Pro" charset="0"/>
            </a:endParaRPr>
          </a:p>
          <a:p>
            <a:pPr eaLnBrk="1" hangingPunct="1">
              <a:defRPr/>
            </a:pPr>
            <a:r>
              <a:rPr lang="pt-BR" sz="900" b="1" smtClean="0">
                <a:solidFill>
                  <a:schemeClr val="bg1"/>
                </a:solidFill>
                <a:latin typeface="Maven Pro" charset="0"/>
              </a:rPr>
              <a:t>(48) 3285-5615</a:t>
            </a:r>
          </a:p>
          <a:p>
            <a:pPr eaLnBrk="1" hangingPunct="1">
              <a:defRPr/>
            </a:pPr>
            <a:endParaRPr lang="pt-BR" sz="900" b="1" smtClean="0">
              <a:solidFill>
                <a:schemeClr val="bg1"/>
              </a:solidFill>
              <a:latin typeface="Maven Pro" charset="0"/>
            </a:endParaRPr>
          </a:p>
          <a:p>
            <a:pPr eaLnBrk="1" hangingPunct="1">
              <a:defRPr/>
            </a:pPr>
            <a:r>
              <a:rPr lang="pt-BR" sz="900" b="1" smtClean="0">
                <a:solidFill>
                  <a:schemeClr val="bg1"/>
                </a:solidFill>
                <a:latin typeface="Maven Pro" charset="0"/>
              </a:rPr>
              <a:t>twitter.com/qualister</a:t>
            </a:r>
          </a:p>
          <a:p>
            <a:pPr eaLnBrk="1" hangingPunct="1">
              <a:defRPr/>
            </a:pPr>
            <a:endParaRPr lang="pt-BR" sz="900" b="1" smtClean="0">
              <a:solidFill>
                <a:schemeClr val="bg1"/>
              </a:solidFill>
              <a:latin typeface="Maven Pro" charset="0"/>
            </a:endParaRPr>
          </a:p>
          <a:p>
            <a:pPr eaLnBrk="1" hangingPunct="1">
              <a:defRPr/>
            </a:pPr>
            <a:r>
              <a:rPr lang="pt-BR" sz="900" b="1" smtClean="0">
                <a:solidFill>
                  <a:schemeClr val="bg1"/>
                </a:solidFill>
                <a:latin typeface="Maven Pro" charset="0"/>
              </a:rPr>
              <a:t>facebook.com/qualister</a:t>
            </a:r>
          </a:p>
          <a:p>
            <a:pPr eaLnBrk="1" hangingPunct="1">
              <a:defRPr/>
            </a:pPr>
            <a:endParaRPr lang="pt-BR" sz="900" b="1" smtClean="0">
              <a:solidFill>
                <a:schemeClr val="bg1"/>
              </a:solidFill>
              <a:latin typeface="Maven Pro" charset="0"/>
            </a:endParaRPr>
          </a:p>
          <a:p>
            <a:pPr eaLnBrk="1" hangingPunct="1">
              <a:defRPr/>
            </a:pPr>
            <a:r>
              <a:rPr lang="pt-BR" sz="900" b="1" smtClean="0">
                <a:solidFill>
                  <a:schemeClr val="bg1"/>
                </a:solidFill>
                <a:latin typeface="Maven Pro" charset="0"/>
              </a:rPr>
              <a:t>linkedin.com/company/qualister</a:t>
            </a:r>
          </a:p>
        </p:txBody>
      </p:sp>
      <p:pic>
        <p:nvPicPr>
          <p:cNvPr id="5" name="Imagem 4" descr="ícone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316538"/>
            <a:ext cx="18415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to 6"/>
          <p:cNvCxnSpPr/>
          <p:nvPr userDrawn="1"/>
        </p:nvCxnSpPr>
        <p:spPr>
          <a:xfrm>
            <a:off x="142875" y="5070475"/>
            <a:ext cx="2143125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502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 descr="TOP0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7" descr="BARRA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938" y="6143625"/>
            <a:ext cx="1190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112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 descr="TOP00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6738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7" descr="BARRA0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225" y="44450"/>
            <a:ext cx="231775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31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 descr="TOP0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73363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5" descr="LOGO0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258763"/>
            <a:ext cx="21574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7" descr="BARRA00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225" y="44450"/>
            <a:ext cx="231775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10" descr="SOCIAL_MEDI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722688"/>
            <a:ext cx="34607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3"/>
          <p:cNvSpPr txBox="1">
            <a:spLocks noChangeArrowheads="1"/>
          </p:cNvSpPr>
          <p:nvPr userDrawn="1"/>
        </p:nvSpPr>
        <p:spPr bwMode="auto">
          <a:xfrm>
            <a:off x="3057525" y="3651250"/>
            <a:ext cx="442912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pt-BR" sz="1800" b="1" smtClean="0">
                <a:solidFill>
                  <a:srgbClr val="595959"/>
                </a:solidFill>
                <a:latin typeface="Maven Pro" charset="0"/>
                <a:hlinkClick r:id="rId6"/>
              </a:rPr>
              <a:t>contato@qualister.com.br</a:t>
            </a:r>
            <a:r>
              <a:rPr lang="pt-BR" sz="1800" b="1" smtClean="0">
                <a:solidFill>
                  <a:srgbClr val="595959"/>
                </a:solidFill>
                <a:latin typeface="Maven Pro" charset="0"/>
              </a:rPr>
              <a:t> </a:t>
            </a:r>
          </a:p>
          <a:p>
            <a:pPr eaLnBrk="1" hangingPunct="1">
              <a:defRPr/>
            </a:pPr>
            <a:endParaRPr lang="pt-BR" sz="1800" b="1" smtClean="0">
              <a:solidFill>
                <a:srgbClr val="595959"/>
              </a:solidFill>
              <a:latin typeface="Maven Pro" charset="0"/>
            </a:endParaRPr>
          </a:p>
          <a:p>
            <a:pPr eaLnBrk="1" hangingPunct="1">
              <a:defRPr/>
            </a:pPr>
            <a:r>
              <a:rPr lang="pt-BR" sz="1800" b="1" smtClean="0">
                <a:solidFill>
                  <a:srgbClr val="595959"/>
                </a:solidFill>
                <a:latin typeface="Maven Pro" charset="0"/>
              </a:rPr>
              <a:t>(48) 3285-5615</a:t>
            </a:r>
          </a:p>
          <a:p>
            <a:pPr eaLnBrk="1" hangingPunct="1">
              <a:defRPr/>
            </a:pPr>
            <a:endParaRPr lang="pt-BR" sz="1800" b="1" smtClean="0">
              <a:solidFill>
                <a:srgbClr val="595959"/>
              </a:solidFill>
              <a:latin typeface="Maven Pro" charset="0"/>
            </a:endParaRPr>
          </a:p>
          <a:p>
            <a:pPr eaLnBrk="1" hangingPunct="1">
              <a:defRPr/>
            </a:pPr>
            <a:r>
              <a:rPr lang="pt-BR" sz="1800" b="1" smtClean="0">
                <a:solidFill>
                  <a:srgbClr val="595959"/>
                </a:solidFill>
                <a:latin typeface="Maven Pro" charset="0"/>
                <a:hlinkClick r:id="rId7"/>
              </a:rPr>
              <a:t>twitter.com/qualister</a:t>
            </a:r>
            <a:endParaRPr lang="pt-BR" sz="1800" b="1" smtClean="0">
              <a:solidFill>
                <a:srgbClr val="595959"/>
              </a:solidFill>
              <a:latin typeface="Maven Pro" charset="0"/>
            </a:endParaRPr>
          </a:p>
          <a:p>
            <a:pPr eaLnBrk="1" hangingPunct="1">
              <a:defRPr/>
            </a:pPr>
            <a:endParaRPr lang="pt-BR" sz="1800" b="1" smtClean="0">
              <a:solidFill>
                <a:srgbClr val="595959"/>
              </a:solidFill>
              <a:latin typeface="Maven Pro" charset="0"/>
            </a:endParaRPr>
          </a:p>
          <a:p>
            <a:pPr eaLnBrk="1" hangingPunct="1">
              <a:defRPr/>
            </a:pPr>
            <a:r>
              <a:rPr lang="pt-BR" sz="1800" b="1" smtClean="0">
                <a:solidFill>
                  <a:srgbClr val="595959"/>
                </a:solidFill>
                <a:latin typeface="Maven Pro" charset="0"/>
                <a:hlinkClick r:id="rId8"/>
              </a:rPr>
              <a:t>facebook.com/qualister</a:t>
            </a:r>
            <a:endParaRPr lang="pt-BR" sz="1800" b="1" smtClean="0">
              <a:solidFill>
                <a:srgbClr val="595959"/>
              </a:solidFill>
              <a:latin typeface="Maven Pro" charset="0"/>
            </a:endParaRPr>
          </a:p>
          <a:p>
            <a:pPr eaLnBrk="1" hangingPunct="1">
              <a:defRPr/>
            </a:pPr>
            <a:endParaRPr lang="pt-BR" sz="1800" b="1" smtClean="0">
              <a:solidFill>
                <a:srgbClr val="595959"/>
              </a:solidFill>
              <a:latin typeface="Maven Pro" charset="0"/>
            </a:endParaRPr>
          </a:p>
          <a:p>
            <a:pPr eaLnBrk="1" hangingPunct="1">
              <a:defRPr/>
            </a:pPr>
            <a:r>
              <a:rPr lang="pt-BR" sz="1800" b="1" smtClean="0">
                <a:solidFill>
                  <a:srgbClr val="595959"/>
                </a:solidFill>
                <a:latin typeface="Maven Pro" charset="0"/>
                <a:hlinkClick r:id="rId9"/>
              </a:rPr>
              <a:t>linkedin.com/company/qualister</a:t>
            </a:r>
            <a:endParaRPr lang="pt-BR" sz="1800" b="1" smtClean="0">
              <a:solidFill>
                <a:srgbClr val="595959"/>
              </a:solidFill>
              <a:latin typeface="Maven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896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85035"/>
            <a:ext cx="9144000" cy="860929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7624" y="3717032"/>
            <a:ext cx="6152728" cy="16561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1602168"/>
            <a:ext cx="1826277" cy="1006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358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490662"/>
            <a:ext cx="6707088" cy="850106"/>
          </a:xfrm>
          <a:prstGeom prst="rect">
            <a:avLst/>
          </a:prstGeom>
        </p:spPr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149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úvi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9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801"/>
            <a:ext cx="9144000" cy="686532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8" name="Rectangle 7"/>
          <p:cNvSpPr/>
          <p:nvPr userDrawn="1"/>
        </p:nvSpPr>
        <p:spPr>
          <a:xfrm flipV="1">
            <a:off x="-11502" y="-5754"/>
            <a:ext cx="9155502" cy="12962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3" descr="C:\Users\Moises\Documents\GUTS-RS\Logotipos\LogoGUTS - fundo transparente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6036" y="412131"/>
            <a:ext cx="3691928" cy="2034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4077072"/>
            <a:ext cx="9144000" cy="7200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pt-BR" dirty="0" smtClean="0"/>
              <a:t>Insira aqui o email do(s) participante(s)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4251" y="5033170"/>
            <a:ext cx="4155498" cy="1824830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0" y="278092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Dúvidas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7819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13E35B-E0D0-4A73-9B08-3EA268EB0B94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1440E-DC92-4586-A834-E29044C80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02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13E35B-E0D0-4A73-9B08-3EA268EB0B94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1440E-DC92-4586-A834-E29044C80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4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13E35B-E0D0-4A73-9B08-3EA268EB0B94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1440E-DC92-4586-A834-E29044C80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90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13E35B-E0D0-4A73-9B08-3EA268EB0B94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1440E-DC92-4586-A834-E29044C80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7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13E35B-E0D0-4A73-9B08-3EA268EB0B94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51440E-DC92-4586-A834-E29044C80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5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  <a14:imgEffect>
                      <a14:brightnessContrast bright="-40000"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19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801"/>
            <a:ext cx="9144000" cy="686532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8" name="Rectangle 7"/>
          <p:cNvSpPr/>
          <p:nvPr userDrawn="1"/>
        </p:nvSpPr>
        <p:spPr>
          <a:xfrm flipV="1">
            <a:off x="-11502" y="-5754"/>
            <a:ext cx="9155502" cy="12962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3" descr="C:\Users\Moises\Documents\GUTS-RS\Logotipos\LogoGUTS - fundo transparente.png"/>
          <p:cNvPicPr>
            <a:picLocks noChangeAspect="1" noChangeArrowheads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744" y="193499"/>
            <a:ext cx="1787350" cy="98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48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appium.io/slate/en/master/?ruby#android-only" TargetMode="External"/><Relationship Id="rId2" Type="http://schemas.openxmlformats.org/officeDocument/2006/relationships/hyperlink" Target="http://appium.io/slate/en/master/?ruby#appium-server-capabilities" TargetMode="Externa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9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801"/>
            <a:ext cx="9144000" cy="686532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Rectangle 4"/>
          <p:cNvSpPr/>
          <p:nvPr/>
        </p:nvSpPr>
        <p:spPr>
          <a:xfrm flipV="1">
            <a:off x="-14068" y="-4"/>
            <a:ext cx="9158068" cy="5266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6"/>
          <p:cNvSpPr/>
          <p:nvPr/>
        </p:nvSpPr>
        <p:spPr>
          <a:xfrm flipV="1">
            <a:off x="-14068" y="6333888"/>
            <a:ext cx="9158068" cy="5266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770" y="773279"/>
            <a:ext cx="5898460" cy="3250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Moises\Documents\GUTS-RS\Temp\Twitter_logo_blue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5860708"/>
            <a:ext cx="379312" cy="3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125802" y="5719608"/>
            <a:ext cx="3366109" cy="5905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pt-BR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gutsrs /@</a:t>
            </a:r>
            <a:r>
              <a:rPr lang="pt-BR" sz="3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gutsrs</a:t>
            </a:r>
            <a:endParaRPr lang="en-US" sz="35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1520" y="4072979"/>
            <a:ext cx="8640960" cy="1565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 (prático) de Testes Automatizados para dispositivos móveis com Appium</a:t>
            </a:r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5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Elias Nogueira</a:t>
            </a:r>
            <a:endParaRPr lang="en-US" sz="3500" b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150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-3175" y="2133600"/>
            <a:ext cx="87153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en-US" sz="4200" b="1" dirty="0">
                <a:latin typeface="Calibri" panose="020F0502020204030204" pitchFamily="34" charset="0"/>
              </a:rPr>
              <a:t>Introdução ao Appium</a:t>
            </a:r>
          </a:p>
          <a:p>
            <a:pPr eaLnBrk="1" hangingPunct="1">
              <a:spcBef>
                <a:spcPct val="20000"/>
              </a:spcBef>
            </a:pPr>
            <a:r>
              <a:rPr lang="pt-BR" altLang="en-US" sz="2800" dirty="0">
                <a:solidFill>
                  <a:srgbClr val="7F7F7F"/>
                </a:solidFill>
                <a:latin typeface="Calibri" panose="020F0502020204030204" pitchFamily="34" charset="0"/>
              </a:rPr>
              <a:t>Neste tópico falaremos o que é o Appium e como ele funciona</a:t>
            </a:r>
          </a:p>
        </p:txBody>
      </p:sp>
    </p:spTree>
    <p:extLst>
      <p:ext uri="{BB962C8B-B14F-4D97-AF65-F5344CB8AC3E}">
        <p14:creationId xmlns:p14="http://schemas.microsoft.com/office/powerpoint/2010/main" val="41932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 txBox="1">
            <a:spLocks/>
          </p:cNvSpPr>
          <p:nvPr/>
        </p:nvSpPr>
        <p:spPr bwMode="auto">
          <a:xfrm>
            <a:off x="1042988" y="1588"/>
            <a:ext cx="81010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4400">
                <a:solidFill>
                  <a:srgbClr val="FFFFFF"/>
                </a:solidFill>
                <a:latin typeface="Calibri" panose="020F0502020204030204" pitchFamily="34" charset="0"/>
              </a:rPr>
              <a:t>Introdução a Appium</a:t>
            </a:r>
          </a:p>
        </p:txBody>
      </p:sp>
      <p:sp>
        <p:nvSpPr>
          <p:cNvPr id="28674" name="Content Placeholder 2"/>
          <p:cNvSpPr txBox="1">
            <a:spLocks/>
          </p:cNvSpPr>
          <p:nvPr/>
        </p:nvSpPr>
        <p:spPr bwMode="auto">
          <a:xfrm>
            <a:off x="214313" y="1071563"/>
            <a:ext cx="87503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en-US" sz="3200">
                <a:latin typeface="Calibri" panose="020F0502020204030204" pitchFamily="34" charset="0"/>
              </a:rPr>
              <a:t>Appium é uma ferramenta open source para automatizar:</a:t>
            </a:r>
          </a:p>
          <a:p>
            <a:pPr eaLnBrk="1" hangingPunct="1">
              <a:spcBef>
                <a:spcPct val="20000"/>
              </a:spcBef>
            </a:pPr>
            <a:endParaRPr lang="pt-BR" altLang="en-US" sz="320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 sz="2600">
                <a:latin typeface="Calibri" panose="020F0502020204030204" pitchFamily="34" charset="0"/>
              </a:rPr>
              <a:t>Aplicações mobile nativas ou híbridas para iOS, Android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pt-BR" altLang="en-US" sz="260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 sz="2600">
                <a:latin typeface="Calibri" panose="020F0502020204030204" pitchFamily="34" charset="0"/>
              </a:rPr>
              <a:t>Aplicações web mobile para os browsers nativos do iOS,  Android ou Google Chrome</a:t>
            </a:r>
          </a:p>
        </p:txBody>
      </p:sp>
    </p:spTree>
    <p:extLst>
      <p:ext uri="{BB962C8B-B14F-4D97-AF65-F5344CB8AC3E}">
        <p14:creationId xmlns:p14="http://schemas.microsoft.com/office/powerpoint/2010/main" val="225860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 txBox="1">
            <a:spLocks/>
          </p:cNvSpPr>
          <p:nvPr/>
        </p:nvSpPr>
        <p:spPr bwMode="auto">
          <a:xfrm>
            <a:off x="1042988" y="1588"/>
            <a:ext cx="81010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4400">
                <a:solidFill>
                  <a:srgbClr val="FFFFFF"/>
                </a:solidFill>
                <a:latin typeface="Calibri" panose="020F0502020204030204" pitchFamily="34" charset="0"/>
              </a:rPr>
              <a:t>Diferentes Tipos de Apps</a:t>
            </a:r>
          </a:p>
        </p:txBody>
      </p:sp>
      <p:pic>
        <p:nvPicPr>
          <p:cNvPr id="14338" name="Picture 4" descr="fastip-app-screens-500-o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989138"/>
            <a:ext cx="8164512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611188" y="1628775"/>
            <a:ext cx="2089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en-US" sz="1800"/>
              <a:t>Nativo iOS</a:t>
            </a: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3419475" y="1628775"/>
            <a:ext cx="2089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en-US" sz="1800"/>
              <a:t>Híbrida</a:t>
            </a: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6227763" y="1628775"/>
            <a:ext cx="2089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en-US" sz="1800"/>
              <a:t>Nativo Android</a:t>
            </a:r>
          </a:p>
        </p:txBody>
      </p:sp>
    </p:spTree>
    <p:extLst>
      <p:ext uri="{BB962C8B-B14F-4D97-AF65-F5344CB8AC3E}">
        <p14:creationId xmlns:p14="http://schemas.microsoft.com/office/powerpoint/2010/main" val="188940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 txBox="1">
            <a:spLocks/>
          </p:cNvSpPr>
          <p:nvPr/>
        </p:nvSpPr>
        <p:spPr bwMode="auto">
          <a:xfrm>
            <a:off x="1042988" y="1588"/>
            <a:ext cx="81010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4400">
                <a:solidFill>
                  <a:srgbClr val="FFFFFF"/>
                </a:solidFill>
                <a:latin typeface="Calibri" panose="020F0502020204030204" pitchFamily="34" charset="0"/>
              </a:rPr>
              <a:t>Introdução a Appium</a:t>
            </a:r>
          </a:p>
        </p:txBody>
      </p:sp>
      <p:sp>
        <p:nvSpPr>
          <p:cNvPr id="15362" name="Content Placeholder 2"/>
          <p:cNvSpPr txBox="1">
            <a:spLocks/>
          </p:cNvSpPr>
          <p:nvPr/>
        </p:nvSpPr>
        <p:spPr bwMode="auto">
          <a:xfrm>
            <a:off x="214313" y="1071563"/>
            <a:ext cx="8715375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en-US" sz="3200">
                <a:latin typeface="Calibri" panose="020F0502020204030204" pitchFamily="34" charset="0"/>
              </a:rPr>
              <a:t>Appium também é multi-plataforma, ou seja, podemos escrever um único código que executa em iOS, Android usando a mesma API</a:t>
            </a:r>
          </a:p>
        </p:txBody>
      </p:sp>
      <p:pic>
        <p:nvPicPr>
          <p:cNvPr id="1536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4437063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4" r="22662"/>
          <a:stretch>
            <a:fillRect/>
          </a:stretch>
        </p:blipFill>
        <p:spPr bwMode="auto">
          <a:xfrm>
            <a:off x="4592638" y="2781300"/>
            <a:ext cx="5556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2708275"/>
            <a:ext cx="65881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Elbow Connector 11"/>
          <p:cNvCxnSpPr>
            <a:stCxn id="15363" idx="0"/>
            <a:endCxn id="15364" idx="2"/>
          </p:cNvCxnSpPr>
          <p:nvPr/>
        </p:nvCxnSpPr>
        <p:spPr>
          <a:xfrm rot="5400000" flipH="1" flipV="1">
            <a:off x="4425950" y="3992563"/>
            <a:ext cx="431800" cy="457200"/>
          </a:xfrm>
          <a:prstGeom prst="bentConnector3">
            <a:avLst/>
          </a:prstGeom>
          <a:ln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15363" idx="0"/>
            <a:endCxn id="15365" idx="2"/>
          </p:cNvCxnSpPr>
          <p:nvPr/>
        </p:nvCxnSpPr>
        <p:spPr>
          <a:xfrm rot="16200000" flipV="1">
            <a:off x="3947319" y="3971132"/>
            <a:ext cx="431800" cy="50006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90588" y="5229225"/>
            <a:ext cx="7056437" cy="1457325"/>
            <a:chOff x="890588" y="5229225"/>
            <a:chExt cx="7056437" cy="1457325"/>
          </a:xfrm>
        </p:grpSpPr>
        <p:pic>
          <p:nvPicPr>
            <p:cNvPr id="15369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750" y="5730875"/>
              <a:ext cx="1138238" cy="938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950" y="5805488"/>
              <a:ext cx="735013" cy="735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9475" y="5661025"/>
              <a:ext cx="984250" cy="985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2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4875" y="5805488"/>
              <a:ext cx="673100" cy="77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2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8838" y="5732463"/>
              <a:ext cx="744537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" name="Picture 2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5325" y="5732463"/>
              <a:ext cx="863600" cy="95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Left Bracket 22"/>
            <p:cNvSpPr/>
            <p:nvPr/>
          </p:nvSpPr>
          <p:spPr>
            <a:xfrm rot="5400000">
              <a:off x="4346575" y="2205038"/>
              <a:ext cx="144463" cy="7056437"/>
            </a:xfrm>
            <a:prstGeom prst="leftBracket">
              <a:avLst>
                <a:gd name="adj" fmla="val 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cxnSp>
          <p:nvCxnSpPr>
            <p:cNvPr id="27" name="Straight Arrow Connector 26"/>
            <p:cNvCxnSpPr>
              <a:stCxn id="23" idx="1"/>
              <a:endCxn id="15363" idx="2"/>
            </p:cNvCxnSpPr>
            <p:nvPr/>
          </p:nvCxnSpPr>
          <p:spPr>
            <a:xfrm flipH="1" flipV="1">
              <a:off x="4413250" y="5229225"/>
              <a:ext cx="6350" cy="431800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984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 txBox="1">
            <a:spLocks/>
          </p:cNvSpPr>
          <p:nvPr/>
        </p:nvSpPr>
        <p:spPr bwMode="auto">
          <a:xfrm>
            <a:off x="1042988" y="1588"/>
            <a:ext cx="81010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4400">
                <a:solidFill>
                  <a:srgbClr val="FFFFFF"/>
                </a:solidFill>
                <a:latin typeface="Calibri" panose="020F0502020204030204" pitchFamily="34" charset="0"/>
              </a:rPr>
              <a:t>Arquitetura</a:t>
            </a:r>
          </a:p>
        </p:txBody>
      </p:sp>
      <p:sp>
        <p:nvSpPr>
          <p:cNvPr id="3" name="Chord 2"/>
          <p:cNvSpPr>
            <a:spLocks/>
          </p:cNvSpPr>
          <p:nvPr/>
        </p:nvSpPr>
        <p:spPr bwMode="auto">
          <a:xfrm rot="-9329455">
            <a:off x="-1322388" y="1014413"/>
            <a:ext cx="4564063" cy="3187700"/>
          </a:xfrm>
          <a:custGeom>
            <a:avLst/>
            <a:gdLst>
              <a:gd name="T0" fmla="*/ 3864675 w 4564063"/>
              <a:gd name="T1" fmla="*/ 2742113 h 3187700"/>
              <a:gd name="T2" fmla="*/ 1478145 w 4564063"/>
              <a:gd name="T3" fmla="*/ 3085533 h 3187700"/>
              <a:gd name="T4" fmla="*/ 274422 w 4564063"/>
              <a:gd name="T5" fmla="*/ 836065 h 3187700"/>
              <a:gd name="T6" fmla="*/ 2646377 w 4564063"/>
              <a:gd name="T7" fmla="*/ 20445 h 3187700"/>
              <a:gd name="T8" fmla="*/ 3864675 w 4564063"/>
              <a:gd name="T9" fmla="*/ 2742113 h 3187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64063" h="3187700">
                <a:moveTo>
                  <a:pt x="3864675" y="2742113"/>
                </a:moveTo>
                <a:cubicBezTo>
                  <a:pt x="3230559" y="3168458"/>
                  <a:pt x="2301911" y="3302090"/>
                  <a:pt x="1478145" y="3085533"/>
                </a:cubicBezTo>
                <a:cubicBezTo>
                  <a:pt x="183955" y="2745307"/>
                  <a:pt x="-383036" y="1685739"/>
                  <a:pt x="274422" y="836065"/>
                </a:cubicBezTo>
                <a:cubicBezTo>
                  <a:pt x="736094" y="239417"/>
                  <a:pt x="1687797" y="-87836"/>
                  <a:pt x="2646377" y="20445"/>
                </a:cubicBezTo>
                <a:lnTo>
                  <a:pt x="3864675" y="2742113"/>
                </a:lnTo>
                <a:close/>
              </a:path>
            </a:pathLst>
          </a:custGeom>
          <a:solidFill>
            <a:srgbClr val="13405E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73025" y="1960563"/>
            <a:ext cx="25765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en-US" sz="2200" b="1">
                <a:solidFill>
                  <a:schemeClr val="bg1"/>
                </a:solidFill>
                <a:latin typeface="Calibri" panose="020F0502020204030204" pitchFamily="34" charset="0"/>
              </a:rPr>
              <a:t>WebDriver Interface</a:t>
            </a:r>
          </a:p>
          <a:p>
            <a:pPr algn="ctr" eaLnBrk="1" hangingPunct="1"/>
            <a:r>
              <a:rPr lang="pt-BR" altLang="en-US" sz="1600">
                <a:solidFill>
                  <a:schemeClr val="bg1"/>
                </a:solidFill>
                <a:latin typeface="Calibri" panose="020F0502020204030204" pitchFamily="34" charset="0"/>
              </a:rPr>
              <a:t>Json Wired Protocol</a:t>
            </a:r>
            <a:endParaRPr lang="pt-BR" altLang="en-US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6388" name="Picture 4" descr="selenium-big-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2852738"/>
            <a:ext cx="7953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1421895938_76-android-128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12776"/>
            <a:ext cx="1625600" cy="1625600"/>
          </a:xfrm>
          <a:prstGeom prst="rect">
            <a:avLst/>
          </a:prstGeom>
        </p:spPr>
      </p:pic>
      <p:pic>
        <p:nvPicPr>
          <p:cNvPr id="7" name="Picture 6" descr="1421895946_social_ios_round-128.png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29000"/>
            <a:ext cx="1625600" cy="1625600"/>
          </a:xfrm>
          <a:prstGeom prst="rect">
            <a:avLst/>
          </a:prstGeom>
        </p:spPr>
      </p:pic>
      <p:pic>
        <p:nvPicPr>
          <p:cNvPr id="10" name="Picture 9" descr="1421895938_76-android-128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085184"/>
            <a:ext cx="1625600" cy="1625600"/>
          </a:xfrm>
          <a:prstGeom prst="rect">
            <a:avLst/>
          </a:prstGeom>
        </p:spPr>
      </p:pic>
      <p:cxnSp>
        <p:nvCxnSpPr>
          <p:cNvPr id="9" name="Straight Connector 8"/>
          <p:cNvCxnSpPr>
            <a:cxnSpLocks noChangeShapeType="1"/>
            <a:endCxn id="6" idx="1"/>
          </p:cNvCxnSpPr>
          <p:nvPr/>
        </p:nvCxnSpPr>
        <p:spPr bwMode="auto">
          <a:xfrm>
            <a:off x="2843213" y="2133600"/>
            <a:ext cx="1944687" cy="920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3059113" y="3429000"/>
            <a:ext cx="1441450" cy="5048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2339975" y="4221163"/>
            <a:ext cx="647700" cy="10080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5" name="TextBox 14"/>
          <p:cNvSpPr txBox="1">
            <a:spLocks noChangeArrowheads="1"/>
          </p:cNvSpPr>
          <p:nvPr/>
        </p:nvSpPr>
        <p:spPr bwMode="auto">
          <a:xfrm>
            <a:off x="6372225" y="1916113"/>
            <a:ext cx="20256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b="1">
                <a:latin typeface="Calibri" panose="020F0502020204030204" pitchFamily="34" charset="0"/>
              </a:rPr>
              <a:t>Android (4.2+) </a:t>
            </a:r>
            <a:br>
              <a:rPr lang="pt-BR" altLang="en-US" b="1">
                <a:latin typeface="Calibri" panose="020F0502020204030204" pitchFamily="34" charset="0"/>
              </a:rPr>
            </a:br>
            <a:r>
              <a:rPr lang="pt-BR" altLang="en-US" sz="1800">
                <a:latin typeface="Calibri" panose="020F0502020204030204" pitchFamily="34" charset="0"/>
              </a:rPr>
              <a:t>UiAutomator</a:t>
            </a:r>
          </a:p>
        </p:txBody>
      </p:sp>
      <p:sp>
        <p:nvSpPr>
          <p:cNvPr id="16396" name="TextBox 17"/>
          <p:cNvSpPr txBox="1">
            <a:spLocks noChangeArrowheads="1"/>
          </p:cNvSpPr>
          <p:nvPr/>
        </p:nvSpPr>
        <p:spPr bwMode="auto">
          <a:xfrm>
            <a:off x="5940425" y="3933825"/>
            <a:ext cx="1752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b="1">
                <a:latin typeface="Calibri" panose="020F0502020204030204" pitchFamily="34" charset="0"/>
              </a:rPr>
              <a:t>iOS (até 8.1)</a:t>
            </a:r>
          </a:p>
          <a:p>
            <a:pPr eaLnBrk="1" hangingPunct="1"/>
            <a:r>
              <a:rPr lang="pt-BR" altLang="en-US" sz="1800">
                <a:latin typeface="Calibri" panose="020F0502020204030204" pitchFamily="34" charset="0"/>
              </a:rPr>
              <a:t>UIAutomator</a:t>
            </a:r>
          </a:p>
        </p:txBody>
      </p:sp>
      <p:sp>
        <p:nvSpPr>
          <p:cNvPr id="16397" name="TextBox 18"/>
          <p:cNvSpPr txBox="1">
            <a:spLocks noChangeArrowheads="1"/>
          </p:cNvSpPr>
          <p:nvPr/>
        </p:nvSpPr>
        <p:spPr bwMode="auto">
          <a:xfrm>
            <a:off x="4067175" y="5516563"/>
            <a:ext cx="40894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b="1">
                <a:latin typeface="Calibri" panose="020F0502020204030204" pitchFamily="34" charset="0"/>
              </a:rPr>
              <a:t>Selendroid (&lt;2.3+)</a:t>
            </a:r>
          </a:p>
          <a:p>
            <a:pPr eaLnBrk="1" hangingPunct="1"/>
            <a:r>
              <a:rPr lang="pt-BR" altLang="en-US" sz="1800">
                <a:latin typeface="Calibri" panose="020F0502020204030204" pitchFamily="34" charset="0"/>
              </a:rPr>
              <a:t>Instrumetation (para dispositivos antigos)</a:t>
            </a:r>
          </a:p>
        </p:txBody>
      </p:sp>
    </p:spTree>
    <p:extLst>
      <p:ext uri="{BB962C8B-B14F-4D97-AF65-F5344CB8AC3E}">
        <p14:creationId xmlns:p14="http://schemas.microsoft.com/office/powerpoint/2010/main" val="253842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 txBox="1">
            <a:spLocks/>
          </p:cNvSpPr>
          <p:nvPr/>
        </p:nvSpPr>
        <p:spPr bwMode="auto">
          <a:xfrm>
            <a:off x="1042988" y="1588"/>
            <a:ext cx="81010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4400">
                <a:solidFill>
                  <a:srgbClr val="FFFFFF"/>
                </a:solidFill>
                <a:latin typeface="Calibri" panose="020F0502020204030204" pitchFamily="34" charset="0"/>
              </a:rPr>
              <a:t>Design</a:t>
            </a:r>
          </a:p>
        </p:txBody>
      </p:sp>
      <p:sp>
        <p:nvSpPr>
          <p:cNvPr id="17410" name="Content Placeholder 2"/>
          <p:cNvSpPr txBox="1">
            <a:spLocks/>
          </p:cNvSpPr>
          <p:nvPr/>
        </p:nvSpPr>
        <p:spPr bwMode="auto">
          <a:xfrm>
            <a:off x="214313" y="1071563"/>
            <a:ext cx="8715375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 sz="3200">
                <a:latin typeface="Calibri" panose="020F0502020204030204" pitchFamily="34" charset="0"/>
              </a:rPr>
              <a:t>O </a:t>
            </a:r>
            <a:r>
              <a:rPr lang="pt-BR" altLang="en-US" sz="3200" b="1">
                <a:latin typeface="Calibri" panose="020F0502020204030204" pitchFamily="34" charset="0"/>
              </a:rPr>
              <a:t>Appium</a:t>
            </a:r>
            <a:r>
              <a:rPr lang="pt-BR" altLang="en-US" sz="3200">
                <a:latin typeface="Calibri" panose="020F0502020204030204" pitchFamily="34" charset="0"/>
              </a:rPr>
              <a:t>, na verdade, é um </a:t>
            </a:r>
            <a:r>
              <a:rPr lang="pt-BR" altLang="en-US" sz="3200" i="1">
                <a:latin typeface="Calibri" panose="020F0502020204030204" pitchFamily="34" charset="0"/>
              </a:rPr>
              <a:t>HTTP Server </a:t>
            </a:r>
            <a:r>
              <a:rPr lang="pt-BR" altLang="en-US" sz="3200">
                <a:latin typeface="Calibri" panose="020F0502020204030204" pitchFamily="34" charset="0"/>
              </a:rPr>
              <a:t>que cria e gerencia sessões do </a:t>
            </a:r>
            <a:r>
              <a:rPr lang="pt-BR" altLang="en-US" sz="3200" i="1">
                <a:latin typeface="Calibri" panose="020F0502020204030204" pitchFamily="34" charset="0"/>
              </a:rPr>
              <a:t>WebDriver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pt-BR" altLang="en-US" sz="320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 sz="3200">
                <a:latin typeface="Calibri" panose="020F0502020204030204" pitchFamily="34" charset="0"/>
              </a:rPr>
              <a:t>O </a:t>
            </a:r>
            <a:r>
              <a:rPr lang="pt-BR" altLang="en-US" sz="3200" b="1">
                <a:latin typeface="Calibri" panose="020F0502020204030204" pitchFamily="34" charset="0"/>
              </a:rPr>
              <a:t>WebDriver</a:t>
            </a:r>
            <a:r>
              <a:rPr lang="pt-BR" altLang="en-US" sz="3200">
                <a:latin typeface="Calibri" panose="020F0502020204030204" pitchFamily="34" charset="0"/>
              </a:rPr>
              <a:t> é hoje um padrão W3C para automação de teste web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pt-BR" altLang="en-US" sz="320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 sz="3200">
                <a:latin typeface="Calibri" panose="020F0502020204030204" pitchFamily="34" charset="0"/>
              </a:rPr>
              <a:t>O </a:t>
            </a:r>
            <a:r>
              <a:rPr lang="pt-BR" altLang="en-US" sz="3200" b="1">
                <a:latin typeface="Calibri" panose="020F0502020204030204" pitchFamily="34" charset="0"/>
              </a:rPr>
              <a:t>Appium</a:t>
            </a:r>
            <a:r>
              <a:rPr lang="pt-BR" altLang="en-US" sz="3200">
                <a:latin typeface="Calibri" panose="020F0502020204030204" pitchFamily="34" charset="0"/>
              </a:rPr>
              <a:t> inicia um </a:t>
            </a:r>
            <a:r>
              <a:rPr lang="pt-BR" altLang="pt-BR" sz="3200">
                <a:latin typeface="Calibri" panose="020F0502020204030204" pitchFamily="34" charset="0"/>
              </a:rPr>
              <a:t>“</a:t>
            </a:r>
            <a:r>
              <a:rPr lang="pt-BR" altLang="en-US" sz="3200">
                <a:latin typeface="Calibri" panose="020F0502020204030204" pitchFamily="34" charset="0"/>
              </a:rPr>
              <a:t>caso de teste / script</a:t>
            </a:r>
            <a:r>
              <a:rPr lang="pt-BR" altLang="pt-BR" sz="3200">
                <a:latin typeface="Calibri" panose="020F0502020204030204" pitchFamily="34" charset="0"/>
              </a:rPr>
              <a:t>”</a:t>
            </a:r>
            <a:r>
              <a:rPr lang="pt-BR" altLang="en-US" sz="3200">
                <a:latin typeface="Calibri" panose="020F0502020204030204" pitchFamily="34" charset="0"/>
              </a:rPr>
              <a:t> que inicia um servidor de teste e espera os comandos enviados por ele para o dispositivo</a:t>
            </a:r>
            <a:endParaRPr lang="pt-BR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 txBox="1">
            <a:spLocks/>
          </p:cNvSpPr>
          <p:nvPr/>
        </p:nvSpPr>
        <p:spPr bwMode="auto">
          <a:xfrm>
            <a:off x="1042988" y="1588"/>
            <a:ext cx="81010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4400">
                <a:solidFill>
                  <a:srgbClr val="FFFFFF"/>
                </a:solidFill>
                <a:latin typeface="Calibri" panose="020F0502020204030204" pitchFamily="34" charset="0"/>
              </a:rPr>
              <a:t>Conceito</a:t>
            </a:r>
          </a:p>
        </p:txBody>
      </p:sp>
      <p:sp>
        <p:nvSpPr>
          <p:cNvPr id="24578" name="Content Placeholder 2"/>
          <p:cNvSpPr txBox="1">
            <a:spLocks/>
          </p:cNvSpPr>
          <p:nvPr/>
        </p:nvSpPr>
        <p:spPr bwMode="auto">
          <a:xfrm>
            <a:off x="214313" y="1071563"/>
            <a:ext cx="8715375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en-US" sz="3200" b="1">
                <a:latin typeface="Calibri" panose="020F0502020204030204" pitchFamily="34" charset="0"/>
              </a:rPr>
              <a:t>Arquitetura Cliente/Servidor</a:t>
            </a:r>
          </a:p>
          <a:p>
            <a:pPr eaLnBrk="1" hangingPunct="1">
              <a:spcBef>
                <a:spcPct val="20000"/>
              </a:spcBef>
            </a:pPr>
            <a:endParaRPr lang="pt-BR" altLang="en-US" sz="100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 sz="2800" i="1">
                <a:latin typeface="Calibri" panose="020F0502020204030204" pitchFamily="34" charset="0"/>
              </a:rPr>
              <a:t>Appium</a:t>
            </a:r>
            <a:r>
              <a:rPr lang="pt-BR" altLang="en-US" sz="2800">
                <a:latin typeface="Calibri" panose="020F0502020204030204" pitchFamily="34" charset="0"/>
              </a:rPr>
              <a:t> é um servidor web que expõe uma </a:t>
            </a:r>
            <a:r>
              <a:rPr lang="pt-BR" altLang="en-US" sz="2800" i="1">
                <a:latin typeface="Calibri" panose="020F0502020204030204" pitchFamily="34" charset="0"/>
              </a:rPr>
              <a:t>API REST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pt-BR" altLang="en-US" sz="100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 sz="2800">
                <a:latin typeface="Calibri" panose="020F0502020204030204" pitchFamily="34" charset="0"/>
              </a:rPr>
              <a:t>Ele recebe conexões de um cliente, espera por comandos, executa os comandos em um dispositivo móvel e responde com uma resposta HTTP com o resultado do comando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pt-BR" altLang="en-US" sz="100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 sz="2800">
                <a:latin typeface="Calibri" panose="020F0502020204030204" pitchFamily="34" charset="0"/>
              </a:rPr>
              <a:t>Com isso podemos ter diferentes linguagens de programação para escrever os testes e rodar os testes em máquinas totalmente separadas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pt-BR" altLang="en-US" sz="3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10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 txBox="1">
            <a:spLocks/>
          </p:cNvSpPr>
          <p:nvPr/>
        </p:nvSpPr>
        <p:spPr bwMode="auto">
          <a:xfrm>
            <a:off x="1042988" y="1588"/>
            <a:ext cx="81010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4400">
                <a:solidFill>
                  <a:srgbClr val="FFFFFF"/>
                </a:solidFill>
                <a:latin typeface="Calibri" panose="020F0502020204030204" pitchFamily="34" charset="0"/>
              </a:rPr>
              <a:t>Conceito</a:t>
            </a:r>
          </a:p>
        </p:txBody>
      </p:sp>
      <p:sp>
        <p:nvSpPr>
          <p:cNvPr id="24578" name="Content Placeholder 2"/>
          <p:cNvSpPr txBox="1">
            <a:spLocks/>
          </p:cNvSpPr>
          <p:nvPr/>
        </p:nvSpPr>
        <p:spPr bwMode="auto">
          <a:xfrm>
            <a:off x="214313" y="1071563"/>
            <a:ext cx="8715375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en-US" sz="3200" b="1">
                <a:latin typeface="Calibri" panose="020F0502020204030204" pitchFamily="34" charset="0"/>
              </a:rPr>
              <a:t>Sessão</a:t>
            </a:r>
          </a:p>
          <a:p>
            <a:pPr eaLnBrk="1" hangingPunct="1">
              <a:spcBef>
                <a:spcPct val="20000"/>
              </a:spcBef>
            </a:pPr>
            <a:endParaRPr lang="pt-BR" altLang="en-US" sz="100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 sz="2800">
                <a:latin typeface="Calibri" panose="020F0502020204030204" pitchFamily="34" charset="0"/>
              </a:rPr>
              <a:t>Toda a comunicação com um dispositivo é aberta através de uma sessão (</a:t>
            </a:r>
            <a:r>
              <a:rPr lang="pt-BR" altLang="en-US" sz="2800" i="1">
                <a:latin typeface="Calibri" panose="020F0502020204030204" pitchFamily="34" charset="0"/>
              </a:rPr>
              <a:t>session</a:t>
            </a:r>
            <a:r>
              <a:rPr lang="pt-BR" altLang="en-US" sz="2800">
                <a:latin typeface="Calibri" panose="020F0502020204030204" pitchFamily="34" charset="0"/>
              </a:rPr>
              <a:t>) para cada biblioteca (linguagem) utilizada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pt-BR" altLang="en-US" sz="100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 sz="2800">
                <a:latin typeface="Calibri" panose="020F0502020204030204" pitchFamily="34" charset="0"/>
              </a:rPr>
              <a:t>Esta requisição é um </a:t>
            </a:r>
            <a:r>
              <a:rPr lang="pt-BR" altLang="en-US" sz="2800" i="1">
                <a:latin typeface="Calibri" panose="020F0502020204030204" pitchFamily="34" charset="0"/>
              </a:rPr>
              <a:t>POST</a:t>
            </a:r>
            <a:r>
              <a:rPr lang="pt-BR" altLang="en-US" sz="2800">
                <a:latin typeface="Calibri" panose="020F0502020204030204" pitchFamily="34" charset="0"/>
              </a:rPr>
              <a:t> com um objeto </a:t>
            </a:r>
            <a:r>
              <a:rPr lang="pt-BR" altLang="en-US" sz="2800" i="1">
                <a:latin typeface="Calibri" panose="020F0502020204030204" pitchFamily="34" charset="0"/>
              </a:rPr>
              <a:t>JSON</a:t>
            </a:r>
            <a:r>
              <a:rPr lang="pt-BR" altLang="en-US" sz="2800">
                <a:latin typeface="Calibri" panose="020F0502020204030204" pitchFamily="34" charset="0"/>
              </a:rPr>
              <a:t> enviando as capacidades desejadas (</a:t>
            </a:r>
            <a:r>
              <a:rPr lang="pt-BR" altLang="en-US" sz="2800" i="1">
                <a:latin typeface="Calibri" panose="020F0502020204030204" pitchFamily="34" charset="0"/>
              </a:rPr>
              <a:t>Desired Capabilities</a:t>
            </a:r>
            <a:r>
              <a:rPr lang="pt-BR" altLang="en-US" sz="2800">
                <a:latin typeface="Calibri" panose="020F0502020204030204" pitchFamily="34" charset="0"/>
              </a:rPr>
              <a:t>)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pt-BR" altLang="en-US" sz="100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 sz="2800">
                <a:latin typeface="Calibri" panose="020F0502020204030204" pitchFamily="34" charset="0"/>
              </a:rPr>
              <a:t>Neste ponto o servidor responde com um ID de sessão e passa a receber comandos (requests) por esse ID entre o servidor e o dispositivo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pt-BR" altLang="en-US" sz="3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84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 txBox="1">
            <a:spLocks/>
          </p:cNvSpPr>
          <p:nvPr/>
        </p:nvSpPr>
        <p:spPr bwMode="auto">
          <a:xfrm>
            <a:off x="1042988" y="1588"/>
            <a:ext cx="81010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4400">
                <a:solidFill>
                  <a:srgbClr val="FFFFFF"/>
                </a:solidFill>
                <a:latin typeface="Calibri" panose="020F0502020204030204" pitchFamily="34" charset="0"/>
              </a:rPr>
              <a:t>Conceito</a:t>
            </a:r>
          </a:p>
        </p:txBody>
      </p:sp>
      <p:sp>
        <p:nvSpPr>
          <p:cNvPr id="24578" name="Content Placeholder 2"/>
          <p:cNvSpPr txBox="1">
            <a:spLocks/>
          </p:cNvSpPr>
          <p:nvPr/>
        </p:nvSpPr>
        <p:spPr bwMode="auto">
          <a:xfrm>
            <a:off x="214313" y="1071563"/>
            <a:ext cx="8715375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en-US" sz="3200" b="1">
                <a:latin typeface="Calibri" panose="020F0502020204030204" pitchFamily="34" charset="0"/>
              </a:rPr>
              <a:t>Desired Capabilities</a:t>
            </a:r>
          </a:p>
          <a:p>
            <a:pPr eaLnBrk="1" hangingPunct="1">
              <a:spcBef>
                <a:spcPct val="20000"/>
              </a:spcBef>
            </a:pPr>
            <a:endParaRPr lang="pt-BR" altLang="en-US" sz="100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 sz="2800">
                <a:latin typeface="Calibri" panose="020F0502020204030204" pitchFamily="34" charset="0"/>
              </a:rPr>
              <a:t>É um conjunto de comandos enviados para os servidor com capacidades específicas para cada sessão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pt-BR" altLang="en-US" sz="100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 sz="2800">
                <a:latin typeface="Calibri" panose="020F0502020204030204" pitchFamily="34" charset="0"/>
              </a:rPr>
              <a:t>Com ela podemos informar que desejamos uma sessão (dispositivo) que seja um </a:t>
            </a:r>
            <a:r>
              <a:rPr lang="pt-BR" altLang="en-US" sz="2800" i="1">
                <a:latin typeface="Calibri" panose="020F0502020204030204" pitchFamily="34" charset="0"/>
              </a:rPr>
              <a:t>IOS</a:t>
            </a:r>
            <a:r>
              <a:rPr lang="pt-BR" altLang="en-US" sz="2800">
                <a:latin typeface="Calibri" panose="020F0502020204030204" pitchFamily="34" charset="0"/>
              </a:rPr>
              <a:t> ou </a:t>
            </a:r>
            <a:r>
              <a:rPr lang="pt-BR" altLang="en-US" sz="2800" i="1">
                <a:latin typeface="Calibri" panose="020F0502020204030204" pitchFamily="34" charset="0"/>
              </a:rPr>
              <a:t>Android</a:t>
            </a:r>
            <a:r>
              <a:rPr lang="pt-BR" altLang="en-US" sz="2800">
                <a:latin typeface="Calibri" panose="020F0502020204030204" pitchFamily="34" charset="0"/>
              </a:rPr>
              <a:t>, e até mesmo especificar a versão de ambos</a:t>
            </a:r>
          </a:p>
        </p:txBody>
      </p:sp>
    </p:spTree>
    <p:extLst>
      <p:ext uri="{BB962C8B-B14F-4D97-AF65-F5344CB8AC3E}">
        <p14:creationId xmlns:p14="http://schemas.microsoft.com/office/powerpoint/2010/main" val="196614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 txBox="1">
            <a:spLocks/>
          </p:cNvSpPr>
          <p:nvPr/>
        </p:nvSpPr>
        <p:spPr bwMode="auto">
          <a:xfrm>
            <a:off x="1042988" y="1588"/>
            <a:ext cx="81010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4400">
                <a:solidFill>
                  <a:srgbClr val="FFFFFF"/>
                </a:solidFill>
                <a:latin typeface="Calibri" panose="020F0502020204030204" pitchFamily="34" charset="0"/>
              </a:rPr>
              <a:t>Conceito</a:t>
            </a:r>
          </a:p>
        </p:txBody>
      </p:sp>
      <p:sp>
        <p:nvSpPr>
          <p:cNvPr id="24578" name="Content Placeholder 2"/>
          <p:cNvSpPr txBox="1">
            <a:spLocks/>
          </p:cNvSpPr>
          <p:nvPr/>
        </p:nvSpPr>
        <p:spPr bwMode="auto">
          <a:xfrm>
            <a:off x="214313" y="1071563"/>
            <a:ext cx="8715375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en-US" sz="3200" b="1">
                <a:latin typeface="Calibri" panose="020F0502020204030204" pitchFamily="34" charset="0"/>
              </a:rPr>
              <a:t>Appium Server</a:t>
            </a:r>
          </a:p>
          <a:p>
            <a:pPr eaLnBrk="1" hangingPunct="1">
              <a:spcBef>
                <a:spcPct val="20000"/>
              </a:spcBef>
            </a:pPr>
            <a:endParaRPr lang="pt-BR" altLang="en-US" sz="100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 sz="2800">
                <a:latin typeface="Calibri" panose="020F0502020204030204" pitchFamily="34" charset="0"/>
              </a:rPr>
              <a:t>É um servidor escrito em </a:t>
            </a:r>
            <a:r>
              <a:rPr lang="pt-BR" altLang="en-US" sz="2800" i="1">
                <a:latin typeface="Calibri" panose="020F0502020204030204" pitchFamily="34" charset="0"/>
              </a:rPr>
              <a:t>node.js</a:t>
            </a:r>
            <a:r>
              <a:rPr lang="pt-BR" altLang="en-US" sz="2800">
                <a:latin typeface="Calibri" panose="020F0502020204030204" pitchFamily="34" charset="0"/>
              </a:rPr>
              <a:t> que pode ser instalado via </a:t>
            </a:r>
            <a:r>
              <a:rPr lang="pt-BR" altLang="en-US" sz="2800" i="1">
                <a:latin typeface="Calibri" panose="020F0502020204030204" pitchFamily="34" charset="0"/>
              </a:rPr>
              <a:t>NPM</a:t>
            </a:r>
            <a:r>
              <a:rPr lang="pt-BR" altLang="en-US" sz="2800">
                <a:latin typeface="Calibri" panose="020F0502020204030204" pitchFamily="34" charset="0"/>
              </a:rPr>
              <a:t> ou como uma aplicação para o Sistema Operacional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pt-BR" altLang="en-US" sz="100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 sz="2800">
                <a:latin typeface="Calibri" panose="020F0502020204030204" pitchFamily="34" charset="0"/>
              </a:rPr>
              <a:t>Com ele instalado no Sistema Operacional poderemos ter diversas funções, como inspeção e testes de comandos no dispositivo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pt-BR" altLang="en-US" sz="280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 sz="2800">
                <a:latin typeface="Calibri" panose="020F0502020204030204" pitchFamily="34" charset="0"/>
              </a:rPr>
              <a:t>O Appium.app, aplicação desktop, já tem o </a:t>
            </a:r>
            <a:r>
              <a:rPr lang="pt-BR" altLang="en-US" sz="2800" i="1">
                <a:latin typeface="Calibri" panose="020F0502020204030204" pitchFamily="34" charset="0"/>
              </a:rPr>
              <a:t>node.js</a:t>
            </a:r>
            <a:r>
              <a:rPr lang="pt-BR" altLang="en-US" sz="2800">
                <a:latin typeface="Calibri" panose="020F0502020204030204" pitchFamily="34" charset="0"/>
              </a:rPr>
              <a:t> embutido para a  execução do servidor do </a:t>
            </a:r>
            <a:r>
              <a:rPr lang="pt-BR" altLang="en-US" sz="2800" i="1">
                <a:latin typeface="Calibri" panose="020F0502020204030204" pitchFamily="34" charset="0"/>
              </a:rPr>
              <a:t>Appium</a:t>
            </a:r>
          </a:p>
        </p:txBody>
      </p:sp>
    </p:spTree>
    <p:extLst>
      <p:ext uri="{BB962C8B-B14F-4D97-AF65-F5344CB8AC3E}">
        <p14:creationId xmlns:p14="http://schemas.microsoft.com/office/powerpoint/2010/main" val="402849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Sobre o GUTS-RS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GUTS-RS</a:t>
            </a:r>
            <a:r>
              <a:rPr lang="pt-BR" dirty="0" smtClean="0"/>
              <a:t>: Grupo de Usuários de Testes de Software do RS</a:t>
            </a:r>
          </a:p>
          <a:p>
            <a:endParaRPr lang="pt-BR" dirty="0" smtClean="0"/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Criado em</a:t>
            </a:r>
            <a:r>
              <a:rPr lang="pt-BR" dirty="0" smtClean="0"/>
              <a:t>: agosto/2008</a:t>
            </a:r>
          </a:p>
          <a:p>
            <a:endParaRPr lang="pt-BR" dirty="0" smtClean="0"/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</a:t>
            </a:r>
            <a:r>
              <a:rPr lang="pt-BR" dirty="0" smtClean="0"/>
              <a:t>: compartilhar o uso de métodos, processos e ferramentas de Teste de Software e promover discussões sobre a aplicação das melhores práticas de teste e qualidade utilizadas no mercado</a:t>
            </a:r>
          </a:p>
          <a:p>
            <a:endParaRPr lang="pt-BR" dirty="0" smtClean="0"/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Público Alvo</a:t>
            </a:r>
            <a:r>
              <a:rPr lang="pt-BR" dirty="0" smtClean="0"/>
              <a:t>: Gerentes, Analistas de Testes, Testadores, Desenvolvedores e demais profissionais e estudantes interessados na área</a:t>
            </a:r>
          </a:p>
          <a:p>
            <a:endParaRPr lang="pt-BR" dirty="0" smtClean="0"/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Coordenação</a:t>
            </a:r>
            <a:r>
              <a:rPr lang="pt-BR" dirty="0" smtClean="0"/>
              <a:t>: Aline Zanin, Cíntia Armesto, Diraci Júnior, Eduardo Oliveira, Gabriel Oliveira e Moisés Ramírez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2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 txBox="1">
            <a:spLocks/>
          </p:cNvSpPr>
          <p:nvPr/>
        </p:nvSpPr>
        <p:spPr bwMode="auto">
          <a:xfrm>
            <a:off x="1042988" y="1588"/>
            <a:ext cx="81010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4400">
                <a:solidFill>
                  <a:srgbClr val="FFFFFF"/>
                </a:solidFill>
                <a:latin typeface="Calibri" panose="020F0502020204030204" pitchFamily="34" charset="0"/>
              </a:rPr>
              <a:t>Conceito</a:t>
            </a:r>
          </a:p>
        </p:txBody>
      </p:sp>
      <p:sp>
        <p:nvSpPr>
          <p:cNvPr id="24578" name="Content Placeholder 2"/>
          <p:cNvSpPr txBox="1">
            <a:spLocks/>
          </p:cNvSpPr>
          <p:nvPr/>
        </p:nvSpPr>
        <p:spPr bwMode="auto">
          <a:xfrm>
            <a:off x="214313" y="1071563"/>
            <a:ext cx="8715375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en-US" sz="3200" b="1">
                <a:latin typeface="Calibri" panose="020F0502020204030204" pitchFamily="34" charset="0"/>
              </a:rPr>
              <a:t>Appium Client</a:t>
            </a:r>
          </a:p>
          <a:p>
            <a:pPr eaLnBrk="1" hangingPunct="1">
              <a:spcBef>
                <a:spcPct val="20000"/>
              </a:spcBef>
            </a:pPr>
            <a:endParaRPr lang="pt-BR" altLang="en-US" sz="100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 sz="2800">
                <a:latin typeface="Calibri" panose="020F0502020204030204" pitchFamily="34" charset="0"/>
              </a:rPr>
              <a:t>São as bibliotecas para que possamos escrever os testes em diferentes linguagens de programação suportadas</a:t>
            </a:r>
          </a:p>
        </p:txBody>
      </p:sp>
    </p:spTree>
    <p:extLst>
      <p:ext uri="{BB962C8B-B14F-4D97-AF65-F5344CB8AC3E}">
        <p14:creationId xmlns:p14="http://schemas.microsoft.com/office/powerpoint/2010/main" val="245052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30"/>
          <p:cNvGrpSpPr>
            <a:grpSpLocks/>
          </p:cNvGrpSpPr>
          <p:nvPr/>
        </p:nvGrpSpPr>
        <p:grpSpPr bwMode="auto">
          <a:xfrm>
            <a:off x="6084888" y="1196975"/>
            <a:ext cx="2540000" cy="5418138"/>
            <a:chOff x="6084168" y="1196752"/>
            <a:chExt cx="2540000" cy="5418667"/>
          </a:xfrm>
        </p:grpSpPr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6084168" y="1196752"/>
              <a:ext cx="2540000" cy="5418667"/>
            </a:xfrm>
            <a:prstGeom prst="rect">
              <a:avLst/>
            </a:prstGeom>
            <a:gradFill rotWithShape="1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3571" name="TextBox 21"/>
            <p:cNvSpPr txBox="1">
              <a:spLocks noChangeArrowheads="1"/>
            </p:cNvSpPr>
            <p:nvPr/>
          </p:nvSpPr>
          <p:spPr bwMode="auto">
            <a:xfrm>
              <a:off x="6084168" y="5229200"/>
              <a:ext cx="2540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pt-BR" altLang="en-US" sz="1800" b="1">
                  <a:solidFill>
                    <a:schemeClr val="bg1"/>
                  </a:solidFill>
                </a:rPr>
                <a:t>Dispositivo</a:t>
              </a:r>
            </a:p>
          </p:txBody>
        </p:sp>
      </p:grpSp>
      <p:grpSp>
        <p:nvGrpSpPr>
          <p:cNvPr id="23554" name="Group 17"/>
          <p:cNvGrpSpPr>
            <a:grpSpLocks/>
          </p:cNvGrpSpPr>
          <p:nvPr/>
        </p:nvGrpSpPr>
        <p:grpSpPr bwMode="auto">
          <a:xfrm>
            <a:off x="282575" y="1157288"/>
            <a:ext cx="2540000" cy="5418137"/>
            <a:chOff x="282222" y="1157111"/>
            <a:chExt cx="2540000" cy="5418667"/>
          </a:xfrm>
        </p:grpSpPr>
        <p:sp>
          <p:nvSpPr>
            <p:cNvPr id="2" name="Rectangle 1"/>
            <p:cNvSpPr>
              <a:spLocks noChangeArrowheads="1"/>
            </p:cNvSpPr>
            <p:nvPr/>
          </p:nvSpPr>
          <p:spPr bwMode="auto">
            <a:xfrm>
              <a:off x="282222" y="1157111"/>
              <a:ext cx="2540000" cy="5418667"/>
            </a:xfrm>
            <a:prstGeom prst="rect">
              <a:avLst/>
            </a:prstGeom>
            <a:gradFill rotWithShape="1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3569" name="TextBox 2"/>
            <p:cNvSpPr txBox="1">
              <a:spLocks noChangeArrowheads="1"/>
            </p:cNvSpPr>
            <p:nvPr/>
          </p:nvSpPr>
          <p:spPr bwMode="auto">
            <a:xfrm>
              <a:off x="282222" y="1185333"/>
              <a:ext cx="2540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pt-BR" altLang="en-US" sz="1800" b="1">
                  <a:solidFill>
                    <a:schemeClr val="bg1"/>
                  </a:solidFill>
                </a:rPr>
                <a:t>Script de Teste</a:t>
              </a:r>
            </a:p>
          </p:txBody>
        </p:sp>
      </p:grpSp>
      <p:sp>
        <p:nvSpPr>
          <p:cNvPr id="23555" name="Title 1"/>
          <p:cNvSpPr txBox="1">
            <a:spLocks/>
          </p:cNvSpPr>
          <p:nvPr/>
        </p:nvSpPr>
        <p:spPr bwMode="auto">
          <a:xfrm>
            <a:off x="1042988" y="1588"/>
            <a:ext cx="81010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4400">
                <a:solidFill>
                  <a:srgbClr val="FFFFFF"/>
                </a:solidFill>
                <a:latin typeface="Calibri" panose="020F0502020204030204" pitchFamily="34" charset="0"/>
              </a:rPr>
              <a:t>Execução Local (localhost)</a:t>
            </a:r>
          </a:p>
        </p:txBody>
      </p:sp>
      <p:sp>
        <p:nvSpPr>
          <p:cNvPr id="5" name="Rectangle 4"/>
          <p:cNvSpPr/>
          <p:nvPr/>
        </p:nvSpPr>
        <p:spPr>
          <a:xfrm>
            <a:off x="6300788" y="1916113"/>
            <a:ext cx="2087562" cy="29527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Appium Server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4838" y="4941888"/>
            <a:ext cx="1879600" cy="1365250"/>
          </a:xfrm>
          <a:prstGeom prst="rect">
            <a:avLst/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BR" b="1" dirty="0" err="1">
                <a:latin typeface="+mn-lt"/>
                <a:ea typeface="+mn-ea"/>
              </a:rPr>
              <a:t>AppiumDriver</a:t>
            </a:r>
            <a:endParaRPr lang="pt-BR" b="1" dirty="0"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11188" y="1774825"/>
            <a:ext cx="1879600" cy="1366838"/>
          </a:xfrm>
          <a:prstGeom prst="rect">
            <a:avLst/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BR" b="1" dirty="0" err="1">
                <a:latin typeface="+mn-lt"/>
                <a:ea typeface="+mn-ea"/>
              </a:rPr>
              <a:t>Desired</a:t>
            </a:r>
            <a:r>
              <a:rPr lang="pt-BR" b="1" dirty="0">
                <a:latin typeface="+mn-lt"/>
                <a:ea typeface="+mn-ea"/>
              </a:rPr>
              <a:t/>
            </a:r>
            <a:br>
              <a:rPr lang="pt-BR" b="1" dirty="0">
                <a:latin typeface="+mn-lt"/>
                <a:ea typeface="+mn-ea"/>
              </a:rPr>
            </a:br>
            <a:r>
              <a:rPr lang="pt-BR" b="1" dirty="0" err="1">
                <a:latin typeface="+mn-lt"/>
                <a:ea typeface="+mn-ea"/>
              </a:rPr>
              <a:t>Capabilites</a:t>
            </a:r>
            <a:endParaRPr lang="pt-BR" b="1" dirty="0">
              <a:latin typeface="+mn-lt"/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11188" y="3357563"/>
            <a:ext cx="1879600" cy="1365250"/>
          </a:xfrm>
          <a:prstGeom prst="rect">
            <a:avLst/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BR" b="1" dirty="0">
                <a:latin typeface="+mn-lt"/>
                <a:ea typeface="+mn-ea"/>
              </a:rPr>
              <a:t>Caso de Teste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332538" y="1377950"/>
            <a:ext cx="903287" cy="322263"/>
          </a:xfrm>
          <a:prstGeom prst="rect">
            <a:avLst/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rgbClr val="000000"/>
                </a:solidFill>
                <a:latin typeface="+mn-lt"/>
                <a:ea typeface="+mn-ea"/>
              </a:rPr>
              <a:t>4723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916238" y="1249363"/>
            <a:ext cx="2389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1400"/>
              <a:t>Appium DesiredCapabilities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83038" y="1503363"/>
            <a:ext cx="2101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pt-BR" altLang="en-US" sz="1200"/>
              <a:t>http://localhost:4723/wd/hub</a:t>
            </a:r>
          </a:p>
        </p:txBody>
      </p:sp>
      <p:grpSp>
        <p:nvGrpSpPr>
          <p:cNvPr id="160771" name="Group 160770"/>
          <p:cNvGrpSpPr>
            <a:grpSpLocks/>
          </p:cNvGrpSpPr>
          <p:nvPr/>
        </p:nvGrpSpPr>
        <p:grpSpPr bwMode="auto">
          <a:xfrm>
            <a:off x="3203575" y="1557338"/>
            <a:ext cx="1611313" cy="1376362"/>
            <a:chOff x="3203848" y="1556792"/>
            <a:chExt cx="1610529" cy="1377444"/>
          </a:xfrm>
        </p:grpSpPr>
        <p:sp>
          <p:nvSpPr>
            <p:cNvPr id="4" name="TextBox 3"/>
            <p:cNvSpPr txBox="1"/>
            <p:nvPr/>
          </p:nvSpPr>
          <p:spPr>
            <a:xfrm>
              <a:off x="3995626" y="2565646"/>
              <a:ext cx="818751" cy="3685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dirty="0"/>
                <a:t>Sessão</a:t>
              </a:r>
            </a:p>
          </p:txBody>
        </p:sp>
        <p:cxnSp>
          <p:nvCxnSpPr>
            <p:cNvPr id="14" name="Elbow Connector 13"/>
            <p:cNvCxnSpPr>
              <a:stCxn id="4" idx="1"/>
            </p:cNvCxnSpPr>
            <p:nvPr/>
          </p:nvCxnSpPr>
          <p:spPr>
            <a:xfrm rot="10800000">
              <a:off x="3203848" y="1556792"/>
              <a:ext cx="791778" cy="1193149"/>
            </a:xfrm>
            <a:prstGeom prst="bentConnector2">
              <a:avLst/>
            </a:prstGeom>
            <a:ln>
              <a:solidFill>
                <a:srgbClr val="000000"/>
              </a:solidFill>
              <a:prstDash val="dashDot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Elbow Connector 23"/>
          <p:cNvCxnSpPr>
            <a:stCxn id="8" idx="3"/>
            <a:endCxn id="11" idx="1"/>
          </p:cNvCxnSpPr>
          <p:nvPr/>
        </p:nvCxnSpPr>
        <p:spPr>
          <a:xfrm flipV="1">
            <a:off x="2490788" y="1539875"/>
            <a:ext cx="3841750" cy="917575"/>
          </a:xfrm>
          <a:prstGeom prst="bentConnector3">
            <a:avLst>
              <a:gd name="adj1" fmla="val 11336"/>
            </a:avLst>
          </a:prstGeom>
          <a:ln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11" idx="3"/>
            <a:endCxn id="5" idx="0"/>
          </p:cNvCxnSpPr>
          <p:nvPr/>
        </p:nvCxnSpPr>
        <p:spPr>
          <a:xfrm>
            <a:off x="7235825" y="1539875"/>
            <a:ext cx="107950" cy="376238"/>
          </a:xfrm>
          <a:prstGeom prst="bentConnector2">
            <a:avLst/>
          </a:prstGeom>
          <a:ln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42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 animBg="1"/>
      <p:bldP spid="12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 txBox="1">
            <a:spLocks/>
          </p:cNvSpPr>
          <p:nvPr/>
        </p:nvSpPr>
        <p:spPr bwMode="auto">
          <a:xfrm>
            <a:off x="1042988" y="1588"/>
            <a:ext cx="81010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4400">
                <a:solidFill>
                  <a:srgbClr val="FFFFFF"/>
                </a:solidFill>
                <a:latin typeface="Calibri" panose="020F0502020204030204" pitchFamily="34" charset="0"/>
              </a:rPr>
              <a:t>Script</a:t>
            </a:r>
          </a:p>
        </p:txBody>
      </p:sp>
      <p:pic>
        <p:nvPicPr>
          <p:cNvPr id="245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341438"/>
            <a:ext cx="914400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2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-3175" y="2133600"/>
            <a:ext cx="87153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en-US" sz="4200" b="1">
                <a:latin typeface="Calibri" panose="020F0502020204030204" pitchFamily="34" charset="0"/>
              </a:rPr>
              <a:t>Dinâmica</a:t>
            </a:r>
          </a:p>
          <a:p>
            <a:pPr eaLnBrk="1" hangingPunct="1">
              <a:spcBef>
                <a:spcPct val="20000"/>
              </a:spcBef>
            </a:pPr>
            <a:r>
              <a:rPr lang="pt-BR" altLang="en-US" sz="2800">
                <a:solidFill>
                  <a:srgbClr val="7F7F7F"/>
                </a:solidFill>
                <a:latin typeface="Calibri" panose="020F0502020204030204" pitchFamily="34" charset="0"/>
              </a:rPr>
              <a:t>Neste tópico falaremos sobre a dinâmica de automação com o Appium</a:t>
            </a:r>
          </a:p>
        </p:txBody>
      </p:sp>
    </p:spTree>
    <p:extLst>
      <p:ext uri="{BB962C8B-B14F-4D97-AF65-F5344CB8AC3E}">
        <p14:creationId xmlns:p14="http://schemas.microsoft.com/office/powerpoint/2010/main" val="148366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 txBox="1">
            <a:spLocks/>
          </p:cNvSpPr>
          <p:nvPr/>
        </p:nvSpPr>
        <p:spPr bwMode="auto">
          <a:xfrm>
            <a:off x="1042988" y="1588"/>
            <a:ext cx="81010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4400">
                <a:solidFill>
                  <a:srgbClr val="FFFFFF"/>
                </a:solidFill>
                <a:latin typeface="Calibri" panose="020F0502020204030204" pitchFamily="34" charset="0"/>
              </a:rPr>
              <a:t>Dinâmica</a:t>
            </a:r>
          </a:p>
        </p:txBody>
      </p:sp>
      <p:sp>
        <p:nvSpPr>
          <p:cNvPr id="24578" name="Content Placeholder 2"/>
          <p:cNvSpPr txBox="1">
            <a:spLocks/>
          </p:cNvSpPr>
          <p:nvPr/>
        </p:nvSpPr>
        <p:spPr bwMode="auto">
          <a:xfrm>
            <a:off x="214313" y="1071563"/>
            <a:ext cx="8715375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en-US" sz="2800">
                <a:latin typeface="Calibri" panose="020F0502020204030204" pitchFamily="34" charset="0"/>
              </a:rPr>
              <a:t>A seguinte dinâmica será adotada:</a:t>
            </a:r>
          </a:p>
          <a:p>
            <a:pPr eaLnBrk="1" hangingPunct="1">
              <a:spcBef>
                <a:spcPct val="20000"/>
              </a:spcBef>
            </a:pPr>
            <a:endParaRPr lang="pt-BR" altLang="en-US" sz="10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>
                <a:latin typeface="Calibri" panose="020F0502020204030204" pitchFamily="34" charset="0"/>
              </a:rPr>
              <a:t>Apresentação de cada ponto sobre Appium</a:t>
            </a:r>
          </a:p>
          <a:p>
            <a:pPr lvl="2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 sz="2000">
                <a:latin typeface="Calibri" panose="020F0502020204030204" pitchFamily="34" charset="0"/>
              </a:rPr>
              <a:t>Instalação da app</a:t>
            </a:r>
          </a:p>
          <a:p>
            <a:pPr lvl="2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 sz="2000">
                <a:latin typeface="Calibri" panose="020F0502020204030204" pitchFamily="34" charset="0"/>
              </a:rPr>
              <a:t>Inserção das </a:t>
            </a:r>
            <a:r>
              <a:rPr lang="pt-BR" altLang="en-US" sz="2000" i="1">
                <a:latin typeface="Calibri" panose="020F0502020204030204" pitchFamily="34" charset="0"/>
              </a:rPr>
              <a:t>DesiredCapabilities</a:t>
            </a:r>
          </a:p>
          <a:p>
            <a:pPr lvl="2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 sz="2000">
                <a:latin typeface="Calibri" panose="020F0502020204030204" pitchFamily="34" charset="0"/>
              </a:rPr>
              <a:t>Inserção da interação com a app</a:t>
            </a:r>
          </a:p>
          <a:p>
            <a:pPr lvl="2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 sz="2000">
                <a:latin typeface="Calibri" panose="020F0502020204030204" pitchFamily="34" charset="0"/>
              </a:rPr>
              <a:t>Inserção das validações</a:t>
            </a:r>
          </a:p>
          <a:p>
            <a:pPr lvl="2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pt-BR" altLang="en-US" sz="10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>
                <a:latin typeface="Calibri" panose="020F0502020204030204" pitchFamily="34" charset="0"/>
              </a:rPr>
              <a:t>Execução do script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pt-BR" altLang="en-US" sz="5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>
                <a:latin typeface="Calibri" panose="020F0502020204030204" pitchFamily="34" charset="0"/>
              </a:rPr>
              <a:t>Exercício(s)</a:t>
            </a:r>
          </a:p>
          <a:p>
            <a:pPr lvl="2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pt-BR" altLang="en-US" sz="200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pt-BR" altLang="en-US" sz="14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28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28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3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10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 txBox="1">
            <a:spLocks/>
          </p:cNvSpPr>
          <p:nvPr/>
        </p:nvSpPr>
        <p:spPr bwMode="auto">
          <a:xfrm>
            <a:off x="1042988" y="1588"/>
            <a:ext cx="81010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4400">
                <a:solidFill>
                  <a:srgbClr val="FFFFFF"/>
                </a:solidFill>
                <a:latin typeface="Calibri" panose="020F0502020204030204" pitchFamily="34" charset="0"/>
              </a:rPr>
              <a:t>Passos de Automação</a:t>
            </a:r>
          </a:p>
        </p:txBody>
      </p:sp>
      <p:sp>
        <p:nvSpPr>
          <p:cNvPr id="27650" name="Content Placeholder 2"/>
          <p:cNvSpPr txBox="1">
            <a:spLocks/>
          </p:cNvSpPr>
          <p:nvPr/>
        </p:nvSpPr>
        <p:spPr bwMode="auto">
          <a:xfrm>
            <a:off x="214313" y="1071563"/>
            <a:ext cx="8715375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00100" indent="-5143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00150" indent="-5143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en-US" sz="2800">
                <a:latin typeface="Calibri" panose="020F0502020204030204" pitchFamily="34" charset="0"/>
              </a:rPr>
              <a:t>Nós executaremos os seguintes passos para automatizar os testes:</a:t>
            </a:r>
          </a:p>
          <a:p>
            <a:pPr eaLnBrk="1" hangingPunct="1">
              <a:spcBef>
                <a:spcPct val="20000"/>
              </a:spcBef>
            </a:pPr>
            <a:endParaRPr lang="pt-BR" altLang="en-US" sz="14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pt-BR" altLang="en-US">
                <a:latin typeface="Calibri" panose="020F0502020204030204" pitchFamily="34" charset="0"/>
              </a:rPr>
              <a:t>Executar o teste manualmente no dispositivo</a:t>
            </a: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7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pt-BR" altLang="en-US">
                <a:latin typeface="Calibri" panose="020F0502020204030204" pitchFamily="34" charset="0"/>
              </a:rPr>
              <a:t>Desenvolver o script</a:t>
            </a:r>
          </a:p>
          <a:p>
            <a:pPr lvl="2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pt-BR" altLang="en-US" sz="2000">
                <a:latin typeface="Calibri" panose="020F0502020204030204" pitchFamily="34" charset="0"/>
              </a:rPr>
              <a:t>Informar a app que será testada</a:t>
            </a:r>
          </a:p>
          <a:p>
            <a:pPr lvl="2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pt-BR" altLang="en-US" sz="2000">
                <a:latin typeface="Calibri" panose="020F0502020204030204" pitchFamily="34" charset="0"/>
              </a:rPr>
              <a:t>Informar as capacidades</a:t>
            </a:r>
          </a:p>
          <a:p>
            <a:pPr lvl="2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pt-BR" altLang="en-US" sz="2000">
                <a:latin typeface="Calibri" panose="020F0502020204030204" pitchFamily="34" charset="0"/>
              </a:rPr>
              <a:t>Criar a conexão com Appium</a:t>
            </a:r>
          </a:p>
          <a:p>
            <a:pPr lvl="2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pt-BR" altLang="en-US" sz="2000">
                <a:latin typeface="Calibri" panose="020F0502020204030204" pitchFamily="34" charset="0"/>
              </a:rPr>
              <a:t>Desenvolver o script (interação com os componentes)</a:t>
            </a:r>
          </a:p>
          <a:p>
            <a:pPr lvl="2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pt-BR" altLang="en-US" sz="2000">
                <a:latin typeface="Calibri" panose="020F0502020204030204" pitchFamily="34" charset="0"/>
              </a:rPr>
              <a:t>Colocar as validações</a:t>
            </a:r>
          </a:p>
          <a:p>
            <a:pPr lvl="2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9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pt-BR" altLang="en-US">
                <a:latin typeface="Calibri" panose="020F0502020204030204" pitchFamily="34" charset="0"/>
              </a:rPr>
              <a:t>Executando o script automatizado</a:t>
            </a:r>
          </a:p>
          <a:p>
            <a:pPr lvl="2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pt-BR" altLang="en-US" sz="2000">
                <a:latin typeface="Calibri" panose="020F0502020204030204" pitchFamily="34" charset="0"/>
              </a:rPr>
              <a:t>Abrir e iniciar o Appium.app</a:t>
            </a:r>
          </a:p>
          <a:p>
            <a:pPr lvl="2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pt-BR" altLang="en-US" sz="2000">
                <a:latin typeface="Calibri" panose="020F0502020204030204" pitchFamily="34" charset="0"/>
              </a:rPr>
              <a:t>Executar o script de teste</a:t>
            </a: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28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28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3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27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-3175" y="2133600"/>
            <a:ext cx="87153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defRPr/>
            </a:pPr>
            <a:r>
              <a:rPr lang="pt-BR" sz="4200" b="1" dirty="0" smtClean="0">
                <a:latin typeface="Calibri" charset="0"/>
              </a:rPr>
              <a:t>Mas antes... testes do ambiente!</a:t>
            </a:r>
          </a:p>
          <a:p>
            <a:pPr marL="0" indent="0" eaLnBrk="1" hangingPunct="1">
              <a:spcBef>
                <a:spcPct val="20000"/>
              </a:spcBef>
              <a:defRPr/>
            </a:pPr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Vamos testar para saber se você configurou seu ambiente</a:t>
            </a:r>
          </a:p>
        </p:txBody>
      </p:sp>
    </p:spTree>
    <p:extLst>
      <p:ext uri="{BB962C8B-B14F-4D97-AF65-F5344CB8AC3E}">
        <p14:creationId xmlns:p14="http://schemas.microsoft.com/office/powerpoint/2010/main" val="920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 txBox="1">
            <a:spLocks/>
          </p:cNvSpPr>
          <p:nvPr/>
        </p:nvSpPr>
        <p:spPr bwMode="auto">
          <a:xfrm>
            <a:off x="1042988" y="1588"/>
            <a:ext cx="81010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4400">
                <a:solidFill>
                  <a:srgbClr val="FFFFFF"/>
                </a:solidFill>
                <a:latin typeface="Calibri" panose="020F0502020204030204" pitchFamily="34" charset="0"/>
              </a:rPr>
              <a:t>Testes do Ambiente</a:t>
            </a:r>
          </a:p>
        </p:txBody>
      </p:sp>
      <p:sp>
        <p:nvSpPr>
          <p:cNvPr id="29698" name="Content Placeholder 2"/>
          <p:cNvSpPr txBox="1">
            <a:spLocks/>
          </p:cNvSpPr>
          <p:nvPr/>
        </p:nvSpPr>
        <p:spPr bwMode="auto">
          <a:xfrm>
            <a:off x="214313" y="1071563"/>
            <a:ext cx="8715375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00100" indent="-5143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en-US" sz="2800">
                <a:latin typeface="Calibri" panose="020F0502020204030204" pitchFamily="34" charset="0"/>
              </a:rPr>
              <a:t>Todos acessaram um link de pré condições</a:t>
            </a:r>
          </a:p>
          <a:p>
            <a:pPr eaLnBrk="1" hangingPunct="1">
              <a:spcBef>
                <a:spcPct val="20000"/>
              </a:spcBef>
            </a:pPr>
            <a:r>
              <a:rPr lang="pt-BR" altLang="en-US" sz="2800" b="1">
                <a:latin typeface="Calibri" panose="020F0502020204030204" pitchFamily="34" charset="0"/>
              </a:rPr>
              <a:t>http://qualister.info/workshops/appium/pre_condicoes/</a:t>
            </a:r>
          </a:p>
          <a:p>
            <a:pPr eaLnBrk="1" hangingPunct="1">
              <a:spcBef>
                <a:spcPct val="20000"/>
              </a:spcBef>
            </a:pPr>
            <a:endParaRPr lang="pt-BR" altLang="en-US" sz="280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pt-BR" altLang="en-US" sz="2800">
                <a:latin typeface="Calibri" panose="020F0502020204030204" pitchFamily="34" charset="0"/>
              </a:rPr>
              <a:t>Aqueles que não o fizeram, infelizmente, não será dado suporte no Exercício(s) </a:t>
            </a:r>
            <a:r>
              <a:rPr lang="pt-BR" altLang="en-US" sz="2800">
                <a:latin typeface="Calibri" panose="020F0502020204030204" pitchFamily="34" charset="0"/>
                <a:sym typeface="Wingdings" panose="05000000000000000000" pitchFamily="2" charset="2"/>
              </a:rPr>
              <a:t></a:t>
            </a:r>
            <a:endParaRPr lang="pt-BR" altLang="en-US">
              <a:latin typeface="Calibri" panose="020F0502020204030204" pitchFamily="34" charset="0"/>
            </a:endParaRPr>
          </a:p>
          <a:p>
            <a:pPr lvl="2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pt-BR" altLang="en-US" sz="200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pt-BR" altLang="en-US" sz="14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28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28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3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47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 txBox="1">
            <a:spLocks/>
          </p:cNvSpPr>
          <p:nvPr/>
        </p:nvSpPr>
        <p:spPr bwMode="auto">
          <a:xfrm>
            <a:off x="1042988" y="1588"/>
            <a:ext cx="81010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4400">
                <a:solidFill>
                  <a:srgbClr val="FFFFFF"/>
                </a:solidFill>
                <a:latin typeface="Calibri" panose="020F0502020204030204" pitchFamily="34" charset="0"/>
              </a:rPr>
              <a:t>Java</a:t>
            </a:r>
          </a:p>
        </p:txBody>
      </p:sp>
      <p:sp>
        <p:nvSpPr>
          <p:cNvPr id="30722" name="Content Placeholder 2"/>
          <p:cNvSpPr txBox="1">
            <a:spLocks/>
          </p:cNvSpPr>
          <p:nvPr/>
        </p:nvSpPr>
        <p:spPr bwMode="auto">
          <a:xfrm>
            <a:off x="214313" y="1071563"/>
            <a:ext cx="8715375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00100" indent="-5143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en-US">
                <a:latin typeface="Calibri" panose="020F0502020204030204" pitchFamily="34" charset="0"/>
              </a:rPr>
              <a:t>Digite a palavra </a:t>
            </a:r>
            <a:r>
              <a:rPr lang="pt-BR" altLang="en-US" i="1">
                <a:latin typeface="Calibri" panose="020F0502020204030204" pitchFamily="34" charset="0"/>
              </a:rPr>
              <a:t>java</a:t>
            </a:r>
            <a:r>
              <a:rPr lang="pt-BR" altLang="en-US">
                <a:latin typeface="Calibri" panose="020F0502020204030204" pitchFamily="34" charset="0"/>
              </a:rPr>
              <a:t> e pressione </a:t>
            </a:r>
            <a:r>
              <a:rPr lang="pt-BR" altLang="en-US" i="1">
                <a:latin typeface="Calibri" panose="020F0502020204030204" pitchFamily="34" charset="0"/>
              </a:rPr>
              <a:t>ENTER</a:t>
            </a:r>
            <a:r>
              <a:rPr lang="pt-BR" altLang="en-US">
                <a:latin typeface="Calibri" panose="020F0502020204030204" pitchFamily="34" charset="0"/>
              </a:rPr>
              <a:t> no Prompt de Comando</a:t>
            </a:r>
          </a:p>
          <a:p>
            <a:pPr eaLnBrk="1" hangingPunct="1">
              <a:spcBef>
                <a:spcPct val="20000"/>
              </a:spcBef>
            </a:pPr>
            <a:endParaRPr lang="pt-BR" altLang="en-US" sz="200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pt-BR" altLang="en-US" sz="2000" b="1">
                <a:latin typeface="Calibri" panose="020F0502020204030204" pitchFamily="34" charset="0"/>
              </a:rPr>
              <a:t>Resultado Esperado: </a:t>
            </a:r>
            <a:r>
              <a:rPr lang="pt-BR" altLang="en-US" sz="2000">
                <a:latin typeface="Calibri" panose="020F0502020204030204" pitchFamily="34" charset="0"/>
              </a:rPr>
              <a:t>um monte de palavras em inglês começando com </a:t>
            </a:r>
            <a:r>
              <a:rPr lang="pt-BR" altLang="pt-BR" sz="2000">
                <a:latin typeface="Calibri" panose="020F0502020204030204" pitchFamily="34" charset="0"/>
              </a:rPr>
              <a:t>“</a:t>
            </a:r>
            <a:r>
              <a:rPr lang="pt-BR" altLang="en-US" sz="2000">
                <a:latin typeface="Calibri" panose="020F0502020204030204" pitchFamily="34" charset="0"/>
              </a:rPr>
              <a:t>-</a:t>
            </a:r>
            <a:r>
              <a:rPr lang="pt-BR" altLang="pt-BR" sz="2000">
                <a:latin typeface="Calibri" panose="020F0502020204030204" pitchFamily="34" charset="0"/>
              </a:rPr>
              <a:t>”</a:t>
            </a:r>
            <a:endParaRPr lang="pt-BR" altLang="en-US" sz="2000">
              <a:latin typeface="Calibri" panose="020F0502020204030204" pitchFamily="34" charset="0"/>
            </a:endParaRPr>
          </a:p>
          <a:p>
            <a:pPr lvl="2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pt-BR" altLang="en-US" sz="200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pt-BR" altLang="en-US" sz="14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28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28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3200">
              <a:latin typeface="Calibri" panose="020F0502020204030204" pitchFamily="34" charset="0"/>
            </a:endParaRPr>
          </a:p>
        </p:txBody>
      </p:sp>
      <p:pic>
        <p:nvPicPr>
          <p:cNvPr id="3072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781300"/>
            <a:ext cx="5732463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79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 txBox="1">
            <a:spLocks/>
          </p:cNvSpPr>
          <p:nvPr/>
        </p:nvSpPr>
        <p:spPr bwMode="auto">
          <a:xfrm>
            <a:off x="1042988" y="1588"/>
            <a:ext cx="81010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4400">
                <a:solidFill>
                  <a:srgbClr val="FFFFFF"/>
                </a:solidFill>
                <a:latin typeface="Calibri" panose="020F0502020204030204" pitchFamily="34" charset="0"/>
              </a:rPr>
              <a:t>Android</a:t>
            </a:r>
          </a:p>
        </p:txBody>
      </p:sp>
      <p:sp>
        <p:nvSpPr>
          <p:cNvPr id="31746" name="Content Placeholder 2"/>
          <p:cNvSpPr txBox="1">
            <a:spLocks/>
          </p:cNvSpPr>
          <p:nvPr/>
        </p:nvSpPr>
        <p:spPr bwMode="auto">
          <a:xfrm>
            <a:off x="214313" y="1071563"/>
            <a:ext cx="8715375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00100" indent="-5143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en-US">
                <a:latin typeface="Calibri" panose="020F0502020204030204" pitchFamily="34" charset="0"/>
              </a:rPr>
              <a:t>Digite a palavra </a:t>
            </a:r>
            <a:r>
              <a:rPr lang="pt-BR" altLang="en-US" i="1">
                <a:latin typeface="Calibri" panose="020F0502020204030204" pitchFamily="34" charset="0"/>
              </a:rPr>
              <a:t>android sdk </a:t>
            </a:r>
            <a:r>
              <a:rPr lang="pt-BR" altLang="en-US">
                <a:latin typeface="Calibri" panose="020F0502020204030204" pitchFamily="34" charset="0"/>
              </a:rPr>
              <a:t>e pressione </a:t>
            </a:r>
            <a:r>
              <a:rPr lang="pt-BR" altLang="en-US" i="1">
                <a:latin typeface="Calibri" panose="020F0502020204030204" pitchFamily="34" charset="0"/>
              </a:rPr>
              <a:t>ENTER</a:t>
            </a:r>
            <a:r>
              <a:rPr lang="pt-BR" altLang="en-US">
                <a:latin typeface="Calibri" panose="020F0502020204030204" pitchFamily="34" charset="0"/>
              </a:rPr>
              <a:t> no Prompt de Comando</a:t>
            </a:r>
          </a:p>
          <a:p>
            <a:pPr eaLnBrk="1" hangingPunct="1">
              <a:spcBef>
                <a:spcPct val="20000"/>
              </a:spcBef>
            </a:pPr>
            <a:endParaRPr lang="pt-BR" altLang="en-US" sz="200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pt-BR" altLang="en-US" sz="2000" b="1">
                <a:latin typeface="Calibri" panose="020F0502020204030204" pitchFamily="34" charset="0"/>
              </a:rPr>
              <a:t>Resultado Esperado: </a:t>
            </a:r>
            <a:r>
              <a:rPr lang="pt-BR" altLang="en-US" sz="2000">
                <a:latin typeface="Calibri" panose="020F0502020204030204" pitchFamily="34" charset="0"/>
              </a:rPr>
              <a:t>abertura da janela Android SDK Manager</a:t>
            </a:r>
            <a:endParaRPr lang="pt-BR" altLang="en-US" sz="28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28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3200">
              <a:latin typeface="Calibri" panose="020F0502020204030204" pitchFamily="34" charset="0"/>
            </a:endParaRPr>
          </a:p>
        </p:txBody>
      </p:sp>
      <p:pic>
        <p:nvPicPr>
          <p:cNvPr id="3174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838450"/>
            <a:ext cx="49688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26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Canais</a:t>
            </a:r>
            <a:r>
              <a:rPr lang="en-US" dirty="0" smtClean="0"/>
              <a:t> de </a:t>
            </a:r>
            <a:r>
              <a:rPr lang="en-US" dirty="0" err="1" smtClean="0"/>
              <a:t>Comunicação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08" y="1248719"/>
            <a:ext cx="687608" cy="7093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87622" y="1311025"/>
            <a:ext cx="66447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http://guts-rs.blogspot.com.br/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32" y="3122955"/>
            <a:ext cx="671860" cy="6718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87412" y="3166497"/>
            <a:ext cx="1823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@gutsrs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C:\Users\Moises_armani\Pictures\canais comuni\google_group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712" y="6014683"/>
            <a:ext cx="2215671" cy="78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796429" y="6014683"/>
            <a:ext cx="60960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guts-rs-sucesu@googlegroups.com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90" y="2224488"/>
            <a:ext cx="686579" cy="6320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3136036"/>
            <a:ext cx="646690" cy="64669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87624" y="2278921"/>
            <a:ext cx="7008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 de Usuários de Testes de Software do RS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96781" y="3199743"/>
            <a:ext cx="17516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Guts RS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57162" y="3166993"/>
            <a:ext cx="1950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GUTS / RS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4" descr="http://www.medisprof.realwebhost.eu/wp-content/uploads/2014/12/SlideShare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057" y="5007311"/>
            <a:ext cx="740992" cy="74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187622" y="5085419"/>
            <a:ext cx="67009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</a:t>
            </a:r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pt.slideshare.net/GUTS-RS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s.ytimg.com/yts/img/youtube_logo_stacked-vfl225ZTx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1447" y="3123948"/>
            <a:ext cx="736367" cy="73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static.wixstatic.com/media/b68fb7_7f1b8ca7d7974c9a9f98898402d3784c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633" y="4061196"/>
            <a:ext cx="679734" cy="67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187622" y="4139453"/>
            <a:ext cx="47141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Testando no Bar – Porto Alegre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405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 txBox="1">
            <a:spLocks/>
          </p:cNvSpPr>
          <p:nvPr/>
        </p:nvSpPr>
        <p:spPr bwMode="auto">
          <a:xfrm>
            <a:off x="1042988" y="1588"/>
            <a:ext cx="81010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4400">
                <a:solidFill>
                  <a:srgbClr val="FFFFFF"/>
                </a:solidFill>
                <a:latin typeface="Calibri" panose="020F0502020204030204" pitchFamily="34" charset="0"/>
              </a:rPr>
              <a:t>Android</a:t>
            </a:r>
          </a:p>
        </p:txBody>
      </p:sp>
      <p:sp>
        <p:nvSpPr>
          <p:cNvPr id="32770" name="Content Placeholder 2"/>
          <p:cNvSpPr txBox="1">
            <a:spLocks/>
          </p:cNvSpPr>
          <p:nvPr/>
        </p:nvSpPr>
        <p:spPr bwMode="auto">
          <a:xfrm>
            <a:off x="214313" y="1071563"/>
            <a:ext cx="8715375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00100" indent="-5143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en-US">
                <a:latin typeface="Calibri" panose="020F0502020204030204" pitchFamily="34" charset="0"/>
              </a:rPr>
              <a:t>Digite a palavra </a:t>
            </a:r>
            <a:r>
              <a:rPr lang="pt-BR" altLang="en-US" i="1">
                <a:latin typeface="Calibri" panose="020F0502020204030204" pitchFamily="34" charset="0"/>
              </a:rPr>
              <a:t>android avd </a:t>
            </a:r>
            <a:r>
              <a:rPr lang="pt-BR" altLang="en-US">
                <a:latin typeface="Calibri" panose="020F0502020204030204" pitchFamily="34" charset="0"/>
              </a:rPr>
              <a:t>e pressione </a:t>
            </a:r>
            <a:r>
              <a:rPr lang="pt-BR" altLang="en-US" i="1">
                <a:latin typeface="Calibri" panose="020F0502020204030204" pitchFamily="34" charset="0"/>
              </a:rPr>
              <a:t>ENTER</a:t>
            </a:r>
            <a:r>
              <a:rPr lang="pt-BR" altLang="en-US">
                <a:latin typeface="Calibri" panose="020F0502020204030204" pitchFamily="34" charset="0"/>
              </a:rPr>
              <a:t> no Prompt de Comando</a:t>
            </a:r>
          </a:p>
          <a:p>
            <a:pPr eaLnBrk="1" hangingPunct="1">
              <a:spcBef>
                <a:spcPct val="20000"/>
              </a:spcBef>
            </a:pPr>
            <a:endParaRPr lang="pt-BR" altLang="en-US" sz="200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pt-BR" altLang="en-US" sz="2000" b="1">
                <a:latin typeface="Calibri" panose="020F0502020204030204" pitchFamily="34" charset="0"/>
              </a:rPr>
              <a:t>Resultado Esperado: </a:t>
            </a:r>
            <a:r>
              <a:rPr lang="pt-BR" altLang="en-US" sz="2000">
                <a:latin typeface="Calibri" panose="020F0502020204030204" pitchFamily="34" charset="0"/>
              </a:rPr>
              <a:t>abertura da janela Android Virtual Device (AVD) Manager</a:t>
            </a:r>
            <a:endParaRPr lang="pt-BR" altLang="en-US" sz="28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28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3200">
              <a:latin typeface="Calibri" panose="020F0502020204030204" pitchFamily="34" charset="0"/>
            </a:endParaRPr>
          </a:p>
        </p:txBody>
      </p:sp>
      <p:pic>
        <p:nvPicPr>
          <p:cNvPr id="3277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852738"/>
            <a:ext cx="5257800" cy="372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80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 txBox="1">
            <a:spLocks/>
          </p:cNvSpPr>
          <p:nvPr/>
        </p:nvSpPr>
        <p:spPr bwMode="auto">
          <a:xfrm>
            <a:off x="1042988" y="1588"/>
            <a:ext cx="81010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4400">
                <a:solidFill>
                  <a:srgbClr val="FFFFFF"/>
                </a:solidFill>
                <a:latin typeface="Calibri" panose="020F0502020204030204" pitchFamily="34" charset="0"/>
              </a:rPr>
              <a:t>Android</a:t>
            </a:r>
          </a:p>
        </p:txBody>
      </p:sp>
      <p:sp>
        <p:nvSpPr>
          <p:cNvPr id="33794" name="Content Placeholder 2"/>
          <p:cNvSpPr txBox="1">
            <a:spLocks/>
          </p:cNvSpPr>
          <p:nvPr/>
        </p:nvSpPr>
        <p:spPr bwMode="auto">
          <a:xfrm>
            <a:off x="214313" y="1071563"/>
            <a:ext cx="8715375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00100" indent="-5143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en-US">
                <a:latin typeface="Calibri" panose="020F0502020204030204" pitchFamily="34" charset="0"/>
              </a:rPr>
              <a:t>Digite a palavra </a:t>
            </a:r>
            <a:r>
              <a:rPr lang="pt-BR" altLang="en-US" i="1">
                <a:latin typeface="Calibri" panose="020F0502020204030204" pitchFamily="34" charset="0"/>
              </a:rPr>
              <a:t>adb </a:t>
            </a:r>
            <a:r>
              <a:rPr lang="pt-BR" altLang="en-US">
                <a:latin typeface="Calibri" panose="020F0502020204030204" pitchFamily="34" charset="0"/>
              </a:rPr>
              <a:t>e pressione </a:t>
            </a:r>
            <a:r>
              <a:rPr lang="pt-BR" altLang="en-US" i="1">
                <a:latin typeface="Calibri" panose="020F0502020204030204" pitchFamily="34" charset="0"/>
              </a:rPr>
              <a:t>ENTER</a:t>
            </a:r>
            <a:r>
              <a:rPr lang="pt-BR" altLang="en-US">
                <a:latin typeface="Calibri" panose="020F0502020204030204" pitchFamily="34" charset="0"/>
              </a:rPr>
              <a:t> no Prompt de Comando</a:t>
            </a:r>
          </a:p>
          <a:p>
            <a:pPr eaLnBrk="1" hangingPunct="1">
              <a:spcBef>
                <a:spcPct val="20000"/>
              </a:spcBef>
            </a:pPr>
            <a:endParaRPr lang="pt-BR" altLang="en-US" sz="200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pt-BR" altLang="en-US" sz="2000" b="1">
                <a:latin typeface="Calibri" panose="020F0502020204030204" pitchFamily="34" charset="0"/>
              </a:rPr>
              <a:t>Resultado Esperado: </a:t>
            </a:r>
            <a:r>
              <a:rPr lang="pt-BR" altLang="en-US" sz="2000">
                <a:latin typeface="Calibri" panose="020F0502020204030204" pitchFamily="34" charset="0"/>
              </a:rPr>
              <a:t>Um log de todos os parâmetros do </a:t>
            </a:r>
            <a:r>
              <a:rPr lang="pt-BR" altLang="en-US" sz="2000" i="1">
                <a:latin typeface="Calibri" panose="020F0502020204030204" pitchFamily="34" charset="0"/>
              </a:rPr>
              <a:t>adb</a:t>
            </a:r>
            <a:endParaRPr lang="pt-BR" altLang="en-US" sz="2800" i="1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28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3200">
              <a:latin typeface="Calibri" panose="020F0502020204030204" pitchFamily="34" charset="0"/>
            </a:endParaRPr>
          </a:p>
        </p:txBody>
      </p:sp>
      <p:pic>
        <p:nvPicPr>
          <p:cNvPr id="3379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852738"/>
            <a:ext cx="6283325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27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-3175" y="2133600"/>
            <a:ext cx="87153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en-US" sz="4200" b="1">
                <a:latin typeface="Calibri" panose="020F0502020204030204" pitchFamily="34" charset="0"/>
              </a:rPr>
              <a:t>Configurações</a:t>
            </a:r>
          </a:p>
          <a:p>
            <a:pPr eaLnBrk="1" hangingPunct="1">
              <a:spcBef>
                <a:spcPct val="20000"/>
              </a:spcBef>
            </a:pPr>
            <a:r>
              <a:rPr lang="pt-BR" altLang="en-US" sz="2800">
                <a:solidFill>
                  <a:srgbClr val="7F7F7F"/>
                </a:solidFill>
                <a:latin typeface="Calibri" panose="020F0502020204030204" pitchFamily="34" charset="0"/>
              </a:rPr>
              <a:t>Neste tópico falaremos sobre como configurar o projeto e o Appium.app</a:t>
            </a:r>
          </a:p>
        </p:txBody>
      </p:sp>
    </p:spTree>
    <p:extLst>
      <p:ext uri="{BB962C8B-B14F-4D97-AF65-F5344CB8AC3E}">
        <p14:creationId xmlns:p14="http://schemas.microsoft.com/office/powerpoint/2010/main" val="421784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 txBox="1">
            <a:spLocks/>
          </p:cNvSpPr>
          <p:nvPr/>
        </p:nvSpPr>
        <p:spPr bwMode="auto">
          <a:xfrm>
            <a:off x="1042988" y="1588"/>
            <a:ext cx="81010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4400">
                <a:solidFill>
                  <a:srgbClr val="FFFFFF"/>
                </a:solidFill>
                <a:latin typeface="Calibri" panose="020F0502020204030204" pitchFamily="34" charset="0"/>
              </a:rPr>
              <a:t>Configurações</a:t>
            </a:r>
          </a:p>
        </p:txBody>
      </p:sp>
      <p:sp>
        <p:nvSpPr>
          <p:cNvPr id="24578" name="Content Placeholder 2"/>
          <p:cNvSpPr txBox="1">
            <a:spLocks/>
          </p:cNvSpPr>
          <p:nvPr/>
        </p:nvSpPr>
        <p:spPr bwMode="auto">
          <a:xfrm>
            <a:off x="214313" y="1071563"/>
            <a:ext cx="8715375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pt-BR" altLang="en-US">
                <a:latin typeface="Calibri" panose="020F0502020204030204" pitchFamily="34" charset="0"/>
              </a:rPr>
              <a:t>Crie uma pasta no C:\ com o nome </a:t>
            </a:r>
            <a:r>
              <a:rPr lang="pt-BR" altLang="pt-BR">
                <a:latin typeface="Calibri" panose="020F0502020204030204" pitchFamily="34" charset="0"/>
              </a:rPr>
              <a:t>“</a:t>
            </a:r>
            <a:r>
              <a:rPr lang="pt-BR" altLang="ja-JP">
                <a:latin typeface="Calibri" panose="020F0502020204030204" pitchFamily="34" charset="0"/>
              </a:rPr>
              <a:t>Appium_drivers</a:t>
            </a:r>
            <a:r>
              <a:rPr lang="pt-BR" altLang="pt-BR">
                <a:latin typeface="Calibri" panose="020F0502020204030204" pitchFamily="34" charset="0"/>
              </a:rPr>
              <a:t>”</a:t>
            </a:r>
            <a:r>
              <a:rPr lang="pt-BR" altLang="ja-JP">
                <a:latin typeface="Calibri" panose="020F0502020204030204" pitchFamily="34" charset="0"/>
              </a:rPr>
              <a:t> contendo: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 sz="2000">
                <a:latin typeface="Calibri" panose="020F0502020204030204" pitchFamily="34" charset="0"/>
              </a:rPr>
              <a:t>Arquivo </a:t>
            </a:r>
            <a:r>
              <a:rPr lang="pt-BR" altLang="en-US" sz="2000" i="1">
                <a:latin typeface="Calibri" panose="020F0502020204030204" pitchFamily="34" charset="0"/>
              </a:rPr>
              <a:t>java-client-3.0.0.jar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 sz="2000">
                <a:latin typeface="Calibri" panose="020F0502020204030204" pitchFamily="34" charset="0"/>
              </a:rPr>
              <a:t>Arquivo </a:t>
            </a:r>
            <a:r>
              <a:rPr lang="pt-BR" altLang="en-US" sz="2000" i="1">
                <a:latin typeface="Calibri" panose="020F0502020204030204" pitchFamily="34" charset="0"/>
              </a:rPr>
              <a:t>selenium-server-standalone.2.46.0.jar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pt-BR" altLang="en-US" sz="2000" i="1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pt-BR" altLang="en-US">
                <a:latin typeface="Calibri" panose="020F0502020204030204" pitchFamily="34" charset="0"/>
              </a:rPr>
              <a:t>Copiar os arquivos .apk (aplicações) para a pasta </a:t>
            </a:r>
            <a:r>
              <a:rPr lang="pt-BR" altLang="pt-BR">
                <a:latin typeface="Calibri" panose="020F0502020204030204" pitchFamily="34" charset="0"/>
              </a:rPr>
              <a:t>“</a:t>
            </a:r>
            <a:r>
              <a:rPr lang="pt-BR" altLang="ja-JP">
                <a:latin typeface="Calibri" panose="020F0502020204030204" pitchFamily="34" charset="0"/>
              </a:rPr>
              <a:t>Appium_drivers</a:t>
            </a:r>
            <a:r>
              <a:rPr lang="pt-BR" altLang="pt-BR">
                <a:latin typeface="Calibri" panose="020F0502020204030204" pitchFamily="34" charset="0"/>
              </a:rPr>
              <a:t>”</a:t>
            </a:r>
            <a:endParaRPr lang="pt-BR" altLang="ja-JP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pt-BR" altLang="en-US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pt-BR" altLang="en-US">
                <a:latin typeface="Calibri" panose="020F0502020204030204" pitchFamily="34" charset="0"/>
              </a:rPr>
              <a:t>Criar um projeto no Eclipse IDE com nome </a:t>
            </a:r>
            <a:r>
              <a:rPr lang="pt-BR" altLang="pt-BR">
                <a:latin typeface="Calibri" panose="020F0502020204030204" pitchFamily="34" charset="0"/>
              </a:rPr>
              <a:t>“</a:t>
            </a:r>
            <a:r>
              <a:rPr lang="pt-BR" altLang="ja-JP">
                <a:latin typeface="Calibri" panose="020F0502020204030204" pitchFamily="34" charset="0"/>
              </a:rPr>
              <a:t>Exemplo_Appium</a:t>
            </a:r>
            <a:r>
              <a:rPr lang="pt-BR" altLang="pt-BR">
                <a:latin typeface="Calibri" panose="020F0502020204030204" pitchFamily="34" charset="0"/>
              </a:rPr>
              <a:t>”</a:t>
            </a:r>
            <a:endParaRPr lang="pt-BR" altLang="ja-JP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 sz="2000">
                <a:latin typeface="Calibri" panose="020F0502020204030204" pitchFamily="34" charset="0"/>
              </a:rPr>
              <a:t>Menu </a:t>
            </a:r>
            <a:r>
              <a:rPr lang="pt-BR" altLang="en-US" sz="2000" i="1">
                <a:latin typeface="Calibri" panose="020F0502020204030204" pitchFamily="34" charset="0"/>
              </a:rPr>
              <a:t>File -&gt; New -&gt; Java Project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 sz="2000">
                <a:latin typeface="Calibri" panose="020F0502020204030204" pitchFamily="34" charset="0"/>
              </a:rPr>
              <a:t>Informar o nome </a:t>
            </a:r>
            <a:r>
              <a:rPr lang="pt-BR" altLang="pt-BR" sz="2000">
                <a:latin typeface="Calibri" panose="020F0502020204030204" pitchFamily="34" charset="0"/>
              </a:rPr>
              <a:t>“</a:t>
            </a:r>
            <a:r>
              <a:rPr lang="pt-BR" altLang="ja-JP" sz="2000">
                <a:latin typeface="Calibri" panose="020F0502020204030204" pitchFamily="34" charset="0"/>
              </a:rPr>
              <a:t>Exemplo_Appium</a:t>
            </a:r>
            <a:r>
              <a:rPr lang="pt-BR" altLang="pt-BR" sz="2000">
                <a:latin typeface="Calibri" panose="020F0502020204030204" pitchFamily="34" charset="0"/>
              </a:rPr>
              <a:t>”</a:t>
            </a:r>
            <a:r>
              <a:rPr lang="pt-BR" altLang="ja-JP" sz="2000">
                <a:latin typeface="Calibri" panose="020F0502020204030204" pitchFamily="34" charset="0"/>
              </a:rPr>
              <a:t> e clicar em </a:t>
            </a:r>
            <a:r>
              <a:rPr lang="pt-BR" altLang="ja-JP" sz="2000" i="1">
                <a:latin typeface="Calibri" panose="020F0502020204030204" pitchFamily="34" charset="0"/>
              </a:rPr>
              <a:t>Finish</a:t>
            </a: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28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3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6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 txBox="1">
            <a:spLocks/>
          </p:cNvSpPr>
          <p:nvPr/>
        </p:nvSpPr>
        <p:spPr bwMode="auto">
          <a:xfrm>
            <a:off x="1042988" y="1588"/>
            <a:ext cx="81010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4400">
                <a:solidFill>
                  <a:srgbClr val="FFFFFF"/>
                </a:solidFill>
                <a:latin typeface="Calibri" panose="020F0502020204030204" pitchFamily="34" charset="0"/>
              </a:rPr>
              <a:t>Configurações</a:t>
            </a:r>
          </a:p>
        </p:txBody>
      </p:sp>
      <p:sp>
        <p:nvSpPr>
          <p:cNvPr id="36866" name="Content Placeholder 2"/>
          <p:cNvSpPr txBox="1">
            <a:spLocks/>
          </p:cNvSpPr>
          <p:nvPr/>
        </p:nvSpPr>
        <p:spPr bwMode="auto">
          <a:xfrm>
            <a:off x="214313" y="1071563"/>
            <a:ext cx="8715375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Calibri" panose="020F0502020204030204" pitchFamily="34" charset="0"/>
              <a:buAutoNum type="arabicPeriod" startAt="4"/>
            </a:pPr>
            <a:r>
              <a:rPr lang="pt-BR" altLang="en-US">
                <a:latin typeface="Calibri" panose="020F0502020204030204" pitchFamily="34" charset="0"/>
              </a:rPr>
              <a:t>Adicione as bibliotecas no Build Path do projeto no Eclipse IDE:</a:t>
            </a: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pt-BR" altLang="en-US" sz="2000">
                <a:latin typeface="Calibri" panose="020F0502020204030204" pitchFamily="34" charset="0"/>
              </a:rPr>
              <a:t>Menu </a:t>
            </a:r>
            <a:r>
              <a:rPr lang="pt-BR" altLang="en-US" sz="2000" i="1">
                <a:latin typeface="Calibri" panose="020F0502020204030204" pitchFamily="34" charset="0"/>
              </a:rPr>
              <a:t>File -&gt; Properties</a:t>
            </a: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pt-BR" altLang="en-US" sz="2000">
                <a:latin typeface="Calibri" panose="020F0502020204030204" pitchFamily="34" charset="0"/>
              </a:rPr>
              <a:t>Selecionar </a:t>
            </a:r>
            <a:r>
              <a:rPr lang="pt-BR" altLang="pt-BR" sz="2000" i="1">
                <a:latin typeface="Calibri" panose="020F0502020204030204" pitchFamily="34" charset="0"/>
              </a:rPr>
              <a:t>“</a:t>
            </a:r>
            <a:r>
              <a:rPr lang="pt-BR" altLang="en-US" sz="2000" i="1">
                <a:latin typeface="Calibri" panose="020F0502020204030204" pitchFamily="34" charset="0"/>
              </a:rPr>
              <a:t>Java Build Path</a:t>
            </a:r>
            <a:r>
              <a:rPr lang="pt-BR" altLang="pt-BR" sz="2000" i="1">
                <a:latin typeface="Calibri" panose="020F0502020204030204" pitchFamily="34" charset="0"/>
              </a:rPr>
              <a:t>”</a:t>
            </a:r>
            <a:r>
              <a:rPr lang="pt-BR" altLang="en-US" sz="2000" i="1">
                <a:latin typeface="Calibri" panose="020F0502020204030204" pitchFamily="34" charset="0"/>
              </a:rPr>
              <a:t> </a:t>
            </a:r>
            <a:r>
              <a:rPr lang="pt-BR" altLang="en-US" sz="2000">
                <a:latin typeface="Calibri" panose="020F0502020204030204" pitchFamily="34" charset="0"/>
              </a:rPr>
              <a:t>no canto esquerdo e clicar na aba </a:t>
            </a:r>
            <a:r>
              <a:rPr lang="pt-BR" altLang="pt-BR" sz="2000" i="1">
                <a:latin typeface="Calibri" panose="020F0502020204030204" pitchFamily="34" charset="0"/>
              </a:rPr>
              <a:t>“</a:t>
            </a:r>
            <a:r>
              <a:rPr lang="pt-BR" altLang="ja-JP" sz="2000" i="1">
                <a:latin typeface="Calibri" panose="020F0502020204030204" pitchFamily="34" charset="0"/>
              </a:rPr>
              <a:t>Libraries</a:t>
            </a:r>
            <a:r>
              <a:rPr lang="pt-BR" altLang="pt-BR" sz="2000" i="1">
                <a:latin typeface="Calibri" panose="020F0502020204030204" pitchFamily="34" charset="0"/>
              </a:rPr>
              <a:t>”</a:t>
            </a:r>
            <a:endParaRPr lang="pt-BR" altLang="ja-JP" sz="2000" i="1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pt-BR" altLang="en-US" sz="2000">
                <a:latin typeface="Calibri" panose="020F0502020204030204" pitchFamily="34" charset="0"/>
              </a:rPr>
              <a:t>Clicar no botão </a:t>
            </a:r>
            <a:r>
              <a:rPr lang="pt-BR" altLang="pt-BR" sz="2000" i="1">
                <a:latin typeface="Calibri" panose="020F0502020204030204" pitchFamily="34" charset="0"/>
              </a:rPr>
              <a:t>“</a:t>
            </a:r>
            <a:r>
              <a:rPr lang="pt-BR" altLang="ja-JP" sz="2000" i="1">
                <a:latin typeface="Calibri" panose="020F0502020204030204" pitchFamily="34" charset="0"/>
              </a:rPr>
              <a:t>Add External JARs...</a:t>
            </a:r>
            <a:r>
              <a:rPr lang="pt-BR" altLang="pt-BR" sz="2000" i="1">
                <a:latin typeface="Calibri" panose="020F0502020204030204" pitchFamily="34" charset="0"/>
              </a:rPr>
              <a:t>”</a:t>
            </a:r>
            <a:endParaRPr lang="pt-BR" altLang="ja-JP" sz="2000" i="1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pt-BR" altLang="en-US" sz="2000">
                <a:latin typeface="Calibri" panose="020F0502020204030204" pitchFamily="34" charset="0"/>
              </a:rPr>
              <a:t>Selecionar o arquivo </a:t>
            </a:r>
            <a:r>
              <a:rPr lang="pt-BR" altLang="pt-BR" sz="2000" i="1">
                <a:latin typeface="Calibri" panose="020F0502020204030204" pitchFamily="34" charset="0"/>
              </a:rPr>
              <a:t>“</a:t>
            </a:r>
            <a:r>
              <a:rPr lang="pt-BR" altLang="en-US" sz="2000" i="1">
                <a:latin typeface="Calibri" panose="020F0502020204030204" pitchFamily="34" charset="0"/>
              </a:rPr>
              <a:t>java-client-3.0.0.jar</a:t>
            </a:r>
            <a:r>
              <a:rPr lang="pt-BR" altLang="pt-BR" sz="2000" i="1">
                <a:latin typeface="Calibri" panose="020F0502020204030204" pitchFamily="34" charset="0"/>
              </a:rPr>
              <a:t>”</a:t>
            </a:r>
            <a:r>
              <a:rPr lang="pt-BR" altLang="en-US" sz="2000" i="1">
                <a:latin typeface="Calibri" panose="020F0502020204030204" pitchFamily="34" charset="0"/>
              </a:rPr>
              <a:t> </a:t>
            </a:r>
            <a:r>
              <a:rPr lang="pt-BR" altLang="en-US" sz="2000">
                <a:latin typeface="Calibri" panose="020F0502020204030204" pitchFamily="34" charset="0"/>
              </a:rPr>
              <a:t>e clicar em OK</a:t>
            </a: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pt-BR" altLang="en-US" sz="2000">
                <a:latin typeface="Calibri" panose="020F0502020204030204" pitchFamily="34" charset="0"/>
              </a:rPr>
              <a:t>Repetir o passo 3 e 4, selecionando o arquivo </a:t>
            </a:r>
            <a:r>
              <a:rPr lang="pt-BR" altLang="pt-BR" sz="2000" i="1">
                <a:latin typeface="Calibri" panose="020F0502020204030204" pitchFamily="34" charset="0"/>
              </a:rPr>
              <a:t>“</a:t>
            </a:r>
            <a:r>
              <a:rPr lang="pt-BR" altLang="en-US" sz="2000" i="1">
                <a:latin typeface="Calibri" panose="020F0502020204030204" pitchFamily="34" charset="0"/>
              </a:rPr>
              <a:t>selenium-server-standalone-2.46.0.jar</a:t>
            </a:r>
            <a:r>
              <a:rPr lang="pt-BR" altLang="pt-BR" sz="2000" i="1">
                <a:latin typeface="Calibri" panose="020F0502020204030204" pitchFamily="34" charset="0"/>
              </a:rPr>
              <a:t>”</a:t>
            </a:r>
            <a:endParaRPr lang="pt-BR" altLang="en-US" sz="2000" i="1">
              <a:latin typeface="Calibri" panose="020F0502020204030204" pitchFamily="34" charset="0"/>
            </a:endParaRPr>
          </a:p>
        </p:txBody>
      </p:sp>
      <p:pic>
        <p:nvPicPr>
          <p:cNvPr id="3686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933825"/>
            <a:ext cx="78136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419475" y="5229225"/>
            <a:ext cx="3529013" cy="43180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621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 txBox="1">
            <a:spLocks/>
          </p:cNvSpPr>
          <p:nvPr/>
        </p:nvSpPr>
        <p:spPr bwMode="auto">
          <a:xfrm>
            <a:off x="1042988" y="1588"/>
            <a:ext cx="81010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4400">
                <a:solidFill>
                  <a:srgbClr val="FFFFFF"/>
                </a:solidFill>
                <a:latin typeface="Calibri" panose="020F0502020204030204" pitchFamily="34" charset="0"/>
              </a:rPr>
              <a:t>Configurações</a:t>
            </a:r>
          </a:p>
        </p:txBody>
      </p:sp>
      <p:sp>
        <p:nvSpPr>
          <p:cNvPr id="24578" name="Content Placeholder 2"/>
          <p:cNvSpPr txBox="1">
            <a:spLocks/>
          </p:cNvSpPr>
          <p:nvPr/>
        </p:nvSpPr>
        <p:spPr bwMode="auto">
          <a:xfrm>
            <a:off x="214313" y="1071563"/>
            <a:ext cx="8715375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Calibri" panose="020F0502020204030204" pitchFamily="34" charset="0"/>
              <a:buAutoNum type="arabicPeriod" startAt="5"/>
            </a:pPr>
            <a:r>
              <a:rPr lang="pt-BR" altLang="en-US" sz="1800">
                <a:latin typeface="Calibri" panose="020F0502020204030204" pitchFamily="34" charset="0"/>
              </a:rPr>
              <a:t>Criação da estrutura para o script:</a:t>
            </a:r>
          </a:p>
          <a:p>
            <a:pPr eaLnBrk="1" hangingPunct="1">
              <a:spcBef>
                <a:spcPct val="20000"/>
              </a:spcBef>
              <a:buFont typeface="Calibri" panose="020F0502020204030204" pitchFamily="34" charset="0"/>
              <a:buAutoNum type="arabicPeriod" startAt="5"/>
            </a:pPr>
            <a:endParaRPr lang="pt-BR" altLang="en-US" sz="2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 sz="1600">
                <a:latin typeface="Calibri" panose="020F0502020204030204" pitchFamily="34" charset="0"/>
              </a:rPr>
              <a:t>Abrir a pasta </a:t>
            </a:r>
            <a:r>
              <a:rPr lang="pt-BR" altLang="pt-BR" sz="1600">
                <a:latin typeface="Calibri" panose="020F0502020204030204" pitchFamily="34" charset="0"/>
              </a:rPr>
              <a:t>“</a:t>
            </a:r>
            <a:r>
              <a:rPr lang="pt-BR" altLang="ja-JP" sz="1600">
                <a:latin typeface="Calibri" panose="020F0502020204030204" pitchFamily="34" charset="0"/>
              </a:rPr>
              <a:t>Exemplo_Appium</a:t>
            </a:r>
            <a:r>
              <a:rPr lang="pt-BR" altLang="pt-BR" sz="1600">
                <a:latin typeface="Calibri" panose="020F0502020204030204" pitchFamily="34" charset="0"/>
              </a:rPr>
              <a:t>”</a:t>
            </a:r>
            <a:r>
              <a:rPr lang="pt-BR" altLang="ja-JP" sz="1600">
                <a:latin typeface="Calibri" panose="020F0502020204030204" pitchFamily="34" charset="0"/>
              </a:rPr>
              <a:t>, clicar na pasta </a:t>
            </a:r>
            <a:r>
              <a:rPr lang="pt-BR" altLang="pt-BR" sz="1600">
                <a:latin typeface="Calibri" panose="020F0502020204030204" pitchFamily="34" charset="0"/>
              </a:rPr>
              <a:t>“</a:t>
            </a:r>
            <a:r>
              <a:rPr lang="pt-BR" altLang="ja-JP" sz="1600">
                <a:latin typeface="Calibri" panose="020F0502020204030204" pitchFamily="34" charset="0"/>
              </a:rPr>
              <a:t>src</a:t>
            </a:r>
            <a:r>
              <a:rPr lang="pt-BR" altLang="pt-BR" sz="1600">
                <a:latin typeface="Calibri" panose="020F0502020204030204" pitchFamily="34" charset="0"/>
              </a:rPr>
              <a:t>”</a:t>
            </a:r>
            <a:endParaRPr lang="pt-BR" altLang="ja-JP" sz="16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 sz="1600">
                <a:latin typeface="Calibri" panose="020F0502020204030204" pitchFamily="34" charset="0"/>
              </a:rPr>
              <a:t>Clicar no menu </a:t>
            </a:r>
            <a:r>
              <a:rPr lang="pt-BR" altLang="en-US" sz="1600" i="1">
                <a:latin typeface="Calibri" panose="020F0502020204030204" pitchFamily="34" charset="0"/>
              </a:rPr>
              <a:t>File -&gt; New  -&gt; Package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 sz="1600">
                <a:latin typeface="Calibri" panose="020F0502020204030204" pitchFamily="34" charset="0"/>
              </a:rPr>
              <a:t>Informar no campo </a:t>
            </a:r>
            <a:r>
              <a:rPr lang="pt-BR" altLang="en-US" sz="1600" i="1">
                <a:latin typeface="Calibri" panose="020F0502020204030204" pitchFamily="34" charset="0"/>
              </a:rPr>
              <a:t>Name</a:t>
            </a:r>
            <a:r>
              <a:rPr lang="pt-BR" altLang="en-US" sz="1600">
                <a:latin typeface="Calibri" panose="020F0502020204030204" pitchFamily="34" charset="0"/>
              </a:rPr>
              <a:t>: </a:t>
            </a:r>
            <a:r>
              <a:rPr lang="pt-BR" altLang="en-US" sz="1600" i="1">
                <a:latin typeface="Calibri" panose="020F0502020204030204" pitchFamily="34" charset="0"/>
              </a:rPr>
              <a:t>teste.triangulo</a:t>
            </a: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120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 typeface="Calibri" panose="020F0502020204030204" pitchFamily="34" charset="0"/>
              <a:buAutoNum type="arabicPeriod" startAt="5"/>
            </a:pPr>
            <a:r>
              <a:rPr lang="pt-BR" altLang="en-US" sz="1800">
                <a:latin typeface="Calibri" panose="020F0502020204030204" pitchFamily="34" charset="0"/>
              </a:rPr>
              <a:t>Criação do script</a:t>
            </a:r>
          </a:p>
          <a:p>
            <a:pPr eaLnBrk="1" hangingPunct="1">
              <a:spcBef>
                <a:spcPct val="20000"/>
              </a:spcBef>
              <a:buFont typeface="Calibri" panose="020F0502020204030204" pitchFamily="34" charset="0"/>
              <a:buAutoNum type="arabicPeriod" startAt="5"/>
            </a:pPr>
            <a:endParaRPr lang="pt-BR" altLang="en-US" sz="1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 sz="1600">
                <a:latin typeface="Calibri" panose="020F0502020204030204" pitchFamily="34" charset="0"/>
              </a:rPr>
              <a:t>Clique no pacote criado (</a:t>
            </a:r>
            <a:r>
              <a:rPr lang="pt-BR" altLang="en-US" sz="1600" i="1">
                <a:latin typeface="Calibri" panose="020F0502020204030204" pitchFamily="34" charset="0"/>
              </a:rPr>
              <a:t>teste.triangulo</a:t>
            </a:r>
            <a:r>
              <a:rPr lang="pt-BR" altLang="en-US" sz="1600">
                <a:latin typeface="Calibri" panose="020F0502020204030204" pitchFamily="34" charset="0"/>
              </a:rPr>
              <a:t>)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 sz="1600">
                <a:latin typeface="Calibri" panose="020F0502020204030204" pitchFamily="34" charset="0"/>
              </a:rPr>
              <a:t>Clicar no menu </a:t>
            </a:r>
            <a:r>
              <a:rPr lang="pt-BR" altLang="en-US" sz="1600" i="1">
                <a:latin typeface="Calibri" panose="020F0502020204030204" pitchFamily="34" charset="0"/>
              </a:rPr>
              <a:t>File -&gt; New -&gt; JUnit Test Case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 sz="1600">
                <a:latin typeface="Calibri" panose="020F0502020204030204" pitchFamily="34" charset="0"/>
              </a:rPr>
              <a:t>Informar o </a:t>
            </a:r>
            <a:r>
              <a:rPr lang="pt-BR" altLang="en-US" sz="1600" i="1">
                <a:latin typeface="Calibri" panose="020F0502020204030204" pitchFamily="34" charset="0"/>
              </a:rPr>
              <a:t>Name</a:t>
            </a:r>
            <a:r>
              <a:rPr lang="pt-BR" altLang="en-US" sz="1600">
                <a:latin typeface="Calibri" panose="020F0502020204030204" pitchFamily="34" charset="0"/>
              </a:rPr>
              <a:t>: </a:t>
            </a:r>
            <a:r>
              <a:rPr lang="pt-BR" altLang="en-US" sz="1600" i="1">
                <a:latin typeface="Calibri" panose="020F0502020204030204" pitchFamily="34" charset="0"/>
              </a:rPr>
              <a:t>TrianguloTeste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 sz="1600">
                <a:latin typeface="Calibri" panose="020F0502020204030204" pitchFamily="34" charset="0"/>
              </a:rPr>
              <a:t>Marcar as opções </a:t>
            </a:r>
            <a:r>
              <a:rPr lang="pt-BR" altLang="en-US" sz="1600" i="1">
                <a:latin typeface="Calibri" panose="020F0502020204030204" pitchFamily="34" charset="0"/>
              </a:rPr>
              <a:t>setup()</a:t>
            </a:r>
            <a:r>
              <a:rPr lang="pt-BR" altLang="en-US" sz="1600">
                <a:latin typeface="Calibri" panose="020F0502020204030204" pitchFamily="34" charset="0"/>
              </a:rPr>
              <a:t> e </a:t>
            </a:r>
            <a:r>
              <a:rPr lang="pt-BR" altLang="en-US" sz="1600" i="1">
                <a:latin typeface="Calibri" panose="020F0502020204030204" pitchFamily="34" charset="0"/>
              </a:rPr>
              <a:t>tearDown()</a:t>
            </a:r>
            <a:r>
              <a:rPr lang="pt-BR" altLang="en-US" sz="1600">
                <a:latin typeface="Calibri" panose="020F0502020204030204" pitchFamily="34" charset="0"/>
              </a:rPr>
              <a:t> e clicar em </a:t>
            </a:r>
            <a:r>
              <a:rPr lang="pt-BR" altLang="en-US" sz="1600" i="1">
                <a:latin typeface="Calibri" panose="020F0502020204030204" pitchFamily="34" charset="0"/>
              </a:rPr>
              <a:t>Finish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 sz="1600">
                <a:latin typeface="Calibri" panose="020F0502020204030204" pitchFamily="34" charset="0"/>
              </a:rPr>
              <a:t>Se aparecer uma janela do JUnit, clique em </a:t>
            </a:r>
            <a:r>
              <a:rPr lang="pt-BR" altLang="en-US" sz="1600" i="1">
                <a:latin typeface="Calibri" panose="020F0502020204030204" pitchFamily="34" charset="0"/>
              </a:rPr>
              <a:t>OK</a:t>
            </a:r>
          </a:p>
        </p:txBody>
      </p:sp>
      <p:pic>
        <p:nvPicPr>
          <p:cNvPr id="3789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4522788"/>
            <a:ext cx="4408488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0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 txBox="1">
            <a:spLocks/>
          </p:cNvSpPr>
          <p:nvPr/>
        </p:nvSpPr>
        <p:spPr bwMode="auto">
          <a:xfrm>
            <a:off x="1042988" y="1588"/>
            <a:ext cx="81010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4400">
                <a:solidFill>
                  <a:srgbClr val="FFFFFF"/>
                </a:solidFill>
                <a:latin typeface="Calibri" panose="020F0502020204030204" pitchFamily="34" charset="0"/>
              </a:rPr>
              <a:t>Configurações</a:t>
            </a:r>
          </a:p>
        </p:txBody>
      </p:sp>
      <p:sp>
        <p:nvSpPr>
          <p:cNvPr id="24578" name="Content Placeholder 2"/>
          <p:cNvSpPr txBox="1">
            <a:spLocks/>
          </p:cNvSpPr>
          <p:nvPr/>
        </p:nvSpPr>
        <p:spPr bwMode="auto">
          <a:xfrm>
            <a:off x="214313" y="1071563"/>
            <a:ext cx="8715375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Calibri" panose="020F0502020204030204" pitchFamily="34" charset="0"/>
              <a:buAutoNum type="arabicPeriod" startAt="7"/>
            </a:pPr>
            <a:r>
              <a:rPr lang="pt-BR" altLang="en-US">
                <a:latin typeface="Calibri" panose="020F0502020204030204" pitchFamily="34" charset="0"/>
              </a:rPr>
              <a:t>Alterar as configurações do Appium:</a:t>
            </a:r>
          </a:p>
          <a:p>
            <a:pPr eaLnBrk="1" hangingPunct="1">
              <a:spcBef>
                <a:spcPct val="20000"/>
              </a:spcBef>
              <a:buFont typeface="Calibri" panose="020F0502020204030204" pitchFamily="34" charset="0"/>
              <a:buAutoNum type="arabicPeriod" startAt="7"/>
            </a:pPr>
            <a:endParaRPr lang="pt-BR" altLang="en-US" sz="10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 sz="2000">
                <a:latin typeface="Calibri" panose="020F0502020204030204" pitchFamily="34" charset="0"/>
              </a:rPr>
              <a:t>Clicar no botão </a:t>
            </a:r>
            <a:r>
              <a:rPr lang="pt-BR" altLang="pt-BR" sz="2000" i="1">
                <a:latin typeface="Calibri" panose="020F0502020204030204" pitchFamily="34" charset="0"/>
              </a:rPr>
              <a:t>“</a:t>
            </a:r>
            <a:r>
              <a:rPr lang="pt-BR" altLang="en-US" sz="2000" i="1">
                <a:latin typeface="Calibri" panose="020F0502020204030204" pitchFamily="34" charset="0"/>
              </a:rPr>
              <a:t>General Settings</a:t>
            </a:r>
            <a:r>
              <a:rPr lang="pt-BR" altLang="pt-BR" sz="2000" i="1">
                <a:latin typeface="Calibri" panose="020F0502020204030204" pitchFamily="34" charset="0"/>
              </a:rPr>
              <a:t>”</a:t>
            </a:r>
            <a:r>
              <a:rPr lang="pt-BR" altLang="en-US" sz="2000" i="1">
                <a:latin typeface="Calibri" panose="020F0502020204030204" pitchFamily="34" charset="0"/>
              </a:rPr>
              <a:t>       </a:t>
            </a:r>
            <a:r>
              <a:rPr lang="pt-BR" altLang="en-US" sz="2000">
                <a:latin typeface="Calibri" panose="020F0502020204030204" pitchFamily="34" charset="0"/>
              </a:rPr>
              <a:t>e marcar a opção </a:t>
            </a:r>
            <a:r>
              <a:rPr lang="pt-BR" altLang="pt-BR" sz="2000" i="1">
                <a:latin typeface="Calibri" panose="020F0502020204030204" pitchFamily="34" charset="0"/>
              </a:rPr>
              <a:t>“</a:t>
            </a:r>
            <a:r>
              <a:rPr lang="pt-BR" altLang="ja-JP" sz="2000" i="1">
                <a:latin typeface="Calibri" panose="020F0502020204030204" pitchFamily="34" charset="0"/>
              </a:rPr>
              <a:t>Override Existing Session</a:t>
            </a:r>
            <a:r>
              <a:rPr lang="pt-BR" altLang="pt-BR" sz="2000" i="1">
                <a:latin typeface="Calibri" panose="020F0502020204030204" pitchFamily="34" charset="0"/>
              </a:rPr>
              <a:t>”</a:t>
            </a:r>
            <a:endParaRPr lang="pt-BR" altLang="ja-JP" sz="2000" i="1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pt-BR" altLang="en-US" sz="1000" i="1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pt-BR" altLang="en-US" sz="1000" i="1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pt-BR" altLang="en-US" sz="1000" i="1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pt-BR" altLang="en-US" sz="1000" i="1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pt-BR" altLang="en-US" sz="1000" i="1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pt-BR" altLang="en-US" sz="1000" i="1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pt-BR" altLang="en-US" sz="1000" i="1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</a:pPr>
            <a:endParaRPr lang="pt-BR" altLang="en-US" sz="1000" i="1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</a:pPr>
            <a:endParaRPr lang="pt-BR" altLang="en-US" sz="1000" i="1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</a:pPr>
            <a:endParaRPr lang="pt-BR" altLang="en-US" sz="1000" i="1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</a:pPr>
            <a:endParaRPr lang="pt-BR" altLang="en-US" sz="1000" i="1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 sz="2000">
                <a:latin typeface="Calibri" panose="020F0502020204030204" pitchFamily="34" charset="0"/>
              </a:rPr>
              <a:t>Clicar no botão </a:t>
            </a:r>
            <a:r>
              <a:rPr lang="pt-BR" altLang="pt-BR" sz="2000" i="1">
                <a:latin typeface="Calibri" panose="020F0502020204030204" pitchFamily="34" charset="0"/>
              </a:rPr>
              <a:t>“</a:t>
            </a:r>
            <a:r>
              <a:rPr lang="pt-BR" altLang="en-US" sz="2000" i="1">
                <a:latin typeface="Calibri" panose="020F0502020204030204" pitchFamily="34" charset="0"/>
              </a:rPr>
              <a:t>Android Settings</a:t>
            </a:r>
            <a:r>
              <a:rPr lang="pt-BR" altLang="pt-BR" sz="2000" i="1">
                <a:latin typeface="Calibri" panose="020F0502020204030204" pitchFamily="34" charset="0"/>
              </a:rPr>
              <a:t>”</a:t>
            </a:r>
            <a:r>
              <a:rPr lang="pt-BR" altLang="en-US" sz="2000" i="1">
                <a:latin typeface="Calibri" panose="020F0502020204030204" pitchFamily="34" charset="0"/>
              </a:rPr>
              <a:t>       </a:t>
            </a:r>
            <a:r>
              <a:rPr lang="pt-BR" altLang="en-US" sz="2000">
                <a:latin typeface="Calibri" panose="020F0502020204030204" pitchFamily="34" charset="0"/>
              </a:rPr>
              <a:t>, marcar a opção </a:t>
            </a:r>
            <a:r>
              <a:rPr lang="pt-BR" altLang="pt-BR" sz="2000" i="1">
                <a:latin typeface="Calibri" panose="020F0502020204030204" pitchFamily="34" charset="0"/>
              </a:rPr>
              <a:t>“</a:t>
            </a:r>
            <a:r>
              <a:rPr lang="pt-BR" altLang="en-US" sz="2000" i="1">
                <a:latin typeface="Calibri" panose="020F0502020204030204" pitchFamily="34" charset="0"/>
              </a:rPr>
              <a:t>Device Name</a:t>
            </a:r>
            <a:r>
              <a:rPr lang="pt-BR" altLang="pt-BR" sz="2000" i="1">
                <a:latin typeface="Calibri" panose="020F0502020204030204" pitchFamily="34" charset="0"/>
              </a:rPr>
              <a:t>”</a:t>
            </a:r>
            <a:r>
              <a:rPr lang="pt-BR" altLang="en-US" sz="2000" i="1">
                <a:latin typeface="Calibri" panose="020F0502020204030204" pitchFamily="34" charset="0"/>
              </a:rPr>
              <a:t> </a:t>
            </a:r>
            <a:r>
              <a:rPr lang="pt-BR" altLang="en-US" sz="2000">
                <a:latin typeface="Calibri" panose="020F0502020204030204" pitchFamily="34" charset="0"/>
              </a:rPr>
              <a:t>e preencher com </a:t>
            </a:r>
            <a:r>
              <a:rPr lang="pt-BR" altLang="pt-BR" sz="2000" i="1">
                <a:latin typeface="Calibri" panose="020F0502020204030204" pitchFamily="34" charset="0"/>
              </a:rPr>
              <a:t>“</a:t>
            </a:r>
            <a:r>
              <a:rPr lang="pt-BR" altLang="en-US" sz="2000" i="1">
                <a:latin typeface="Calibri" panose="020F0502020204030204" pitchFamily="34" charset="0"/>
              </a:rPr>
              <a:t>Android Emulator</a:t>
            </a:r>
            <a:r>
              <a:rPr lang="pt-BR" altLang="pt-BR" sz="2000" i="1">
                <a:latin typeface="Calibri" panose="020F0502020204030204" pitchFamily="34" charset="0"/>
              </a:rPr>
              <a:t>”</a:t>
            </a:r>
            <a:r>
              <a:rPr lang="pt-BR" altLang="en-US" sz="2000" i="1">
                <a:latin typeface="Calibri" panose="020F0502020204030204" pitchFamily="34" charset="0"/>
              </a:rPr>
              <a:t> </a:t>
            </a:r>
          </a:p>
          <a:p>
            <a:pPr lvl="1" eaLnBrk="1" hangingPunct="1">
              <a:spcBef>
                <a:spcPct val="20000"/>
              </a:spcBef>
            </a:pPr>
            <a:endParaRPr lang="pt-BR" altLang="en-US" sz="28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3200">
              <a:latin typeface="Calibri" panose="020F0502020204030204" pitchFamily="34" charset="0"/>
            </a:endParaRPr>
          </a:p>
        </p:txBody>
      </p:sp>
      <p:pic>
        <p:nvPicPr>
          <p:cNvPr id="3891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1773238"/>
            <a:ext cx="279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437063"/>
            <a:ext cx="29368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9"/>
          <a:stretch>
            <a:fillRect/>
          </a:stretch>
        </p:blipFill>
        <p:spPr bwMode="auto">
          <a:xfrm>
            <a:off x="2916238" y="2205038"/>
            <a:ext cx="24812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92500" y="3517900"/>
            <a:ext cx="1295400" cy="2159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3891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229225"/>
            <a:ext cx="30289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859088" y="5995988"/>
            <a:ext cx="2865437" cy="2159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410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-3175" y="2133600"/>
            <a:ext cx="87153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en-US" sz="4200" b="1">
                <a:latin typeface="Calibri" panose="020F0502020204030204" pitchFamily="34" charset="0"/>
              </a:rPr>
              <a:t>Automação com Appium</a:t>
            </a:r>
          </a:p>
          <a:p>
            <a:pPr eaLnBrk="1" hangingPunct="1">
              <a:spcBef>
                <a:spcPct val="20000"/>
              </a:spcBef>
            </a:pPr>
            <a:r>
              <a:rPr lang="pt-BR" altLang="en-US" sz="2800">
                <a:solidFill>
                  <a:srgbClr val="7F7F7F"/>
                </a:solidFill>
                <a:latin typeface="Calibri" panose="020F0502020204030204" pitchFamily="34" charset="0"/>
              </a:rPr>
              <a:t>Neste tópico falaremos como automatizar as apps mobile utilizando o Appium e Java</a:t>
            </a:r>
          </a:p>
        </p:txBody>
      </p:sp>
    </p:spTree>
    <p:extLst>
      <p:ext uri="{BB962C8B-B14F-4D97-AF65-F5344CB8AC3E}">
        <p14:creationId xmlns:p14="http://schemas.microsoft.com/office/powerpoint/2010/main" val="323398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 txBox="1">
            <a:spLocks/>
          </p:cNvSpPr>
          <p:nvPr/>
        </p:nvSpPr>
        <p:spPr bwMode="auto">
          <a:xfrm>
            <a:off x="1042988" y="1588"/>
            <a:ext cx="81010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4400">
                <a:solidFill>
                  <a:srgbClr val="FFFFFF"/>
                </a:solidFill>
                <a:latin typeface="Calibri" panose="020F0502020204030204" pitchFamily="34" charset="0"/>
              </a:rPr>
              <a:t>Dinâmica</a:t>
            </a:r>
          </a:p>
        </p:txBody>
      </p:sp>
      <p:sp>
        <p:nvSpPr>
          <p:cNvPr id="24578" name="Content Placeholder 2"/>
          <p:cNvSpPr txBox="1">
            <a:spLocks/>
          </p:cNvSpPr>
          <p:nvPr/>
        </p:nvSpPr>
        <p:spPr bwMode="auto">
          <a:xfrm>
            <a:off x="214313" y="1071563"/>
            <a:ext cx="8715375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en-US" sz="2800">
                <a:latin typeface="Calibri" panose="020F0502020204030204" pitchFamily="34" charset="0"/>
              </a:rPr>
              <a:t>Podemos separar o desenvolvimento de um script com Appium em 6 pontos:</a:t>
            </a:r>
          </a:p>
          <a:p>
            <a:pPr eaLnBrk="1" hangingPunct="1">
              <a:spcBef>
                <a:spcPct val="20000"/>
              </a:spcBef>
            </a:pPr>
            <a:endParaRPr lang="pt-BR" altLang="en-US" sz="10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pt-BR" altLang="en-US">
                <a:latin typeface="Calibri" panose="020F0502020204030204" pitchFamily="34" charset="0"/>
              </a:rPr>
              <a:t>Instalação da app</a:t>
            </a: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10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pt-BR" altLang="en-US">
                <a:latin typeface="Calibri" panose="020F0502020204030204" pitchFamily="34" charset="0"/>
              </a:rPr>
              <a:t>Inserção das </a:t>
            </a:r>
            <a:r>
              <a:rPr lang="pt-BR" altLang="en-US" i="1">
                <a:latin typeface="Calibri" panose="020F0502020204030204" pitchFamily="34" charset="0"/>
              </a:rPr>
              <a:t>DesiredCapabilities</a:t>
            </a: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1000" i="1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pt-BR" altLang="en-US">
                <a:latin typeface="Calibri" panose="020F0502020204030204" pitchFamily="34" charset="0"/>
              </a:rPr>
              <a:t>Abertura da conexão com o dispositivo</a:t>
            </a: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1000" i="1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pt-BR" altLang="en-US">
                <a:latin typeface="Calibri" panose="020F0502020204030204" pitchFamily="34" charset="0"/>
              </a:rPr>
              <a:t>Localização dos componentes</a:t>
            </a: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10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pt-BR" altLang="en-US">
                <a:latin typeface="Calibri" panose="020F0502020204030204" pitchFamily="34" charset="0"/>
              </a:rPr>
              <a:t>Interação com os componentes</a:t>
            </a: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10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pt-BR" altLang="en-US">
                <a:latin typeface="Calibri" panose="020F0502020204030204" pitchFamily="34" charset="0"/>
              </a:rPr>
              <a:t>Validação dos resultados</a:t>
            </a:r>
          </a:p>
          <a:p>
            <a:pPr eaLnBrk="1" hangingPunct="1">
              <a:spcBef>
                <a:spcPct val="20000"/>
              </a:spcBef>
            </a:pPr>
            <a:endParaRPr lang="pt-BR" altLang="en-US" sz="14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28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28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3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54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 txBox="1">
            <a:spLocks/>
          </p:cNvSpPr>
          <p:nvPr/>
        </p:nvSpPr>
        <p:spPr bwMode="auto">
          <a:xfrm>
            <a:off x="1042988" y="1588"/>
            <a:ext cx="81010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4400">
                <a:solidFill>
                  <a:srgbClr val="FFFFFF"/>
                </a:solidFill>
                <a:latin typeface="Calibri" panose="020F0502020204030204" pitchFamily="34" charset="0"/>
              </a:rPr>
              <a:t>1. Instalação da app</a:t>
            </a:r>
          </a:p>
        </p:txBody>
      </p:sp>
      <p:sp>
        <p:nvSpPr>
          <p:cNvPr id="41986" name="Content Placeholder 2"/>
          <p:cNvSpPr txBox="1">
            <a:spLocks/>
          </p:cNvSpPr>
          <p:nvPr/>
        </p:nvSpPr>
        <p:spPr bwMode="auto">
          <a:xfrm>
            <a:off x="214313" y="1071563"/>
            <a:ext cx="8715375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00100" indent="-5143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en-US" sz="2800">
                <a:latin typeface="Calibri" panose="020F0502020204030204" pitchFamily="34" charset="0"/>
              </a:rPr>
              <a:t>No Appium podemos sempre instalar a aplicação </a:t>
            </a:r>
            <a:br>
              <a:rPr lang="pt-BR" altLang="en-US" sz="2800">
                <a:latin typeface="Calibri" panose="020F0502020204030204" pitchFamily="34" charset="0"/>
              </a:rPr>
            </a:br>
            <a:r>
              <a:rPr lang="pt-BR" altLang="en-US" sz="2800">
                <a:latin typeface="Calibri" panose="020F0502020204030204" pitchFamily="34" charset="0"/>
              </a:rPr>
              <a:t>(</a:t>
            </a:r>
            <a:r>
              <a:rPr lang="pt-BR" altLang="en-US" sz="2800" i="1">
                <a:latin typeface="Calibri" panose="020F0502020204030204" pitchFamily="34" charset="0"/>
              </a:rPr>
              <a:t>fresh install</a:t>
            </a:r>
            <a:r>
              <a:rPr lang="pt-BR" altLang="en-US" sz="2800">
                <a:latin typeface="Calibri" panose="020F0502020204030204" pitchFamily="34" charset="0"/>
              </a:rPr>
              <a:t>) ou utilizar a app já instalada no dispositivo</a:t>
            </a:r>
          </a:p>
          <a:p>
            <a:pPr eaLnBrk="1" hangingPunct="1">
              <a:spcBef>
                <a:spcPct val="20000"/>
              </a:spcBef>
            </a:pPr>
            <a:endParaRPr lang="pt-BR" altLang="en-US" sz="280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pt-BR" altLang="en-US" sz="2800">
                <a:latin typeface="Calibri" panose="020F0502020204030204" pitchFamily="34" charset="0"/>
              </a:rPr>
              <a:t>Nosso foco será sempre instalar a aplicação a cada teste</a:t>
            </a:r>
          </a:p>
          <a:p>
            <a:pPr eaLnBrk="1" hangingPunct="1">
              <a:spcBef>
                <a:spcPct val="20000"/>
              </a:spcBef>
            </a:pPr>
            <a:endParaRPr lang="pt-BR" altLang="en-US" sz="280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pt-BR" altLang="en-US" sz="2800">
                <a:latin typeface="Calibri" panose="020F0502020204030204" pitchFamily="34" charset="0"/>
              </a:rPr>
              <a:t>Para isso utilizaremos a classe </a:t>
            </a:r>
            <a:r>
              <a:rPr lang="pt-BR" altLang="en-US" sz="2800">
                <a:latin typeface="Courier" charset="0"/>
              </a:rPr>
              <a:t>File</a:t>
            </a:r>
            <a:r>
              <a:rPr lang="pt-BR" altLang="en-US" sz="2800">
                <a:latin typeface="Calibri" panose="020F0502020204030204" pitchFamily="34" charset="0"/>
              </a:rPr>
              <a:t> do </a:t>
            </a:r>
            <a:r>
              <a:rPr lang="pt-BR" altLang="en-US" sz="2800" i="1">
                <a:latin typeface="Calibri" panose="020F0502020204030204" pitchFamily="34" charset="0"/>
              </a:rPr>
              <a:t>Java</a:t>
            </a:r>
            <a:r>
              <a:rPr lang="pt-BR" altLang="en-US" sz="2800">
                <a:latin typeface="Calibri" panose="020F0502020204030204" pitchFamily="34" charset="0"/>
              </a:rPr>
              <a:t> para informar onde o arquivo .apk está para que ele seja instalado automaticamente antes da execução do teste</a:t>
            </a:r>
            <a:endParaRPr lang="pt-BR" altLang="en-US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pt-BR" altLang="en-US" sz="14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28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28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3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1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Comunicados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Submissão de Palestras 2015</a:t>
            </a:r>
          </a:p>
          <a:p>
            <a:pPr lvl="1"/>
            <a:r>
              <a:rPr lang="pt-BR" dirty="0" smtClean="0"/>
              <a:t>DOJO</a:t>
            </a:r>
          </a:p>
          <a:p>
            <a:pPr lvl="1"/>
            <a:r>
              <a:rPr lang="pt-BR" dirty="0" smtClean="0"/>
              <a:t>Fishbowl</a:t>
            </a:r>
          </a:p>
          <a:p>
            <a:pPr lvl="1"/>
            <a:r>
              <a:rPr lang="pt-BR" dirty="0" smtClean="0"/>
              <a:t>Palestra</a:t>
            </a:r>
          </a:p>
          <a:p>
            <a:pPr lvl="1"/>
            <a:r>
              <a:rPr lang="pt-BR" dirty="0" smtClean="0"/>
              <a:t>TCC</a:t>
            </a:r>
          </a:p>
          <a:p>
            <a:pPr lvl="1"/>
            <a:r>
              <a:rPr lang="pt-BR" dirty="0" smtClean="0"/>
              <a:t>Testing Games</a:t>
            </a:r>
          </a:p>
          <a:p>
            <a:pPr lvl="1"/>
            <a:r>
              <a:rPr lang="pt-BR" dirty="0" smtClean="0"/>
              <a:t>Workshop</a:t>
            </a:r>
          </a:p>
          <a:p>
            <a:pPr lvl="1"/>
            <a:r>
              <a:rPr lang="pt-BR" dirty="0" smtClean="0"/>
              <a:t>Outros</a:t>
            </a:r>
          </a:p>
          <a:p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Casos de Família de QA</a:t>
            </a:r>
          </a:p>
          <a:p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Organização </a:t>
            </a:r>
            <a:r>
              <a:rPr lang="pt-BR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eventos presenciais - 2015/2</a:t>
            </a:r>
            <a:endParaRPr lang="pt-BR" sz="3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Assinar a lista de presença</a:t>
            </a:r>
          </a:p>
          <a:p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Preencher a Ficha do Evento</a:t>
            </a:r>
          </a:p>
        </p:txBody>
      </p:sp>
      <p:pic>
        <p:nvPicPr>
          <p:cNvPr id="1026" name="Picture 2" descr="C:\Users\Moises\Documents\GUTS-RS\Casos de Família de QA\QF_QA_00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4247336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96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 txBox="1">
            <a:spLocks/>
          </p:cNvSpPr>
          <p:nvPr/>
        </p:nvSpPr>
        <p:spPr bwMode="auto">
          <a:xfrm>
            <a:off x="1042988" y="1588"/>
            <a:ext cx="81010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4400">
                <a:solidFill>
                  <a:srgbClr val="FFFFFF"/>
                </a:solidFill>
                <a:latin typeface="Calibri" panose="020F0502020204030204" pitchFamily="34" charset="0"/>
              </a:rPr>
              <a:t>1. Instalação da app</a:t>
            </a:r>
          </a:p>
        </p:txBody>
      </p:sp>
      <p:sp>
        <p:nvSpPr>
          <p:cNvPr id="43011" name="Content Placeholder 2"/>
          <p:cNvSpPr txBox="1">
            <a:spLocks/>
          </p:cNvSpPr>
          <p:nvPr/>
        </p:nvSpPr>
        <p:spPr bwMode="auto">
          <a:xfrm>
            <a:off x="214313" y="1071563"/>
            <a:ext cx="8715375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00100" indent="-5143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en-US" sz="2800">
                <a:latin typeface="Calibri" panose="020F0502020204030204" pitchFamily="34" charset="0"/>
              </a:rPr>
              <a:t>Na classe </a:t>
            </a:r>
            <a:r>
              <a:rPr lang="pt-BR" altLang="en-US" sz="2800" i="1">
                <a:latin typeface="Calibri" panose="020F0502020204030204" pitchFamily="34" charset="0"/>
              </a:rPr>
              <a:t>TesteTriangulo</a:t>
            </a:r>
            <a:r>
              <a:rPr lang="pt-BR" altLang="en-US" sz="2800">
                <a:latin typeface="Calibri" panose="020F0502020204030204" pitchFamily="34" charset="0"/>
              </a:rPr>
              <a:t> iremos escrever  o código da pré-instalação da app no </a:t>
            </a:r>
            <a:r>
              <a:rPr lang="pt-BR" altLang="en-US" sz="2800" i="1">
                <a:latin typeface="Calibri" panose="020F0502020204030204" pitchFamily="34" charset="0"/>
              </a:rPr>
              <a:t>@Before</a:t>
            </a:r>
            <a:r>
              <a:rPr lang="pt-BR" altLang="en-US" sz="2800">
                <a:latin typeface="Calibri" panose="020F0502020204030204" pitchFamily="34" charset="0"/>
              </a:rPr>
              <a:t>, que é um pré condição</a:t>
            </a:r>
            <a:endParaRPr lang="pt-BR" altLang="en-US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pt-BR" altLang="en-US" sz="14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28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28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320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2565400"/>
            <a:ext cx="6550025" cy="19431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91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 txBox="1">
            <a:spLocks/>
          </p:cNvSpPr>
          <p:nvPr/>
        </p:nvSpPr>
        <p:spPr bwMode="auto">
          <a:xfrm>
            <a:off x="1042988" y="1588"/>
            <a:ext cx="81010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4400">
                <a:solidFill>
                  <a:srgbClr val="FFFFFF"/>
                </a:solidFill>
                <a:latin typeface="Calibri" panose="020F0502020204030204" pitchFamily="34" charset="0"/>
              </a:rPr>
              <a:t>2. Inserção das DesiredCapabilities</a:t>
            </a:r>
          </a:p>
        </p:txBody>
      </p:sp>
      <p:sp>
        <p:nvSpPr>
          <p:cNvPr id="24578" name="Content Placeholder 2"/>
          <p:cNvSpPr txBox="1">
            <a:spLocks/>
          </p:cNvSpPr>
          <p:nvPr/>
        </p:nvSpPr>
        <p:spPr bwMode="auto">
          <a:xfrm>
            <a:off x="214313" y="1071563"/>
            <a:ext cx="8715375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en-US" sz="2800">
                <a:latin typeface="Calibri" panose="020F0502020204030204" pitchFamily="34" charset="0"/>
              </a:rPr>
              <a:t>As </a:t>
            </a:r>
            <a:r>
              <a:rPr lang="pt-BR" altLang="en-US" sz="2800" i="1">
                <a:latin typeface="Calibri" panose="020F0502020204030204" pitchFamily="34" charset="0"/>
              </a:rPr>
              <a:t>DesiredCapabilities</a:t>
            </a:r>
            <a:r>
              <a:rPr lang="pt-BR" altLang="en-US" sz="2800">
                <a:latin typeface="Calibri" panose="020F0502020204030204" pitchFamily="34" charset="0"/>
              </a:rPr>
              <a:t> são as capacidades que informaremos ao Appium. Elas podem ser do servidor ou da plataforma. Exemplos de capacidades</a:t>
            </a:r>
          </a:p>
          <a:p>
            <a:pPr eaLnBrk="1" hangingPunct="1">
              <a:spcBef>
                <a:spcPct val="20000"/>
              </a:spcBef>
            </a:pPr>
            <a:endParaRPr lang="pt-BR" altLang="en-US" sz="11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 b="1">
                <a:latin typeface="Calibri" panose="020F0502020204030204" pitchFamily="34" charset="0"/>
              </a:rPr>
              <a:t>Plataforma: </a:t>
            </a:r>
            <a:r>
              <a:rPr lang="pt-BR" altLang="en-US">
                <a:latin typeface="Calibri" panose="020F0502020204030204" pitchFamily="34" charset="0"/>
              </a:rPr>
              <a:t>Android ou iOS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 b="1">
                <a:latin typeface="Calibri" panose="020F0502020204030204" pitchFamily="34" charset="0"/>
              </a:rPr>
              <a:t>Versão da Plataforma: </a:t>
            </a:r>
            <a:r>
              <a:rPr lang="pt-BR" altLang="pt-BR">
                <a:latin typeface="Calibri" panose="020F0502020204030204" pitchFamily="34" charset="0"/>
              </a:rPr>
              <a:t>“</a:t>
            </a:r>
            <a:r>
              <a:rPr lang="pt-BR" altLang="en-US">
                <a:latin typeface="Calibri" panose="020F0502020204030204" pitchFamily="34" charset="0"/>
              </a:rPr>
              <a:t>4.4</a:t>
            </a:r>
            <a:r>
              <a:rPr lang="pt-BR" altLang="pt-BR">
                <a:latin typeface="Calibri" panose="020F0502020204030204" pitchFamily="34" charset="0"/>
              </a:rPr>
              <a:t>”</a:t>
            </a:r>
            <a:r>
              <a:rPr lang="pt-BR" altLang="en-US">
                <a:latin typeface="Calibri" panose="020F0502020204030204" pitchFamily="34" charset="0"/>
              </a:rPr>
              <a:t> (Android) , </a:t>
            </a:r>
            <a:r>
              <a:rPr lang="pt-BR" altLang="pt-BR">
                <a:latin typeface="Calibri" panose="020F0502020204030204" pitchFamily="34" charset="0"/>
              </a:rPr>
              <a:t>“</a:t>
            </a:r>
            <a:r>
              <a:rPr lang="pt-BR" altLang="en-US">
                <a:latin typeface="Calibri" panose="020F0502020204030204" pitchFamily="34" charset="0"/>
              </a:rPr>
              <a:t>8.1</a:t>
            </a:r>
            <a:r>
              <a:rPr lang="pt-BR" altLang="pt-BR">
                <a:latin typeface="Calibri" panose="020F0502020204030204" pitchFamily="34" charset="0"/>
              </a:rPr>
              <a:t>”</a:t>
            </a:r>
            <a:r>
              <a:rPr lang="pt-BR" altLang="en-US">
                <a:latin typeface="Calibri" panose="020F0502020204030204" pitchFamily="34" charset="0"/>
              </a:rPr>
              <a:t> (iOS)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 b="1">
                <a:latin typeface="Calibri" panose="020F0502020204030204" pitchFamily="34" charset="0"/>
              </a:rPr>
              <a:t>Idioma: </a:t>
            </a:r>
            <a:r>
              <a:rPr lang="pt-BR" altLang="en-US">
                <a:latin typeface="Calibri" panose="020F0502020204030204" pitchFamily="34" charset="0"/>
              </a:rPr>
              <a:t>pt_BR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 b="1">
                <a:latin typeface="Calibri" panose="020F0502020204030204" pitchFamily="34" charset="0"/>
              </a:rPr>
              <a:t>APP: </a:t>
            </a:r>
            <a:r>
              <a:rPr lang="pt-BR" altLang="en-US">
                <a:latin typeface="Calibri" panose="020F0502020204030204" pitchFamily="34" charset="0"/>
              </a:rPr>
              <a:t>C:\\diretorio\\MeuApp.apk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pt-BR" altLang="en-US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pt-BR" altLang="en-US">
                <a:latin typeface="Calibri" panose="020F0502020204030204" pitchFamily="34" charset="0"/>
              </a:rPr>
              <a:t>A lista das capacidades do servidor ou plataforma pode ser visualizada nos links abaixo:</a:t>
            </a:r>
          </a:p>
          <a:p>
            <a:pPr eaLnBrk="1" hangingPunct="1">
              <a:spcBef>
                <a:spcPct val="20000"/>
              </a:spcBef>
            </a:pPr>
            <a:endParaRPr lang="pt-BR" altLang="en-US" sz="10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 sz="1800"/>
              <a:t>Servidor: </a:t>
            </a:r>
            <a:r>
              <a:rPr lang="pt-BR" altLang="en-US" sz="1800">
                <a:hlinkClick r:id="rId2"/>
              </a:rPr>
              <a:t>http://appium.io/slate/en/master/?ruby#appium-server-capabilities</a:t>
            </a:r>
            <a:endParaRPr lang="pt-BR" altLang="en-US" sz="1800"/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 sz="1800"/>
              <a:t>Plataforma Android: </a:t>
            </a:r>
            <a:r>
              <a:rPr lang="pt-BR" altLang="en-US" sz="1800">
                <a:hlinkClick r:id="rId3"/>
              </a:rPr>
              <a:t>http://appium.io/slate/en/master/?ruby#android-only</a:t>
            </a:r>
            <a:endParaRPr lang="pt-BR" altLang="en-US" sz="1800"/>
          </a:p>
          <a:p>
            <a:pPr lvl="1" eaLnBrk="1" hangingPunct="1">
              <a:spcBef>
                <a:spcPct val="20000"/>
              </a:spcBef>
            </a:pPr>
            <a:r>
              <a:rPr lang="pt-BR" altLang="en-US" sz="1800"/>
              <a:t> 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pt-BR" altLang="en-US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pt-BR" altLang="en-US" sz="14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28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28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3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15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 txBox="1">
            <a:spLocks/>
          </p:cNvSpPr>
          <p:nvPr/>
        </p:nvSpPr>
        <p:spPr bwMode="auto">
          <a:xfrm>
            <a:off x="1042988" y="1588"/>
            <a:ext cx="81010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4400">
                <a:solidFill>
                  <a:srgbClr val="FFFFFF"/>
                </a:solidFill>
                <a:latin typeface="Calibri" panose="020F0502020204030204" pitchFamily="34" charset="0"/>
              </a:rPr>
              <a:t>2. Inserção das DesiredCapabilities</a:t>
            </a:r>
          </a:p>
        </p:txBody>
      </p:sp>
      <p:sp>
        <p:nvSpPr>
          <p:cNvPr id="45058" name="Content Placeholder 2"/>
          <p:cNvSpPr txBox="1">
            <a:spLocks/>
          </p:cNvSpPr>
          <p:nvPr/>
        </p:nvSpPr>
        <p:spPr bwMode="auto">
          <a:xfrm>
            <a:off x="214313" y="1071563"/>
            <a:ext cx="8715375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00100" indent="-5143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en-US" sz="2800">
                <a:latin typeface="Calibri" panose="020F0502020204030204" pitchFamily="34" charset="0"/>
              </a:rPr>
              <a:t>O ponto de partida é a criação da instância</a:t>
            </a:r>
          </a:p>
          <a:p>
            <a:pPr eaLnBrk="1" hangingPunct="1">
              <a:spcBef>
                <a:spcPct val="20000"/>
              </a:spcBef>
            </a:pPr>
            <a:endParaRPr lang="pt-BR" altLang="en-US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pt-BR" altLang="en-US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pt-BR" altLang="en-US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pt-BR" altLang="en-US">
                <a:latin typeface="Calibri" panose="020F0502020204030204" pitchFamily="34" charset="0"/>
              </a:rPr>
              <a:t>Depois é necessário utilizar o método </a:t>
            </a:r>
            <a:r>
              <a:rPr lang="pt-BR" altLang="en-US" i="1">
                <a:latin typeface="Calibri" panose="020F0502020204030204" pitchFamily="34" charset="0"/>
              </a:rPr>
              <a:t>setCapability</a:t>
            </a:r>
            <a:r>
              <a:rPr lang="pt-BR" altLang="en-US">
                <a:latin typeface="Calibri" panose="020F0502020204030204" pitchFamily="34" charset="0"/>
              </a:rPr>
              <a:t> para informar as capacidades básicas</a:t>
            </a:r>
          </a:p>
          <a:p>
            <a:pPr eaLnBrk="1" hangingPunct="1">
              <a:spcBef>
                <a:spcPct val="20000"/>
              </a:spcBef>
            </a:pPr>
            <a:endParaRPr lang="pt-BR" altLang="en-US" sz="14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280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pt-BR" altLang="en-US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pt-BR" altLang="en-US">
                <a:latin typeface="Calibri" panose="020F0502020204030204" pitchFamily="34" charset="0"/>
              </a:rPr>
              <a:t>O Appium já possui uma classe chamada </a:t>
            </a:r>
            <a:r>
              <a:rPr lang="pt-BR" altLang="en-US" i="1">
                <a:latin typeface="Calibri" panose="020F0502020204030204" pitchFamily="34" charset="0"/>
              </a:rPr>
              <a:t>MobileCapabilityType</a:t>
            </a:r>
            <a:r>
              <a:rPr lang="pt-BR" altLang="en-US">
                <a:latin typeface="Calibri" panose="020F0502020204030204" pitchFamily="34" charset="0"/>
              </a:rPr>
              <a:t> com todas as capacidades</a:t>
            </a: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3200">
              <a:latin typeface="Calibri" panose="020F0502020204030204" pitchFamily="34" charset="0"/>
            </a:endParaRPr>
          </a:p>
        </p:txBody>
      </p:sp>
      <p:pic>
        <p:nvPicPr>
          <p:cNvPr id="4" name="Picture 3" descr="Screen Shot 2015-02-23 at 5.05.4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49" b="71307"/>
          <a:stretch/>
        </p:blipFill>
        <p:spPr>
          <a:xfrm>
            <a:off x="1043608" y="1628800"/>
            <a:ext cx="6768752" cy="360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Screen Shot 2015-02-23 at 5.05.4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46" b="28272"/>
          <a:stretch/>
        </p:blipFill>
        <p:spPr>
          <a:xfrm>
            <a:off x="1043608" y="3789040"/>
            <a:ext cx="7674750" cy="419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6238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 txBox="1">
            <a:spLocks/>
          </p:cNvSpPr>
          <p:nvPr/>
        </p:nvSpPr>
        <p:spPr bwMode="auto">
          <a:xfrm>
            <a:off x="1042988" y="1588"/>
            <a:ext cx="81010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4400">
                <a:solidFill>
                  <a:srgbClr val="FFFFFF"/>
                </a:solidFill>
                <a:latin typeface="Calibri" panose="020F0502020204030204" pitchFamily="34" charset="0"/>
              </a:rPr>
              <a:t>2. Inserção das DesiredCapabilities</a:t>
            </a:r>
          </a:p>
        </p:txBody>
      </p:sp>
      <p:sp>
        <p:nvSpPr>
          <p:cNvPr id="46083" name="Content Placeholder 2"/>
          <p:cNvSpPr txBox="1">
            <a:spLocks/>
          </p:cNvSpPr>
          <p:nvPr/>
        </p:nvSpPr>
        <p:spPr bwMode="auto">
          <a:xfrm>
            <a:off x="214313" y="1071563"/>
            <a:ext cx="8715375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en-US" sz="2800">
                <a:latin typeface="Calibri" panose="020F0502020204030204" pitchFamily="34" charset="0"/>
              </a:rPr>
              <a:t>Na classe </a:t>
            </a:r>
            <a:r>
              <a:rPr lang="pt-BR" altLang="en-US" sz="2800" i="1">
                <a:latin typeface="Calibri" panose="020F0502020204030204" pitchFamily="34" charset="0"/>
              </a:rPr>
              <a:t>TesteTriangulo</a:t>
            </a:r>
            <a:r>
              <a:rPr lang="pt-BR" altLang="en-US" sz="2800">
                <a:latin typeface="Calibri" panose="020F0502020204030204" pitchFamily="34" charset="0"/>
              </a:rPr>
              <a:t> iremos escrever  o código das Capacidades para execução no Android, em dispositivo emulado e na aplicação TrianguloApp.apk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52750"/>
            <a:ext cx="7988300" cy="3429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37229" b="40188"/>
          <a:stretch/>
        </p:blipFill>
        <p:spPr>
          <a:xfrm>
            <a:off x="616148" y="4238807"/>
            <a:ext cx="7988300" cy="77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9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 txBox="1">
            <a:spLocks/>
          </p:cNvSpPr>
          <p:nvPr/>
        </p:nvSpPr>
        <p:spPr bwMode="auto">
          <a:xfrm>
            <a:off x="1042988" y="1588"/>
            <a:ext cx="81010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3200">
                <a:solidFill>
                  <a:srgbClr val="FFFFFF"/>
                </a:solidFill>
                <a:latin typeface="Calibri" panose="020F0502020204030204" pitchFamily="34" charset="0"/>
              </a:rPr>
              <a:t>3. Abertura da conexão com o dispositivo</a:t>
            </a:r>
          </a:p>
        </p:txBody>
      </p:sp>
      <p:sp>
        <p:nvSpPr>
          <p:cNvPr id="47106" name="Content Placeholder 2"/>
          <p:cNvSpPr txBox="1">
            <a:spLocks/>
          </p:cNvSpPr>
          <p:nvPr/>
        </p:nvSpPr>
        <p:spPr bwMode="auto">
          <a:xfrm>
            <a:off x="214313" y="1071563"/>
            <a:ext cx="8715375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00100" indent="-5143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en-US" sz="2800">
                <a:latin typeface="Calibri" panose="020F0502020204030204" pitchFamily="34" charset="0"/>
              </a:rPr>
              <a:t>Depois de ter informado qual aplicação será testada e as capacidades é hora de comunicar com o dispositivo.</a:t>
            </a:r>
          </a:p>
          <a:p>
            <a:pPr eaLnBrk="1" hangingPunct="1">
              <a:spcBef>
                <a:spcPct val="20000"/>
              </a:spcBef>
            </a:pPr>
            <a:endParaRPr lang="pt-BR" altLang="en-US" sz="280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pt-BR" altLang="en-US" sz="2800">
                <a:latin typeface="Calibri" panose="020F0502020204030204" pitchFamily="34" charset="0"/>
              </a:rPr>
              <a:t>Isso é feito através da classe </a:t>
            </a:r>
            <a:r>
              <a:rPr lang="pt-BR" altLang="en-US" sz="2800" i="1">
                <a:latin typeface="Calibri" panose="020F0502020204030204" pitchFamily="34" charset="0"/>
              </a:rPr>
              <a:t>AndroidDriver</a:t>
            </a:r>
            <a:endParaRPr lang="pt-BR" altLang="en-US" i="1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pt-BR" altLang="en-US" sz="2800">
                <a:latin typeface="Calibri" panose="020F0502020204030204" pitchFamily="34" charset="0"/>
              </a:rPr>
              <a:t>Ela é responsável por abrir uma conexão com os dispositivos Android</a:t>
            </a: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28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28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320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437063"/>
            <a:ext cx="8080375" cy="7921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87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 txBox="1">
            <a:spLocks/>
          </p:cNvSpPr>
          <p:nvPr/>
        </p:nvSpPr>
        <p:spPr bwMode="auto">
          <a:xfrm>
            <a:off x="1042988" y="1588"/>
            <a:ext cx="81010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3200">
                <a:solidFill>
                  <a:srgbClr val="FFFFFF"/>
                </a:solidFill>
                <a:latin typeface="Calibri" panose="020F0502020204030204" pitchFamily="34" charset="0"/>
              </a:rPr>
              <a:t>3. Abertura da conexão com o dispositivo</a:t>
            </a:r>
          </a:p>
        </p:txBody>
      </p:sp>
      <p:sp>
        <p:nvSpPr>
          <p:cNvPr id="24578" name="Content Placeholder 2"/>
          <p:cNvSpPr txBox="1">
            <a:spLocks/>
          </p:cNvSpPr>
          <p:nvPr/>
        </p:nvSpPr>
        <p:spPr bwMode="auto">
          <a:xfrm>
            <a:off x="214313" y="1071563"/>
            <a:ext cx="8715375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en-US">
                <a:latin typeface="Calibri" panose="020F0502020204030204" pitchFamily="34" charset="0"/>
              </a:rPr>
              <a:t>Precisamos informar três itens diferentes para o </a:t>
            </a:r>
            <a:r>
              <a:rPr lang="pt-BR" altLang="en-US" i="1">
                <a:latin typeface="Calibri" panose="020F0502020204030204" pitchFamily="34" charset="0"/>
              </a:rPr>
              <a:t>AndroidDriver</a:t>
            </a:r>
            <a:r>
              <a:rPr lang="pt-BR" altLang="en-US">
                <a:latin typeface="Calibri" panose="020F0502020204030204" pitchFamily="34" charset="0"/>
              </a:rPr>
              <a:t>: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 sz="2000">
                <a:latin typeface="Calibri" panose="020F0502020204030204" pitchFamily="34" charset="0"/>
              </a:rPr>
              <a:t>Tipo de Elemento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 sz="2000">
                <a:latin typeface="Calibri" panose="020F0502020204030204" pitchFamily="34" charset="0"/>
              </a:rPr>
              <a:t>URL de conexão com Appium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 sz="2000">
                <a:latin typeface="Calibri" panose="020F0502020204030204" pitchFamily="34" charset="0"/>
              </a:rPr>
              <a:t>Capacidades</a:t>
            </a:r>
          </a:p>
          <a:p>
            <a:pPr eaLnBrk="1" hangingPunct="1">
              <a:spcBef>
                <a:spcPct val="20000"/>
              </a:spcBef>
            </a:pPr>
            <a:endParaRPr lang="pt-BR" altLang="en-US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pt-BR" altLang="en-US">
                <a:latin typeface="Calibri" panose="020F0502020204030204" pitchFamily="34" charset="0"/>
              </a:rPr>
              <a:t>O </a:t>
            </a:r>
            <a:r>
              <a:rPr lang="pt-BR" altLang="en-US" b="1">
                <a:latin typeface="Calibri" panose="020F0502020204030204" pitchFamily="34" charset="0"/>
              </a:rPr>
              <a:t>Tipo do Elemento </a:t>
            </a:r>
            <a:r>
              <a:rPr lang="pt-BR" altLang="en-US">
                <a:latin typeface="Calibri" panose="020F0502020204030204" pitchFamily="34" charset="0"/>
              </a:rPr>
              <a:t>está como WebElement (genérico) mas pode ser também um MobileElement</a:t>
            </a:r>
          </a:p>
          <a:p>
            <a:pPr eaLnBrk="1" hangingPunct="1">
              <a:spcBef>
                <a:spcPct val="20000"/>
              </a:spcBef>
            </a:pPr>
            <a:endParaRPr lang="pt-BR" altLang="en-US" sz="100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pt-BR" altLang="en-US">
                <a:latin typeface="Calibri" panose="020F0502020204030204" pitchFamily="34" charset="0"/>
              </a:rPr>
              <a:t>A </a:t>
            </a:r>
            <a:r>
              <a:rPr lang="pt-BR" altLang="en-US" b="1">
                <a:latin typeface="Calibri" panose="020F0502020204030204" pitchFamily="34" charset="0"/>
              </a:rPr>
              <a:t>URL de conexão </a:t>
            </a:r>
            <a:r>
              <a:rPr lang="pt-BR" altLang="en-US">
                <a:latin typeface="Calibri" panose="020F0502020204030204" pitchFamily="34" charset="0"/>
              </a:rPr>
              <a:t>é o </a:t>
            </a:r>
            <a:r>
              <a:rPr lang="pt-BR" altLang="en-US" u="sng">
                <a:latin typeface="Calibri" panose="020F0502020204030204" pitchFamily="34" charset="0"/>
              </a:rPr>
              <a:t>IP do servidor</a:t>
            </a:r>
            <a:r>
              <a:rPr lang="pt-BR" altLang="en-US">
                <a:latin typeface="Calibri" panose="020F0502020204030204" pitchFamily="34" charset="0"/>
              </a:rPr>
              <a:t> do Appium mais a </a:t>
            </a:r>
            <a:r>
              <a:rPr lang="pt-BR" altLang="en-US" u="sng">
                <a:latin typeface="Calibri" panose="020F0502020204030204" pitchFamily="34" charset="0"/>
              </a:rPr>
              <a:t>porta</a:t>
            </a:r>
            <a:r>
              <a:rPr lang="pt-BR" altLang="en-US">
                <a:latin typeface="Calibri" panose="020F0502020204030204" pitchFamily="34" charset="0"/>
              </a:rPr>
              <a:t> e o </a:t>
            </a:r>
            <a:r>
              <a:rPr lang="pt-BR" altLang="en-US" u="sng">
                <a:latin typeface="Calibri" panose="020F0502020204030204" pitchFamily="34" charset="0"/>
              </a:rPr>
              <a:t>contexto</a:t>
            </a:r>
            <a:r>
              <a:rPr lang="pt-BR" altLang="en-US">
                <a:latin typeface="Calibri" panose="020F0502020204030204" pitchFamily="34" charset="0"/>
              </a:rPr>
              <a:t> de conexão (wd/hub). O padrão é usar o Appium localmente (127.0.0.1) na sua porta padrão (4732)</a:t>
            </a:r>
          </a:p>
          <a:p>
            <a:pPr eaLnBrk="1" hangingPunct="1">
              <a:spcBef>
                <a:spcPct val="20000"/>
              </a:spcBef>
            </a:pPr>
            <a:endParaRPr lang="pt-BR" altLang="en-US" sz="100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pt-BR" altLang="en-US">
                <a:latin typeface="Calibri" panose="020F0502020204030204" pitchFamily="34" charset="0"/>
              </a:rPr>
              <a:t>As </a:t>
            </a:r>
            <a:r>
              <a:rPr lang="pt-BR" altLang="en-US" b="1">
                <a:latin typeface="Calibri" panose="020F0502020204030204" pitchFamily="34" charset="0"/>
              </a:rPr>
              <a:t>Capacidades</a:t>
            </a:r>
            <a:r>
              <a:rPr lang="pt-BR" altLang="en-US">
                <a:latin typeface="Calibri" panose="020F0502020204030204" pitchFamily="34" charset="0"/>
              </a:rPr>
              <a:t> foram as criadas anteriormente para que possamos enviar algumas configurações</a:t>
            </a: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28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91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 txBox="1">
            <a:spLocks/>
          </p:cNvSpPr>
          <p:nvPr/>
        </p:nvSpPr>
        <p:spPr bwMode="auto">
          <a:xfrm>
            <a:off x="214313" y="1071563"/>
            <a:ext cx="8715375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en-US" sz="2800">
                <a:latin typeface="Calibri" panose="020F0502020204030204" pitchFamily="34" charset="0"/>
              </a:rPr>
              <a:t>Na classe </a:t>
            </a:r>
            <a:r>
              <a:rPr lang="pt-BR" altLang="en-US" sz="2800" i="1">
                <a:latin typeface="Calibri" panose="020F0502020204030204" pitchFamily="34" charset="0"/>
              </a:rPr>
              <a:t>TesteTriangulo</a:t>
            </a:r>
            <a:r>
              <a:rPr lang="pt-BR" altLang="en-US" sz="2800">
                <a:latin typeface="Calibri" panose="020F0502020204030204" pitchFamily="34" charset="0"/>
              </a:rPr>
              <a:t> iremos escrever a conexão do Appium com o dispositivo:</a:t>
            </a:r>
          </a:p>
        </p:txBody>
      </p:sp>
      <p:sp>
        <p:nvSpPr>
          <p:cNvPr id="49155" name="Title 1"/>
          <p:cNvSpPr txBox="1">
            <a:spLocks/>
          </p:cNvSpPr>
          <p:nvPr/>
        </p:nvSpPr>
        <p:spPr bwMode="auto">
          <a:xfrm>
            <a:off x="1042988" y="1588"/>
            <a:ext cx="81010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3200">
                <a:solidFill>
                  <a:srgbClr val="FFFFFF"/>
                </a:solidFill>
                <a:latin typeface="Calibri" panose="020F0502020204030204" pitchFamily="34" charset="0"/>
              </a:rPr>
              <a:t>3. Abertura da conexão com o dispositivo</a:t>
            </a:r>
          </a:p>
        </p:txBody>
      </p:sp>
      <p:pic>
        <p:nvPicPr>
          <p:cNvPr id="4915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49500"/>
            <a:ext cx="81915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12" b="7188"/>
          <a:stretch>
            <a:fillRect/>
          </a:stretch>
        </p:blipFill>
        <p:spPr bwMode="auto">
          <a:xfrm>
            <a:off x="479425" y="5121275"/>
            <a:ext cx="81915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4" b="81921"/>
          <a:stretch>
            <a:fillRect/>
          </a:stretch>
        </p:blipFill>
        <p:spPr bwMode="auto">
          <a:xfrm>
            <a:off x="468313" y="2708275"/>
            <a:ext cx="8191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00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 txBox="1">
            <a:spLocks/>
          </p:cNvSpPr>
          <p:nvPr/>
        </p:nvSpPr>
        <p:spPr bwMode="auto">
          <a:xfrm>
            <a:off x="1042988" y="1588"/>
            <a:ext cx="81010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3200">
                <a:solidFill>
                  <a:srgbClr val="FFFFFF"/>
                </a:solidFill>
                <a:latin typeface="Calibri" panose="020F0502020204030204" pitchFamily="34" charset="0"/>
              </a:rPr>
              <a:t>3. Abertura da conexão com o dispositivo</a:t>
            </a:r>
          </a:p>
        </p:txBody>
      </p:sp>
      <p:sp>
        <p:nvSpPr>
          <p:cNvPr id="50179" name="Content Placeholder 2"/>
          <p:cNvSpPr txBox="1">
            <a:spLocks/>
          </p:cNvSpPr>
          <p:nvPr/>
        </p:nvSpPr>
        <p:spPr bwMode="auto">
          <a:xfrm>
            <a:off x="214313" y="1071563"/>
            <a:ext cx="8715375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00100" indent="-5143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en-US">
                <a:latin typeface="Calibri" panose="020F0502020204030204" pitchFamily="34" charset="0"/>
              </a:rPr>
              <a:t>A execução, mesmo com o teste vazio, vai abrir a app no dispositivo, mas para isso é necessário iniciar primeiro o Appium.app</a:t>
            </a:r>
          </a:p>
          <a:p>
            <a:pPr eaLnBrk="1" hangingPunct="1">
              <a:spcBef>
                <a:spcPct val="20000"/>
              </a:spcBef>
            </a:pPr>
            <a:endParaRPr lang="pt-BR" altLang="en-US" sz="140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pt-BR" altLang="en-US">
                <a:latin typeface="Calibri" panose="020F0502020204030204" pitchFamily="34" charset="0"/>
              </a:rPr>
              <a:t>Clique no botão </a:t>
            </a:r>
            <a:r>
              <a:rPr lang="pt-BR" altLang="en-US" i="1">
                <a:latin typeface="Calibri" panose="020F0502020204030204" pitchFamily="34" charset="0"/>
              </a:rPr>
              <a:t>Launch the Appium Node Server        </a:t>
            </a:r>
            <a:r>
              <a:rPr lang="pt-BR" altLang="en-US">
                <a:latin typeface="Calibri" panose="020F0502020204030204" pitchFamily="34" charset="0"/>
              </a:rPr>
              <a:t>e espere a inicialização do servidor</a:t>
            </a:r>
          </a:p>
          <a:p>
            <a:pPr eaLnBrk="1" hangingPunct="1">
              <a:spcBef>
                <a:spcPct val="20000"/>
              </a:spcBef>
            </a:pPr>
            <a:endParaRPr lang="pt-BR" altLang="en-US" sz="140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pt-BR" altLang="en-US">
                <a:latin typeface="Calibri" panose="020F0502020204030204" pitchFamily="34" charset="0"/>
              </a:rPr>
              <a:t>Agora clique no menu </a:t>
            </a:r>
            <a:r>
              <a:rPr lang="pt-BR" altLang="en-US" i="1">
                <a:latin typeface="Calibri" panose="020F0502020204030204" pitchFamily="34" charset="0"/>
              </a:rPr>
              <a:t>Run/Run </a:t>
            </a:r>
            <a:r>
              <a:rPr lang="pt-BR" altLang="en-US">
                <a:latin typeface="Calibri" panose="020F0502020204030204" pitchFamily="34" charset="0"/>
              </a:rPr>
              <a:t>no Eclipse IDE e veja o resultado</a:t>
            </a: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2800">
              <a:latin typeface="Calibri" panose="020F0502020204030204" pitchFamily="34" charset="0"/>
            </a:endParaRPr>
          </a:p>
        </p:txBody>
      </p:sp>
      <p:pic>
        <p:nvPicPr>
          <p:cNvPr id="5018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759200"/>
            <a:ext cx="5592762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205038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41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 txBox="1">
            <a:spLocks/>
          </p:cNvSpPr>
          <p:nvPr/>
        </p:nvSpPr>
        <p:spPr bwMode="auto">
          <a:xfrm>
            <a:off x="1042988" y="1588"/>
            <a:ext cx="81010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4400">
                <a:solidFill>
                  <a:srgbClr val="FFFFFF"/>
                </a:solidFill>
                <a:latin typeface="Calibri" panose="020F0502020204030204" pitchFamily="34" charset="0"/>
              </a:rPr>
              <a:t>4. Localização dos componentes</a:t>
            </a:r>
          </a:p>
        </p:txBody>
      </p:sp>
      <p:sp>
        <p:nvSpPr>
          <p:cNvPr id="24578" name="Content Placeholder 2"/>
          <p:cNvSpPr txBox="1">
            <a:spLocks/>
          </p:cNvSpPr>
          <p:nvPr/>
        </p:nvSpPr>
        <p:spPr bwMode="auto">
          <a:xfrm>
            <a:off x="214313" y="1071563"/>
            <a:ext cx="8715375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en-US" sz="2800">
                <a:latin typeface="Calibri" panose="020F0502020204030204" pitchFamily="34" charset="0"/>
              </a:rPr>
              <a:t>Faça um teste manual na aplicação TrianguloApp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 sz="2000">
                <a:latin typeface="Calibri" panose="020F0502020204030204" pitchFamily="34" charset="0"/>
              </a:rPr>
              <a:t>Informar </a:t>
            </a:r>
            <a:r>
              <a:rPr lang="pt-BR" altLang="pt-BR" sz="2000">
                <a:latin typeface="Calibri" panose="020F0502020204030204" pitchFamily="34" charset="0"/>
              </a:rPr>
              <a:t>“</a:t>
            </a:r>
            <a:r>
              <a:rPr lang="pt-BR" altLang="en-US" sz="2000">
                <a:latin typeface="Calibri" panose="020F0502020204030204" pitchFamily="34" charset="0"/>
              </a:rPr>
              <a:t>3</a:t>
            </a:r>
            <a:r>
              <a:rPr lang="pt-BR" altLang="pt-BR" sz="2000">
                <a:latin typeface="Calibri" panose="020F0502020204030204" pitchFamily="34" charset="0"/>
              </a:rPr>
              <a:t>”</a:t>
            </a:r>
            <a:r>
              <a:rPr lang="pt-BR" altLang="en-US" sz="2000">
                <a:latin typeface="Calibri" panose="020F0502020204030204" pitchFamily="34" charset="0"/>
              </a:rPr>
              <a:t> no Lado 1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 sz="2000">
                <a:latin typeface="Calibri" panose="020F0502020204030204" pitchFamily="34" charset="0"/>
              </a:rPr>
              <a:t>Informar </a:t>
            </a:r>
            <a:r>
              <a:rPr lang="pt-BR" altLang="pt-BR" sz="2000">
                <a:latin typeface="Calibri" panose="020F0502020204030204" pitchFamily="34" charset="0"/>
              </a:rPr>
              <a:t>“</a:t>
            </a:r>
            <a:r>
              <a:rPr lang="pt-BR" altLang="en-US" sz="2000">
                <a:latin typeface="Calibri" panose="020F0502020204030204" pitchFamily="34" charset="0"/>
              </a:rPr>
              <a:t>3</a:t>
            </a:r>
            <a:r>
              <a:rPr lang="pt-BR" altLang="pt-BR" sz="2000">
                <a:latin typeface="Calibri" panose="020F0502020204030204" pitchFamily="34" charset="0"/>
              </a:rPr>
              <a:t>”</a:t>
            </a:r>
            <a:r>
              <a:rPr lang="pt-BR" altLang="en-US" sz="2000">
                <a:latin typeface="Calibri" panose="020F0502020204030204" pitchFamily="34" charset="0"/>
              </a:rPr>
              <a:t> no Lado 1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 sz="2000">
                <a:latin typeface="Calibri" panose="020F0502020204030204" pitchFamily="34" charset="0"/>
              </a:rPr>
              <a:t>Informar </a:t>
            </a:r>
            <a:r>
              <a:rPr lang="pt-BR" altLang="pt-BR" sz="2000">
                <a:latin typeface="Calibri" panose="020F0502020204030204" pitchFamily="34" charset="0"/>
              </a:rPr>
              <a:t>“</a:t>
            </a:r>
            <a:r>
              <a:rPr lang="pt-BR" altLang="en-US" sz="2000">
                <a:latin typeface="Calibri" panose="020F0502020204030204" pitchFamily="34" charset="0"/>
              </a:rPr>
              <a:t>3</a:t>
            </a:r>
            <a:r>
              <a:rPr lang="pt-BR" altLang="pt-BR" sz="2000">
                <a:latin typeface="Calibri" panose="020F0502020204030204" pitchFamily="34" charset="0"/>
              </a:rPr>
              <a:t>”</a:t>
            </a:r>
            <a:r>
              <a:rPr lang="pt-BR" altLang="en-US" sz="2000">
                <a:latin typeface="Calibri" panose="020F0502020204030204" pitchFamily="34" charset="0"/>
              </a:rPr>
              <a:t> no Lado 1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 sz="2000">
                <a:latin typeface="Calibri" panose="020F0502020204030204" pitchFamily="34" charset="0"/>
              </a:rPr>
              <a:t>Clicar no botão Calcular</a:t>
            </a:r>
          </a:p>
          <a:p>
            <a:pPr eaLnBrk="1" hangingPunct="1">
              <a:spcBef>
                <a:spcPct val="20000"/>
              </a:spcBef>
            </a:pPr>
            <a:endParaRPr lang="pt-BR" altLang="en-US" sz="14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</a:pPr>
            <a:endParaRPr lang="pt-BR" altLang="en-US" sz="28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3200">
              <a:latin typeface="Calibri" panose="020F0502020204030204" pitchFamily="34" charset="0"/>
            </a:endParaRPr>
          </a:p>
        </p:txBody>
      </p:sp>
      <p:pic>
        <p:nvPicPr>
          <p:cNvPr id="5120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2287588"/>
            <a:ext cx="2797175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2287588"/>
            <a:ext cx="2798763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41700" y="3454400"/>
            <a:ext cx="576263" cy="6477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38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 txBox="1">
            <a:spLocks/>
          </p:cNvSpPr>
          <p:nvPr/>
        </p:nvSpPr>
        <p:spPr bwMode="auto">
          <a:xfrm>
            <a:off x="1042988" y="1588"/>
            <a:ext cx="81010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4400">
                <a:solidFill>
                  <a:srgbClr val="FFFFFF"/>
                </a:solidFill>
                <a:latin typeface="Calibri" panose="020F0502020204030204" pitchFamily="34" charset="0"/>
              </a:rPr>
              <a:t>4. Localização dos componentes</a:t>
            </a:r>
          </a:p>
        </p:txBody>
      </p:sp>
      <p:sp>
        <p:nvSpPr>
          <p:cNvPr id="24578" name="Content Placeholder 2"/>
          <p:cNvSpPr txBox="1">
            <a:spLocks/>
          </p:cNvSpPr>
          <p:nvPr/>
        </p:nvSpPr>
        <p:spPr bwMode="auto">
          <a:xfrm>
            <a:off x="214313" y="1071563"/>
            <a:ext cx="8715375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en-US" sz="3200">
                <a:latin typeface="Calibri" panose="020F0502020204030204" pitchFamily="34" charset="0"/>
              </a:rPr>
              <a:t>Para escrever o código que irá localizar cada componente é necessário usar o apelido do </a:t>
            </a:r>
            <a:r>
              <a:rPr lang="pt-BR" altLang="en-US" sz="3200" i="1">
                <a:latin typeface="Calibri" panose="020F0502020204030204" pitchFamily="34" charset="0"/>
              </a:rPr>
              <a:t>AndroidDriver</a:t>
            </a:r>
            <a:r>
              <a:rPr lang="pt-BR" altLang="en-US" sz="3200">
                <a:latin typeface="Calibri" panose="020F0502020204030204" pitchFamily="34" charset="0"/>
              </a:rPr>
              <a:t> e o método </a:t>
            </a:r>
            <a:r>
              <a:rPr lang="pt-BR" altLang="en-US" sz="3200" i="1">
                <a:latin typeface="Calibri" panose="020F0502020204030204" pitchFamily="34" charset="0"/>
              </a:rPr>
              <a:t>findElement</a:t>
            </a:r>
            <a:endParaRPr lang="pt-BR" altLang="en-US" i="1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pt-BR" altLang="en-US" sz="1600" i="1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pt-BR" altLang="en-US" sz="3200">
                <a:latin typeface="Calibri" panose="020F0502020204030204" pitchFamily="34" charset="0"/>
              </a:rPr>
              <a:t>É possível localizar o através de várias formas...</a:t>
            </a:r>
          </a:p>
          <a:p>
            <a:pPr lvl="1" eaLnBrk="1" hangingPunct="1">
              <a:spcBef>
                <a:spcPct val="20000"/>
              </a:spcBef>
            </a:pPr>
            <a:endParaRPr lang="pt-BR" altLang="en-US" sz="32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360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18" y="4005064"/>
            <a:ext cx="8804386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1295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Próximos</a:t>
            </a:r>
            <a:r>
              <a:rPr lang="en-US" dirty="0" smtClean="0"/>
              <a:t> </a:t>
            </a:r>
            <a:r>
              <a:rPr lang="en-US" dirty="0" err="1" smtClean="0"/>
              <a:t>Eventos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[Agosto]: </a:t>
            </a:r>
            <a:r>
              <a:rPr lang="pt-BR"/>
              <a:t>Agile </a:t>
            </a:r>
            <a:r>
              <a:rPr lang="pt-BR" smtClean="0"/>
              <a:t>Testing Coach</a:t>
            </a:r>
            <a:endParaRPr lang="pt-BR" dirty="0" smtClean="0"/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[Setembro]: </a:t>
            </a:r>
            <a:r>
              <a:rPr lang="pt-BR" dirty="0" smtClean="0"/>
              <a:t>Arquitetura </a:t>
            </a:r>
            <a:r>
              <a:rPr lang="pt-BR" dirty="0"/>
              <a:t>de testes de software</a:t>
            </a:r>
          </a:p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Backlog</a:t>
            </a:r>
          </a:p>
          <a:p>
            <a:pPr lvl="1"/>
            <a:r>
              <a:rPr lang="pt-BR" dirty="0"/>
              <a:t>BDD com </a:t>
            </a:r>
            <a:r>
              <a:rPr lang="pt-BR" dirty="0" smtClean="0"/>
              <a:t>Cucumber</a:t>
            </a:r>
          </a:p>
          <a:p>
            <a:pPr lvl="1"/>
            <a:r>
              <a:rPr lang="pt-BR" dirty="0"/>
              <a:t>Mão na massa com Protractor</a:t>
            </a:r>
          </a:p>
          <a:p>
            <a:pPr lvl="1"/>
            <a:r>
              <a:rPr lang="pt-BR" dirty="0"/>
              <a:t>É possível MVP com qualidade?</a:t>
            </a:r>
          </a:p>
          <a:p>
            <a:pPr lvl="1"/>
            <a:r>
              <a:rPr lang="pt-BR" dirty="0"/>
              <a:t>Automação de Teste de Software com Sikuli </a:t>
            </a:r>
            <a:r>
              <a:rPr lang="pt-BR" dirty="0" smtClean="0"/>
              <a:t>Script</a:t>
            </a:r>
          </a:p>
          <a:p>
            <a:pPr lvl="1"/>
            <a:r>
              <a:rPr lang="pt-BR" dirty="0"/>
              <a:t>Virose Waterfall no corpinho de Agile: problemas e soluções</a:t>
            </a:r>
          </a:p>
        </p:txBody>
      </p:sp>
    </p:spTree>
    <p:extLst>
      <p:ext uri="{BB962C8B-B14F-4D97-AF65-F5344CB8AC3E}">
        <p14:creationId xmlns:p14="http://schemas.microsoft.com/office/powerpoint/2010/main" val="157625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 txBox="1">
            <a:spLocks/>
          </p:cNvSpPr>
          <p:nvPr/>
        </p:nvSpPr>
        <p:spPr bwMode="auto">
          <a:xfrm>
            <a:off x="1042988" y="1588"/>
            <a:ext cx="81010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4400">
                <a:solidFill>
                  <a:srgbClr val="FFFFFF"/>
                </a:solidFill>
                <a:latin typeface="Calibri" panose="020F0502020204030204" pitchFamily="34" charset="0"/>
              </a:rPr>
              <a:t>4. Localização dos componentes</a:t>
            </a:r>
          </a:p>
        </p:txBody>
      </p:sp>
      <p:sp>
        <p:nvSpPr>
          <p:cNvPr id="24578" name="Content Placeholder 2"/>
          <p:cNvSpPr txBox="1">
            <a:spLocks/>
          </p:cNvSpPr>
          <p:nvPr/>
        </p:nvSpPr>
        <p:spPr bwMode="auto">
          <a:xfrm>
            <a:off x="214313" y="1071563"/>
            <a:ext cx="8715375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en-US" sz="3200">
                <a:latin typeface="Calibri" panose="020F0502020204030204" pitchFamily="34" charset="0"/>
              </a:rPr>
              <a:t>Nós iremos localizar todos os componentes pelo ID</a:t>
            </a:r>
          </a:p>
          <a:p>
            <a:pPr eaLnBrk="1" hangingPunct="1">
              <a:spcBef>
                <a:spcPct val="20000"/>
              </a:spcBef>
            </a:pPr>
            <a:endParaRPr lang="pt-BR" altLang="en-US" sz="320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pt-BR" altLang="en-US" sz="3200">
                <a:latin typeface="Calibri" panose="020F0502020204030204" pitchFamily="34" charset="0"/>
              </a:rPr>
              <a:t>Para descobrir o ID dos componentes iremos utilizar o </a:t>
            </a:r>
            <a:r>
              <a:rPr lang="pt-BR" altLang="en-US" sz="3200" i="1">
                <a:latin typeface="Calibri" panose="020F0502020204030204" pitchFamily="34" charset="0"/>
              </a:rPr>
              <a:t>uiautomatorviewer</a:t>
            </a:r>
            <a:r>
              <a:rPr lang="pt-BR" altLang="en-US" sz="3200">
                <a:latin typeface="Calibri" panose="020F0502020204030204" pitchFamily="34" charset="0"/>
              </a:rPr>
              <a:t> que é um visualizador de componentes e de suas propriedades no Android</a:t>
            </a:r>
          </a:p>
          <a:p>
            <a:pPr lvl="1" eaLnBrk="1" hangingPunct="1">
              <a:spcBef>
                <a:spcPct val="20000"/>
              </a:spcBef>
            </a:pPr>
            <a:endParaRPr lang="pt-BR" altLang="en-US" sz="32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36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32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 txBox="1">
            <a:spLocks/>
          </p:cNvSpPr>
          <p:nvPr/>
        </p:nvSpPr>
        <p:spPr bwMode="auto">
          <a:xfrm>
            <a:off x="1042988" y="1588"/>
            <a:ext cx="81010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4400">
                <a:solidFill>
                  <a:srgbClr val="FFFFFF"/>
                </a:solidFill>
                <a:latin typeface="Calibri" panose="020F0502020204030204" pitchFamily="34" charset="0"/>
              </a:rPr>
              <a:t>4. Localização dos componentes</a:t>
            </a:r>
          </a:p>
        </p:txBody>
      </p:sp>
      <p:sp>
        <p:nvSpPr>
          <p:cNvPr id="24578" name="Content Placeholder 2"/>
          <p:cNvSpPr txBox="1">
            <a:spLocks/>
          </p:cNvSpPr>
          <p:nvPr/>
        </p:nvSpPr>
        <p:spPr bwMode="auto">
          <a:xfrm>
            <a:off x="214313" y="1071563"/>
            <a:ext cx="8715375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en-US" sz="2800">
                <a:latin typeface="Calibri" panose="020F0502020204030204" pitchFamily="34" charset="0"/>
              </a:rPr>
              <a:t>Digite </a:t>
            </a:r>
            <a:r>
              <a:rPr lang="pt-BR" altLang="en-US" sz="2000">
                <a:latin typeface="Courier" charset="0"/>
              </a:rPr>
              <a:t>uiautomatorviewer</a:t>
            </a:r>
            <a:r>
              <a:rPr lang="pt-BR" altLang="en-US" sz="2000">
                <a:latin typeface="Calibri" panose="020F0502020204030204" pitchFamily="34" charset="0"/>
              </a:rPr>
              <a:t> </a:t>
            </a:r>
            <a:r>
              <a:rPr lang="pt-BR" altLang="en-US" sz="2800">
                <a:latin typeface="Calibri" panose="020F0502020204030204" pitchFamily="34" charset="0"/>
              </a:rPr>
              <a:t>no Prompt de Comando</a:t>
            </a:r>
          </a:p>
          <a:p>
            <a:pPr eaLnBrk="1" hangingPunct="1">
              <a:spcBef>
                <a:spcPct val="20000"/>
              </a:spcBef>
            </a:pPr>
            <a:endParaRPr lang="pt-BR" altLang="en-US" sz="160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pt-BR" altLang="en-US" sz="2800">
                <a:latin typeface="Calibri" panose="020F0502020204030204" pitchFamily="34" charset="0"/>
              </a:rPr>
              <a:t>A janela mostra o que está sendo exibido no dispositivo</a:t>
            </a:r>
          </a:p>
          <a:p>
            <a:pPr lvl="1" eaLnBrk="1" hangingPunct="1">
              <a:spcBef>
                <a:spcPct val="20000"/>
              </a:spcBef>
            </a:pPr>
            <a:endParaRPr lang="pt-BR" altLang="en-US" sz="28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3200">
              <a:latin typeface="Calibri" panose="020F0502020204030204" pitchFamily="34" charset="0"/>
            </a:endParaRPr>
          </a:p>
        </p:txBody>
      </p:sp>
      <p:pic>
        <p:nvPicPr>
          <p:cNvPr id="5427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420938"/>
            <a:ext cx="5616575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Box 3"/>
          <p:cNvSpPr txBox="1">
            <a:spLocks noChangeArrowheads="1"/>
          </p:cNvSpPr>
          <p:nvPr/>
        </p:nvSpPr>
        <p:spPr bwMode="auto">
          <a:xfrm>
            <a:off x="179388" y="2924175"/>
            <a:ext cx="811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1400"/>
              <a:t>Captura da tela</a:t>
            </a:r>
          </a:p>
        </p:txBody>
      </p:sp>
      <p:sp>
        <p:nvSpPr>
          <p:cNvPr id="54278" name="TextBox 6"/>
          <p:cNvSpPr txBox="1">
            <a:spLocks noChangeArrowheads="1"/>
          </p:cNvSpPr>
          <p:nvPr/>
        </p:nvSpPr>
        <p:spPr bwMode="auto">
          <a:xfrm>
            <a:off x="250825" y="4437063"/>
            <a:ext cx="1081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1400"/>
              <a:t>Captura do dispositivo</a:t>
            </a:r>
          </a:p>
        </p:txBody>
      </p:sp>
      <p:sp>
        <p:nvSpPr>
          <p:cNvPr id="54279" name="TextBox 7"/>
          <p:cNvSpPr txBox="1">
            <a:spLocks noChangeArrowheads="1"/>
          </p:cNvSpPr>
          <p:nvPr/>
        </p:nvSpPr>
        <p:spPr bwMode="auto">
          <a:xfrm>
            <a:off x="7667625" y="3429000"/>
            <a:ext cx="1296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1400"/>
              <a:t>Árvore de componentes</a:t>
            </a:r>
          </a:p>
        </p:txBody>
      </p:sp>
      <p:sp>
        <p:nvSpPr>
          <p:cNvPr id="54280" name="TextBox 8"/>
          <p:cNvSpPr txBox="1">
            <a:spLocks noChangeArrowheads="1"/>
          </p:cNvSpPr>
          <p:nvPr/>
        </p:nvSpPr>
        <p:spPr bwMode="auto">
          <a:xfrm>
            <a:off x="7524750" y="5300663"/>
            <a:ext cx="1619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1400"/>
              <a:t>Propriedade dos componentes</a:t>
            </a:r>
          </a:p>
        </p:txBody>
      </p:sp>
      <p:cxnSp>
        <p:nvCxnSpPr>
          <p:cNvPr id="6" name="Straight Arrow Connector 5"/>
          <p:cNvCxnSpPr>
            <a:stCxn id="54277" idx="3"/>
          </p:cNvCxnSpPr>
          <p:nvPr/>
        </p:nvCxnSpPr>
        <p:spPr>
          <a:xfrm flipV="1">
            <a:off x="990600" y="2708275"/>
            <a:ext cx="917575" cy="477838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4278" idx="3"/>
          </p:cNvCxnSpPr>
          <p:nvPr/>
        </p:nvCxnSpPr>
        <p:spPr>
          <a:xfrm flipV="1">
            <a:off x="1331913" y="4581525"/>
            <a:ext cx="576262" cy="117475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4279" idx="1"/>
          </p:cNvCxnSpPr>
          <p:nvPr/>
        </p:nvCxnSpPr>
        <p:spPr>
          <a:xfrm flipH="1">
            <a:off x="6516688" y="3690938"/>
            <a:ext cx="1150937" cy="2540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4280" idx="1"/>
          </p:cNvCxnSpPr>
          <p:nvPr/>
        </p:nvCxnSpPr>
        <p:spPr>
          <a:xfrm flipH="1" flipV="1">
            <a:off x="6732588" y="5373688"/>
            <a:ext cx="792162" cy="188912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6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 txBox="1">
            <a:spLocks/>
          </p:cNvSpPr>
          <p:nvPr/>
        </p:nvSpPr>
        <p:spPr bwMode="auto">
          <a:xfrm>
            <a:off x="1042988" y="1588"/>
            <a:ext cx="81010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4400">
                <a:solidFill>
                  <a:srgbClr val="FFFFFF"/>
                </a:solidFill>
                <a:latin typeface="Calibri" panose="020F0502020204030204" pitchFamily="34" charset="0"/>
              </a:rPr>
              <a:t>4. Localização dos componentes</a:t>
            </a:r>
          </a:p>
        </p:txBody>
      </p:sp>
      <p:sp>
        <p:nvSpPr>
          <p:cNvPr id="24578" name="Content Placeholder 2"/>
          <p:cNvSpPr txBox="1">
            <a:spLocks/>
          </p:cNvSpPr>
          <p:nvPr/>
        </p:nvSpPr>
        <p:spPr bwMode="auto">
          <a:xfrm>
            <a:off x="214313" y="1071563"/>
            <a:ext cx="8715375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defRPr/>
            </a:pPr>
            <a:r>
              <a:rPr lang="pt-BR" sz="3200" dirty="0" smtClean="0">
                <a:latin typeface="Calibri" charset="0"/>
              </a:rPr>
              <a:t>Para localizar um componente por ID basta clicar sobre ele e visualizar o atributo </a:t>
            </a:r>
            <a:r>
              <a:rPr lang="pt-BR" sz="3200" i="1" dirty="0" err="1" smtClean="0">
                <a:latin typeface="Calibri" charset="0"/>
              </a:rPr>
              <a:t>resource</a:t>
            </a:r>
            <a:r>
              <a:rPr lang="pt-BR" sz="3200" i="1" dirty="0" smtClean="0">
                <a:latin typeface="Calibri" charset="0"/>
              </a:rPr>
              <a:t>-id</a:t>
            </a:r>
          </a:p>
          <a:p>
            <a:pPr marL="285750" lvl="1" indent="0" eaLnBrk="1" hangingPunct="1">
              <a:spcBef>
                <a:spcPct val="20000"/>
              </a:spcBef>
              <a:defRPr/>
            </a:pPr>
            <a:endParaRPr lang="pt-BR" sz="3200" dirty="0" smtClean="0">
              <a:latin typeface="Calibri" charset="0"/>
              <a:cs typeface="ＭＳ Ｐゴシック" charset="0"/>
            </a:endParaRPr>
          </a:p>
          <a:p>
            <a:pPr marL="800100" lvl="1" indent="-514350" eaLnBrk="1" hangingPunct="1">
              <a:spcBef>
                <a:spcPct val="20000"/>
              </a:spcBef>
              <a:buFont typeface="+mj-lt"/>
              <a:buAutoNum type="arabicPeriod"/>
              <a:defRPr/>
            </a:pPr>
            <a:endParaRPr lang="pt-BR" sz="3600" dirty="0" smtClean="0">
              <a:latin typeface="Calibri" charset="0"/>
              <a:cs typeface="ＭＳ Ｐゴシック" charset="0"/>
            </a:endParaRPr>
          </a:p>
        </p:txBody>
      </p:sp>
      <p:pic>
        <p:nvPicPr>
          <p:cNvPr id="5529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151188"/>
            <a:ext cx="4932363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76475"/>
            <a:ext cx="77454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24300" y="5445125"/>
            <a:ext cx="2663825" cy="144463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6" name="Straight Arrow Connector 5"/>
          <p:cNvCxnSpPr>
            <a:stCxn id="4" idx="0"/>
            <a:endCxn id="55300" idx="2"/>
          </p:cNvCxnSpPr>
          <p:nvPr/>
        </p:nvCxnSpPr>
        <p:spPr>
          <a:xfrm flipH="1" flipV="1">
            <a:off x="4340225" y="2492375"/>
            <a:ext cx="915988" cy="295275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73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 txBox="1">
            <a:spLocks/>
          </p:cNvSpPr>
          <p:nvPr/>
        </p:nvSpPr>
        <p:spPr bwMode="auto">
          <a:xfrm>
            <a:off x="1042988" y="1588"/>
            <a:ext cx="81010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4400">
                <a:solidFill>
                  <a:srgbClr val="FFFFFF"/>
                </a:solidFill>
                <a:latin typeface="Calibri" panose="020F0502020204030204" pitchFamily="34" charset="0"/>
              </a:rPr>
              <a:t>5. Interação com os componentes</a:t>
            </a:r>
          </a:p>
        </p:txBody>
      </p:sp>
      <p:sp>
        <p:nvSpPr>
          <p:cNvPr id="24578" name="Content Placeholder 2"/>
          <p:cNvSpPr txBox="1">
            <a:spLocks/>
          </p:cNvSpPr>
          <p:nvPr/>
        </p:nvSpPr>
        <p:spPr bwMode="auto">
          <a:xfrm>
            <a:off x="214313" y="1071563"/>
            <a:ext cx="8715375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en-US" sz="3200">
                <a:latin typeface="Calibri" panose="020F0502020204030204" pitchFamily="34" charset="0"/>
              </a:rPr>
              <a:t>Colocamos uma interação logo no final da localização do componente, podendo ser:</a:t>
            </a:r>
          </a:p>
          <a:p>
            <a:pPr lvl="1" eaLnBrk="1" hangingPunct="1">
              <a:spcBef>
                <a:spcPct val="20000"/>
              </a:spcBef>
            </a:pPr>
            <a:endParaRPr lang="pt-BR" altLang="en-US" sz="32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3600">
              <a:latin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87450" y="2478088"/>
          <a:ext cx="6813550" cy="2065020"/>
        </p:xfrm>
        <a:graphic>
          <a:graphicData uri="http://schemas.openxmlformats.org/drawingml/2006/table">
            <a:tbl>
              <a:tblPr/>
              <a:tblGrid>
                <a:gridCol w="2255838"/>
                <a:gridCol w="4557712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Método</a:t>
                      </a:r>
                    </a:p>
                  </a:txBody>
                  <a:tcPr marL="91452" marR="914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Suportado?</a:t>
                      </a:r>
                    </a:p>
                  </a:txBody>
                  <a:tcPr marL="91452" marR="914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" charset="0"/>
                          <a:ea typeface="MS PGothic" panose="020B0600070205080204" pitchFamily="34" charset="-128"/>
                        </a:rPr>
                        <a:t>clear()</a:t>
                      </a:r>
                    </a:p>
                  </a:txBody>
                  <a:tcPr marL="91452" marR="914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Limpa um campo de texto</a:t>
                      </a:r>
                    </a:p>
                  </a:txBody>
                  <a:tcPr marL="91452" marR="914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" charset="0"/>
                          <a:ea typeface="MS PGothic" panose="020B0600070205080204" pitchFamily="34" charset="-128"/>
                        </a:rPr>
                        <a:t>click()</a:t>
                      </a:r>
                    </a:p>
                  </a:txBody>
                  <a:tcPr marL="91452" marR="914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Clica em determinado componente</a:t>
                      </a:r>
                    </a:p>
                  </a:txBody>
                  <a:tcPr marL="91452" marR="914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" charset="0"/>
                          <a:ea typeface="MS PGothic" panose="020B0600070205080204" pitchFamily="34" charset="-128"/>
                        </a:rPr>
                        <a:t>sendKeys(</a:t>
                      </a: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" charset="0"/>
                          <a:ea typeface="MS PGothic" panose="020B0600070205080204" pitchFamily="34" charset="-128"/>
                        </a:rPr>
                        <a:t>“</a:t>
                      </a:r>
                      <a:r>
                        <a:rPr kumimoji="0" lang="pt-B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" charset="0"/>
                          <a:ea typeface="MS PGothic" panose="020B0600070205080204" pitchFamily="34" charset="-128"/>
                        </a:rPr>
                        <a:t>texto</a:t>
                      </a:r>
                      <a:r>
                        <a:rPr kumimoji="0" lang="pt-BR" alt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" charset="0"/>
                          <a:ea typeface="MS PGothic" panose="020B0600070205080204" pitchFamily="34" charset="-128"/>
                        </a:rPr>
                        <a:t>”</a:t>
                      </a:r>
                      <a:r>
                        <a:rPr kumimoji="0" lang="pt-B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" charset="0"/>
                          <a:ea typeface="MS PGothic" panose="020B0600070205080204" pitchFamily="34" charset="-128"/>
                        </a:rPr>
                        <a:t>)</a:t>
                      </a:r>
                    </a:p>
                  </a:txBody>
                  <a:tcPr marL="91452" marR="914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Insere texto em um campo de texto</a:t>
                      </a:r>
                    </a:p>
                  </a:txBody>
                  <a:tcPr marL="91452" marR="914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" charset="0"/>
                          <a:ea typeface="MS PGothic" panose="020B0600070205080204" pitchFamily="34" charset="-128"/>
                        </a:rPr>
                        <a:t>getText()</a:t>
                      </a:r>
                    </a:p>
                  </a:txBody>
                  <a:tcPr marL="91452" marR="914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Retorna o texto de algum componente</a:t>
                      </a:r>
                    </a:p>
                  </a:txBody>
                  <a:tcPr marL="91452" marR="914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724400"/>
            <a:ext cx="6418262" cy="13684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46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 txBox="1">
            <a:spLocks/>
          </p:cNvSpPr>
          <p:nvPr/>
        </p:nvSpPr>
        <p:spPr bwMode="auto">
          <a:xfrm>
            <a:off x="1042988" y="1588"/>
            <a:ext cx="81010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4400">
                <a:solidFill>
                  <a:srgbClr val="FFFFFF"/>
                </a:solidFill>
                <a:latin typeface="Calibri" panose="020F0502020204030204" pitchFamily="34" charset="0"/>
              </a:rPr>
              <a:t>5. Interação com os componentes</a:t>
            </a:r>
          </a:p>
        </p:txBody>
      </p:sp>
      <p:sp>
        <p:nvSpPr>
          <p:cNvPr id="24578" name="Content Placeholder 2"/>
          <p:cNvSpPr txBox="1">
            <a:spLocks/>
          </p:cNvSpPr>
          <p:nvPr/>
        </p:nvSpPr>
        <p:spPr bwMode="auto">
          <a:xfrm>
            <a:off x="214313" y="1071563"/>
            <a:ext cx="8715375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en-US" sz="3200">
                <a:latin typeface="Calibri" panose="020F0502020204030204" pitchFamily="34" charset="0"/>
              </a:rPr>
              <a:t>Na classe </a:t>
            </a:r>
            <a:r>
              <a:rPr lang="pt-BR" altLang="en-US" sz="3200" i="1">
                <a:latin typeface="Calibri" panose="020F0502020204030204" pitchFamily="34" charset="0"/>
              </a:rPr>
              <a:t>TesteTriangulo</a:t>
            </a:r>
            <a:r>
              <a:rPr lang="pt-BR" altLang="en-US" sz="3200">
                <a:latin typeface="Calibri" panose="020F0502020204030204" pitchFamily="34" charset="0"/>
              </a:rPr>
              <a:t> adicionar e localização e interação com os componentes: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 sz="2800">
                <a:latin typeface="Calibri" panose="020F0502020204030204" pitchFamily="34" charset="0"/>
              </a:rPr>
              <a:t>Preencher Lado1, Lado2, Lado3 com </a:t>
            </a:r>
            <a:r>
              <a:rPr lang="pt-BR" altLang="pt-BR" sz="2800">
                <a:latin typeface="Calibri" panose="020F0502020204030204" pitchFamily="34" charset="0"/>
              </a:rPr>
              <a:t>“</a:t>
            </a:r>
            <a:r>
              <a:rPr lang="pt-BR" altLang="en-US" sz="2800">
                <a:latin typeface="Calibri" panose="020F0502020204030204" pitchFamily="34" charset="0"/>
              </a:rPr>
              <a:t>3</a:t>
            </a:r>
            <a:r>
              <a:rPr lang="pt-BR" altLang="pt-BR" sz="2800">
                <a:latin typeface="Calibri" panose="020F0502020204030204" pitchFamily="34" charset="0"/>
              </a:rPr>
              <a:t>”</a:t>
            </a:r>
            <a:endParaRPr lang="pt-BR" altLang="en-US" sz="28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 sz="2800">
                <a:latin typeface="Calibri" panose="020F0502020204030204" pitchFamily="34" charset="0"/>
              </a:rPr>
              <a:t>Clicar no botão Calcular</a:t>
            </a:r>
          </a:p>
          <a:p>
            <a:pPr lvl="1" eaLnBrk="1" hangingPunct="1">
              <a:spcBef>
                <a:spcPct val="20000"/>
              </a:spcBef>
            </a:pPr>
            <a:endParaRPr lang="pt-BR" altLang="en-US" sz="32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pt-BR" altLang="en-US" sz="360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429000"/>
            <a:ext cx="6048375" cy="20161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43438" y="3860800"/>
            <a:ext cx="504825" cy="1368425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7350" name="TextBox 5"/>
          <p:cNvSpPr txBox="1">
            <a:spLocks noChangeArrowheads="1"/>
          </p:cNvSpPr>
          <p:nvPr/>
        </p:nvSpPr>
        <p:spPr bwMode="auto">
          <a:xfrm>
            <a:off x="1187450" y="5878513"/>
            <a:ext cx="58054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1800"/>
              <a:t>Substituir os IDs pelo </a:t>
            </a:r>
            <a:r>
              <a:rPr lang="pt-BR" altLang="en-US" sz="1800" i="1"/>
              <a:t>resource-id </a:t>
            </a:r>
            <a:r>
              <a:rPr lang="pt-BR" altLang="en-US" sz="1800"/>
              <a:t>de cada componente</a:t>
            </a:r>
          </a:p>
          <a:p>
            <a:pPr eaLnBrk="1" hangingPunct="1"/>
            <a:r>
              <a:rPr lang="pt-BR" altLang="en-US" sz="1800"/>
              <a:t>Inspecionando pelo </a:t>
            </a:r>
            <a:r>
              <a:rPr lang="pt-BR" altLang="en-US" sz="1800" i="1"/>
              <a:t>uiautomatorviewer</a:t>
            </a:r>
          </a:p>
        </p:txBody>
      </p:sp>
      <p:cxnSp>
        <p:nvCxnSpPr>
          <p:cNvPr id="8" name="Straight Arrow Connector 7"/>
          <p:cNvCxnSpPr>
            <a:stCxn id="57350" idx="0"/>
            <a:endCxn id="3" idx="2"/>
          </p:cNvCxnSpPr>
          <p:nvPr/>
        </p:nvCxnSpPr>
        <p:spPr>
          <a:xfrm flipV="1">
            <a:off x="4089400" y="5229225"/>
            <a:ext cx="806450" cy="6492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56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 txBox="1">
            <a:spLocks/>
          </p:cNvSpPr>
          <p:nvPr/>
        </p:nvSpPr>
        <p:spPr bwMode="auto">
          <a:xfrm>
            <a:off x="1042988" y="1588"/>
            <a:ext cx="81010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4400">
                <a:solidFill>
                  <a:srgbClr val="FFFFFF"/>
                </a:solidFill>
                <a:latin typeface="Calibri" panose="020F0502020204030204" pitchFamily="34" charset="0"/>
              </a:rPr>
              <a:t>6. Validação dos resultados</a:t>
            </a:r>
          </a:p>
        </p:txBody>
      </p:sp>
      <p:sp>
        <p:nvSpPr>
          <p:cNvPr id="58370" name="Content Placeholder 2"/>
          <p:cNvSpPr txBox="1">
            <a:spLocks/>
          </p:cNvSpPr>
          <p:nvPr/>
        </p:nvSpPr>
        <p:spPr bwMode="auto">
          <a:xfrm>
            <a:off x="214313" y="1071563"/>
            <a:ext cx="8715375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en-US" sz="2800">
                <a:latin typeface="Calibri" panose="020F0502020204030204" pitchFamily="34" charset="0"/>
              </a:rPr>
              <a:t>Toda execução, até este momento, apenas executa ações no dispositivo, mas não faz validações dos resultados obtidos</a:t>
            </a:r>
          </a:p>
          <a:p>
            <a:pPr eaLnBrk="1" hangingPunct="1">
              <a:spcBef>
                <a:spcPct val="20000"/>
              </a:spcBef>
            </a:pPr>
            <a:endParaRPr lang="pt-BR" altLang="en-US" sz="2800"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pt-BR" altLang="en-US" sz="2800">
                <a:latin typeface="Calibri" panose="020F0502020204030204" pitchFamily="34" charset="0"/>
              </a:rPr>
              <a:t>Para isso usaremos a função </a:t>
            </a:r>
            <a:r>
              <a:rPr lang="pt-BR" altLang="en-US" sz="2800" i="1">
                <a:latin typeface="Calibri" panose="020F0502020204030204" pitchFamily="34" charset="0"/>
              </a:rPr>
              <a:t>assertEquals</a:t>
            </a:r>
            <a:r>
              <a:rPr lang="pt-BR" altLang="en-US" sz="2800">
                <a:latin typeface="Calibri" panose="020F0502020204030204" pitchFamily="34" charset="0"/>
              </a:rPr>
              <a:t> para comparar o resultado esperado com o obtido da aplicação no dispositivo</a:t>
            </a:r>
          </a:p>
          <a:p>
            <a:pPr lvl="1" eaLnBrk="1" hangingPunct="1">
              <a:spcBef>
                <a:spcPct val="20000"/>
              </a:spcBef>
            </a:pPr>
            <a:endParaRPr lang="pt-BR" altLang="en-US" sz="280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"/>
          <a:stretch>
            <a:fillRect/>
          </a:stretch>
        </p:blipFill>
        <p:spPr bwMode="auto">
          <a:xfrm>
            <a:off x="1692275" y="4724400"/>
            <a:ext cx="5664200" cy="18002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62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 txBox="1">
            <a:spLocks/>
          </p:cNvSpPr>
          <p:nvPr/>
        </p:nvSpPr>
        <p:spPr bwMode="auto">
          <a:xfrm>
            <a:off x="1042988" y="1588"/>
            <a:ext cx="81010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4400">
                <a:solidFill>
                  <a:srgbClr val="FFFFFF"/>
                </a:solidFill>
                <a:latin typeface="Calibri" panose="020F0502020204030204" pitchFamily="34" charset="0"/>
              </a:rPr>
              <a:t>6. Validação dos resultados</a:t>
            </a:r>
          </a:p>
        </p:txBody>
      </p:sp>
      <p:sp>
        <p:nvSpPr>
          <p:cNvPr id="59395" name="Content Placeholder 2"/>
          <p:cNvSpPr txBox="1">
            <a:spLocks/>
          </p:cNvSpPr>
          <p:nvPr/>
        </p:nvSpPr>
        <p:spPr bwMode="auto">
          <a:xfrm>
            <a:off x="214313" y="1071563"/>
            <a:ext cx="8715375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en-US" sz="2800">
                <a:latin typeface="Calibri" panose="020F0502020204030204" pitchFamily="34" charset="0"/>
              </a:rPr>
              <a:t>Na classe </a:t>
            </a:r>
            <a:r>
              <a:rPr lang="pt-BR" altLang="en-US" sz="2800" i="1">
                <a:latin typeface="Calibri" panose="020F0502020204030204" pitchFamily="34" charset="0"/>
              </a:rPr>
              <a:t>TesteTriangulo</a:t>
            </a:r>
            <a:r>
              <a:rPr lang="pt-BR" altLang="en-US" sz="2800">
                <a:latin typeface="Calibri" panose="020F0502020204030204" pitchFamily="34" charset="0"/>
              </a:rPr>
              <a:t> insira a validação para o resultado </a:t>
            </a:r>
            <a:r>
              <a:rPr lang="pt-BR" altLang="pt-BR" sz="2800">
                <a:latin typeface="Calibri" panose="020F0502020204030204" pitchFamily="34" charset="0"/>
              </a:rPr>
              <a:t>“</a:t>
            </a:r>
            <a:r>
              <a:rPr lang="pt-BR" altLang="en-US" sz="2800">
                <a:latin typeface="Calibri" panose="020F0502020204030204" pitchFamily="34" charset="0"/>
              </a:rPr>
              <a:t>O triângulo é Equilátero</a:t>
            </a:r>
            <a:r>
              <a:rPr lang="pt-BR" altLang="pt-BR" sz="2800">
                <a:latin typeface="Calibri" panose="020F0502020204030204" pitchFamily="34" charset="0"/>
              </a:rPr>
              <a:t>”</a:t>
            </a:r>
            <a:endParaRPr lang="pt-BR" altLang="ja-JP" sz="28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</a:pPr>
            <a:endParaRPr lang="pt-BR" altLang="en-US" sz="2800">
              <a:latin typeface="Calibri" panose="020F0502020204030204" pitchFamily="34" charset="0"/>
            </a:endParaRPr>
          </a:p>
        </p:txBody>
      </p:sp>
      <p:pic>
        <p:nvPicPr>
          <p:cNvPr id="593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92375"/>
            <a:ext cx="83566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55" b="12726"/>
          <a:stretch>
            <a:fillRect/>
          </a:stretch>
        </p:blipFill>
        <p:spPr bwMode="auto">
          <a:xfrm>
            <a:off x="395288" y="4056063"/>
            <a:ext cx="8356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92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 txBox="1">
            <a:spLocks/>
          </p:cNvSpPr>
          <p:nvPr/>
        </p:nvSpPr>
        <p:spPr bwMode="auto">
          <a:xfrm>
            <a:off x="1042988" y="1588"/>
            <a:ext cx="81010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4400">
                <a:solidFill>
                  <a:srgbClr val="FFFFFF"/>
                </a:solidFill>
                <a:latin typeface="Calibri" panose="020F0502020204030204" pitchFamily="34" charset="0"/>
              </a:rPr>
              <a:t>Fechando a aplicação</a:t>
            </a:r>
          </a:p>
        </p:txBody>
      </p:sp>
      <p:sp>
        <p:nvSpPr>
          <p:cNvPr id="60418" name="Content Placeholder 2"/>
          <p:cNvSpPr txBox="1">
            <a:spLocks/>
          </p:cNvSpPr>
          <p:nvPr/>
        </p:nvSpPr>
        <p:spPr bwMode="auto">
          <a:xfrm>
            <a:off x="214313" y="1071563"/>
            <a:ext cx="8715375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en-US" sz="2800">
                <a:latin typeface="Calibri" panose="020F0502020204030204" pitchFamily="34" charset="0"/>
              </a:rPr>
              <a:t>Para que ele feche a aplicação automaticamente a cada teste, basta adicionar um comando na pós condição (@After)</a:t>
            </a:r>
          </a:p>
          <a:p>
            <a:pPr lvl="1" eaLnBrk="1" hangingPunct="1">
              <a:spcBef>
                <a:spcPct val="20000"/>
              </a:spcBef>
            </a:pPr>
            <a:endParaRPr lang="pt-BR" altLang="en-US" sz="280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213100"/>
            <a:ext cx="5157788" cy="12239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31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 txBox="1">
            <a:spLocks/>
          </p:cNvSpPr>
          <p:nvPr/>
        </p:nvSpPr>
        <p:spPr bwMode="auto">
          <a:xfrm>
            <a:off x="1042988" y="1588"/>
            <a:ext cx="81010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4400">
                <a:solidFill>
                  <a:srgbClr val="FFFFFF"/>
                </a:solidFill>
                <a:latin typeface="Calibri" panose="020F0502020204030204" pitchFamily="34" charset="0"/>
              </a:rPr>
              <a:t>EXERCÍCIO</a:t>
            </a:r>
          </a:p>
        </p:txBody>
      </p:sp>
      <p:sp>
        <p:nvSpPr>
          <p:cNvPr id="61443" name="Content Placeholder 2"/>
          <p:cNvSpPr txBox="1">
            <a:spLocks/>
          </p:cNvSpPr>
          <p:nvPr/>
        </p:nvSpPr>
        <p:spPr bwMode="auto">
          <a:xfrm>
            <a:off x="214313" y="1071563"/>
            <a:ext cx="8715375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en-US" sz="2800">
                <a:latin typeface="Calibri" panose="020F0502020204030204" pitchFamily="34" charset="0"/>
              </a:rPr>
              <a:t>Crie mais dois testes, um para o triângulo isósceles e outro para triângulo escaleno (não vale CRTL + C e CTRL + V)</a:t>
            </a:r>
          </a:p>
          <a:p>
            <a:pPr lvl="1" eaLnBrk="1" hangingPunct="1">
              <a:spcBef>
                <a:spcPct val="20000"/>
              </a:spcBef>
            </a:pPr>
            <a:endParaRPr lang="pt-BR" altLang="en-US" sz="2800">
              <a:latin typeface="Calibri" panose="020F0502020204030204" pitchFamily="34" charset="0"/>
            </a:endParaRPr>
          </a:p>
        </p:txBody>
      </p:sp>
      <p:pic>
        <p:nvPicPr>
          <p:cNvPr id="6144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492375"/>
            <a:ext cx="7164387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72"/>
          <a:stretch>
            <a:fillRect/>
          </a:stretch>
        </p:blipFill>
        <p:spPr bwMode="auto">
          <a:xfrm>
            <a:off x="1042988" y="4405313"/>
            <a:ext cx="7164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18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 txBox="1">
            <a:spLocks/>
          </p:cNvSpPr>
          <p:nvPr/>
        </p:nvSpPr>
        <p:spPr bwMode="auto">
          <a:xfrm>
            <a:off x="1042988" y="1588"/>
            <a:ext cx="81010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4400">
                <a:solidFill>
                  <a:srgbClr val="FFFFFF"/>
                </a:solidFill>
                <a:latin typeface="Calibri" panose="020F0502020204030204" pitchFamily="34" charset="0"/>
              </a:rPr>
              <a:t>EXERCÍCIO</a:t>
            </a:r>
          </a:p>
        </p:txBody>
      </p:sp>
      <p:sp>
        <p:nvSpPr>
          <p:cNvPr id="62466" name="Content Placeholder 2"/>
          <p:cNvSpPr txBox="1">
            <a:spLocks/>
          </p:cNvSpPr>
          <p:nvPr/>
        </p:nvSpPr>
        <p:spPr bwMode="auto">
          <a:xfrm>
            <a:off x="214313" y="1071563"/>
            <a:ext cx="8715375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en-US" sz="2800">
                <a:latin typeface="Calibri" panose="020F0502020204030204" pitchFamily="34" charset="0"/>
              </a:rPr>
              <a:t>Utilize todo o conhecimento adquirido para automatizar a aplicação Fastip, com os seguintes testes:</a:t>
            </a:r>
          </a:p>
          <a:p>
            <a:pPr lvl="1" eaLnBrk="1" hangingPunct="1">
              <a:spcBef>
                <a:spcPct val="20000"/>
              </a:spcBef>
            </a:pPr>
            <a:endParaRPr lang="pt-BR" altLang="en-US" sz="280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55650" y="2205038"/>
            <a:ext cx="3671888" cy="4319587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1800" b="1">
                <a:solidFill>
                  <a:srgbClr val="000000"/>
                </a:solidFill>
                <a:latin typeface="Calibri" panose="020F0502020204030204" pitchFamily="34" charset="0"/>
              </a:rPr>
              <a:t>Teste 1 – Calcular Gorjeta</a:t>
            </a:r>
          </a:p>
          <a:p>
            <a:pPr eaLnBrk="1" hangingPunct="1"/>
            <a:endParaRPr lang="pt-BR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Informar o valor R$ 100 em </a:t>
            </a:r>
            <a:r>
              <a:rPr lang="pt-BR" altLang="en-US" sz="1800" i="1">
                <a:solidFill>
                  <a:srgbClr val="000000"/>
                </a:solidFill>
                <a:latin typeface="Calibri" panose="020F0502020204030204" pitchFamily="34" charset="0"/>
              </a:rPr>
              <a:t>Valor da Conta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Clicar em </a:t>
            </a:r>
            <a:r>
              <a:rPr lang="pt-BR" altLang="en-US" sz="1800" i="1">
                <a:solidFill>
                  <a:srgbClr val="000000"/>
                </a:solidFill>
                <a:latin typeface="Calibri" panose="020F0502020204030204" pitchFamily="34" charset="0"/>
              </a:rPr>
              <a:t>Calcular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Validar os seguintes resultados: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pt-BR" altLang="en-US" sz="1600" i="1">
                <a:solidFill>
                  <a:srgbClr val="000000"/>
                </a:solidFill>
                <a:latin typeface="Calibri" panose="020F0502020204030204" pitchFamily="34" charset="0"/>
              </a:rPr>
              <a:t>% Gorjeta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pt-BR" altLang="en-US" sz="1600" i="1">
                <a:solidFill>
                  <a:srgbClr val="000000"/>
                </a:solidFill>
                <a:latin typeface="Calibri" panose="020F0502020204030204" pitchFamily="34" charset="0"/>
              </a:rPr>
              <a:t>Total Gorjeta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pt-BR" altLang="en-US" sz="1600" i="1">
                <a:solidFill>
                  <a:srgbClr val="000000"/>
                </a:solidFill>
                <a:latin typeface="Calibri" panose="020F0502020204030204" pitchFamily="34" charset="0"/>
              </a:rPr>
              <a:t>Valor Total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16463" y="2205038"/>
            <a:ext cx="3671887" cy="4319587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1800" b="1">
                <a:solidFill>
                  <a:srgbClr val="000000"/>
                </a:solidFill>
                <a:latin typeface="Calibri" panose="020F0502020204030204" pitchFamily="34" charset="0"/>
              </a:rPr>
              <a:t>Teste 2 – Alterar % da Gorjeta</a:t>
            </a:r>
          </a:p>
          <a:p>
            <a:pPr eaLnBrk="1" hangingPunct="1"/>
            <a:endParaRPr lang="pt-BR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Clicar nas </a:t>
            </a:r>
            <a:r>
              <a:rPr lang="pt-BR" altLang="en-US" sz="1800" i="1">
                <a:solidFill>
                  <a:srgbClr val="000000"/>
                </a:solidFill>
                <a:latin typeface="Calibri" panose="020F0502020204030204" pitchFamily="34" charset="0"/>
              </a:rPr>
              <a:t>Configurações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Colocar o valor 10 em </a:t>
            </a:r>
            <a:r>
              <a:rPr lang="pt-BR" altLang="en-US" sz="1800" i="1">
                <a:solidFill>
                  <a:srgbClr val="000000"/>
                </a:solidFill>
                <a:latin typeface="Calibri" panose="020F0502020204030204" pitchFamily="34" charset="0"/>
              </a:rPr>
              <a:t>% Gorjeta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Clicar em </a:t>
            </a:r>
            <a:r>
              <a:rPr lang="pt-BR" altLang="en-US" sz="1800" i="1">
                <a:solidFill>
                  <a:srgbClr val="000000"/>
                </a:solidFill>
                <a:latin typeface="Calibri" panose="020F0502020204030204" pitchFamily="34" charset="0"/>
              </a:rPr>
              <a:t>Salvar</a:t>
            </a:r>
          </a:p>
          <a:p>
            <a:pPr eaLnBrk="1" hangingPunct="1"/>
            <a:endParaRPr lang="pt-BR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pt-BR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Na tela de calcula da gorjeta....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Informar o valor R$ 200 em </a:t>
            </a:r>
            <a:r>
              <a:rPr lang="pt-BR" altLang="en-US" sz="1800" i="1">
                <a:solidFill>
                  <a:srgbClr val="000000"/>
                </a:solidFill>
                <a:latin typeface="Calibri" panose="020F0502020204030204" pitchFamily="34" charset="0"/>
              </a:rPr>
              <a:t>Valor da Conta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Clicar em </a:t>
            </a:r>
            <a:r>
              <a:rPr lang="pt-BR" altLang="en-US" sz="1800" i="1">
                <a:solidFill>
                  <a:srgbClr val="000000"/>
                </a:solidFill>
                <a:latin typeface="Calibri" panose="020F0502020204030204" pitchFamily="34" charset="0"/>
              </a:rPr>
              <a:t>Calcular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Validar os seguintes resultados: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pt-BR" altLang="en-US" sz="1600" i="1">
                <a:solidFill>
                  <a:srgbClr val="000000"/>
                </a:solidFill>
                <a:latin typeface="Calibri" panose="020F0502020204030204" pitchFamily="34" charset="0"/>
              </a:rPr>
              <a:t>% Gorjeta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pt-BR" altLang="en-US" sz="1600" i="1">
                <a:solidFill>
                  <a:srgbClr val="000000"/>
                </a:solidFill>
                <a:latin typeface="Calibri" panose="020F0502020204030204" pitchFamily="34" charset="0"/>
              </a:rPr>
              <a:t>Total Gorjeta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pt-BR" altLang="en-US" sz="1600" i="1">
                <a:solidFill>
                  <a:srgbClr val="000000"/>
                </a:solidFill>
                <a:latin typeface="Calibri" panose="020F0502020204030204" pitchFamily="34" charset="0"/>
              </a:rPr>
              <a:t>Valor Total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5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oises\Documents\GUTS-RS\Hangout\Capa 6 -  1200x300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43080" y="260648"/>
            <a:ext cx="2121408" cy="1570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Próximos</a:t>
            </a:r>
            <a:r>
              <a:rPr lang="en-US" dirty="0" smtClean="0"/>
              <a:t> Hangouts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[Julho]: </a:t>
            </a:r>
            <a:r>
              <a:rPr lang="pt-BR" dirty="0"/>
              <a:t>Gestão de </a:t>
            </a:r>
            <a:r>
              <a:rPr lang="pt-BR" dirty="0" smtClean="0"/>
              <a:t>testes (29/07)</a:t>
            </a:r>
            <a:endPara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Backlog</a:t>
            </a:r>
          </a:p>
          <a:p>
            <a:pPr lvl="1"/>
            <a:r>
              <a:rPr lang="pt-BR" dirty="0" smtClean="0"/>
              <a:t>Futuro </a:t>
            </a:r>
            <a:r>
              <a:rPr lang="pt-BR" dirty="0"/>
              <a:t>do Teste de Software (Agosto)</a:t>
            </a:r>
          </a:p>
          <a:p>
            <a:pPr lvl="1"/>
            <a:r>
              <a:rPr lang="pt-BR" dirty="0"/>
              <a:t>What is the importance of speaking English in our testing market today (Setembro)</a:t>
            </a:r>
          </a:p>
          <a:p>
            <a:pPr lvl="1"/>
            <a:r>
              <a:rPr lang="pt-BR" dirty="0" smtClean="0"/>
              <a:t>Cloud </a:t>
            </a:r>
            <a:r>
              <a:rPr lang="pt-BR" dirty="0"/>
              <a:t>Testing </a:t>
            </a:r>
            <a:r>
              <a:rPr lang="pt-BR" dirty="0" smtClean="0"/>
              <a:t>(Outubro)</a:t>
            </a:r>
            <a:endParaRPr lang="pt-BR" dirty="0"/>
          </a:p>
          <a:p>
            <a:pPr lvl="1"/>
            <a:r>
              <a:rPr lang="pt-BR" dirty="0"/>
              <a:t>Hangout Feminino (Dezembro</a:t>
            </a:r>
            <a:r>
              <a:rPr lang="pt-BR" dirty="0" smtClean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14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Content Placeholder 2"/>
          <p:cNvSpPr txBox="1">
            <a:spLocks/>
          </p:cNvSpPr>
          <p:nvPr/>
        </p:nvSpPr>
        <p:spPr bwMode="auto">
          <a:xfrm>
            <a:off x="107950" y="2060575"/>
            <a:ext cx="87153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t-BR" altLang="en-US" sz="4200" b="1">
                <a:latin typeface="Calibri" panose="020F0502020204030204" pitchFamily="34" charset="0"/>
              </a:rPr>
              <a:t>O Projeto completo está no GitHub</a:t>
            </a:r>
          </a:p>
          <a:p>
            <a:pPr algn="ctr" eaLnBrk="1" hangingPunct="1">
              <a:spcBef>
                <a:spcPct val="20000"/>
              </a:spcBef>
            </a:pPr>
            <a:r>
              <a:rPr lang="pt-BR" altLang="en-US" sz="3200">
                <a:latin typeface="Calibri" panose="020F0502020204030204" pitchFamily="34" charset="0"/>
              </a:rPr>
              <a:t>https://github.com/qualister-consultoria/workshop-appium-android</a:t>
            </a:r>
          </a:p>
        </p:txBody>
      </p:sp>
      <p:pic>
        <p:nvPicPr>
          <p:cNvPr id="6349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149725"/>
            <a:ext cx="22320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52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59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Programação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19h15 às 19h45 </a:t>
            </a:r>
            <a:r>
              <a:rPr lang="pt-BR" dirty="0"/>
              <a:t>Recepção, boas vindas e Coffee para integração</a:t>
            </a:r>
          </a:p>
          <a:p>
            <a:endParaRPr lang="pt-BR" dirty="0"/>
          </a:p>
          <a:p>
            <a:r>
              <a:rPr lang="pt-BR" b="1" dirty="0"/>
              <a:t>19h45 às 19h55 </a:t>
            </a:r>
            <a:r>
              <a:rPr lang="pt-BR" dirty="0"/>
              <a:t>Abertura do evento, apresentação do GUTS-RS e expectativas do evento</a:t>
            </a:r>
          </a:p>
          <a:p>
            <a:endParaRPr lang="pt-BR" dirty="0"/>
          </a:p>
          <a:p>
            <a:r>
              <a:rPr lang="pt-BR" b="1" dirty="0"/>
              <a:t>19h55 às </a:t>
            </a:r>
            <a:r>
              <a:rPr lang="pt-BR" b="1" dirty="0" smtClean="0"/>
              <a:t>21h30 </a:t>
            </a:r>
            <a:r>
              <a:rPr lang="pt-BR" dirty="0" smtClean="0"/>
              <a:t>Workshop (Elias Nogueira)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372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555875" y="2060575"/>
            <a:ext cx="6373813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t-BR" altLang="en-US" sz="5400" b="1">
                <a:solidFill>
                  <a:srgbClr val="7F7F7F"/>
                </a:solidFill>
                <a:latin typeface="Calibri" panose="020F0502020204030204" pitchFamily="34" charset="0"/>
              </a:rPr>
              <a:t>Appium</a:t>
            </a:r>
          </a:p>
          <a:p>
            <a:pPr algn="ctr" eaLnBrk="1" hangingPunct="1">
              <a:spcBef>
                <a:spcPct val="20000"/>
              </a:spcBef>
            </a:pPr>
            <a:r>
              <a:rPr lang="pt-BR" altLang="en-US" sz="3200" b="1">
                <a:solidFill>
                  <a:srgbClr val="7F7F7F"/>
                </a:solidFill>
                <a:latin typeface="Calibri" panose="020F0502020204030204" pitchFamily="34" charset="0"/>
              </a:rPr>
              <a:t>Automação de Testes para dispositivos mobile</a:t>
            </a:r>
          </a:p>
        </p:txBody>
      </p:sp>
      <p:pic>
        <p:nvPicPr>
          <p:cNvPr id="921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41"/>
          <a:stretch>
            <a:fillRect/>
          </a:stretch>
        </p:blipFill>
        <p:spPr bwMode="auto">
          <a:xfrm>
            <a:off x="5141913" y="1916113"/>
            <a:ext cx="1230312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98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619250" y="2133600"/>
          <a:ext cx="6096000" cy="457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8152"/>
                <a:gridCol w="4727848"/>
              </a:tblGrid>
              <a:tr h="381640">
                <a:tc>
                  <a:txBody>
                    <a:bodyPr/>
                    <a:lstStyle/>
                    <a:p>
                      <a:endParaRPr lang="pt-BR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err="1" smtClean="0"/>
                        <a:t>elias.nogueira@qualister.com.br</a:t>
                      </a:r>
                      <a:endParaRPr lang="pt-BR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pt-BR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err="1" smtClean="0"/>
                        <a:t>eliasnogueira.com</a:t>
                      </a:r>
                      <a:endParaRPr lang="pt-BR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pt-BR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@</a:t>
                      </a:r>
                      <a:r>
                        <a:rPr lang="pt-BR" sz="1600" dirty="0" err="1" smtClean="0"/>
                        <a:t>eliasnogueira</a:t>
                      </a:r>
                      <a:endParaRPr lang="pt-BR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pt-BR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br.linkedin.com</a:t>
                      </a:r>
                      <a:r>
                        <a:rPr lang="en-US" sz="1600" dirty="0" smtClean="0"/>
                        <a:t>/in/</a:t>
                      </a:r>
                      <a:r>
                        <a:rPr lang="en-US" sz="1600" dirty="0" err="1" smtClean="0"/>
                        <a:t>eliasnogueira</a:t>
                      </a:r>
                      <a:endParaRPr lang="pt-BR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pt-BR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err="1" smtClean="0"/>
                        <a:t>github.com</a:t>
                      </a:r>
                      <a:r>
                        <a:rPr lang="pt-BR" sz="1600" dirty="0" smtClean="0"/>
                        <a:t>/</a:t>
                      </a:r>
                      <a:r>
                        <a:rPr lang="pt-BR" sz="1600" dirty="0" err="1" smtClean="0"/>
                        <a:t>eliasnogueira</a:t>
                      </a:r>
                      <a:endParaRPr lang="pt-BR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pt-BR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err="1" smtClean="0"/>
                        <a:t>facebook.com</a:t>
                      </a:r>
                      <a:r>
                        <a:rPr lang="pt-BR" sz="1600" dirty="0" smtClean="0"/>
                        <a:t>/</a:t>
                      </a:r>
                      <a:r>
                        <a:rPr lang="pt-BR" sz="1600" dirty="0" err="1" smtClean="0"/>
                        <a:t>elias.nogueira.teste</a:t>
                      </a:r>
                      <a:endParaRPr lang="pt-BR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pt-BR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err="1" smtClean="0"/>
                        <a:t>plus.google.com</a:t>
                      </a:r>
                      <a:r>
                        <a:rPr lang="pt-BR" sz="1600" dirty="0" smtClean="0"/>
                        <a:t>/+</a:t>
                      </a:r>
                      <a:r>
                        <a:rPr lang="pt-BR" sz="1600" dirty="0" err="1" smtClean="0"/>
                        <a:t>EliasNogueira</a:t>
                      </a:r>
                      <a:r>
                        <a:rPr lang="pt-BR" sz="1600" dirty="0" smtClean="0"/>
                        <a:t>/</a:t>
                      </a:r>
                      <a:endParaRPr lang="pt-BR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pt-BR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err="1" smtClean="0"/>
                        <a:t>qualister.com.br</a:t>
                      </a:r>
                      <a:r>
                        <a:rPr lang="pt-BR" sz="1600" dirty="0" smtClean="0"/>
                        <a:t>/</a:t>
                      </a:r>
                      <a:endParaRPr lang="pt-BR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pt-BR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err="1" smtClean="0"/>
                        <a:t>qualister.com.br</a:t>
                      </a:r>
                      <a:r>
                        <a:rPr lang="pt-BR" sz="1600" dirty="0" smtClean="0"/>
                        <a:t>/blog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pt-BR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err="1" smtClean="0"/>
                        <a:t>qualister.com.br</a:t>
                      </a:r>
                      <a:r>
                        <a:rPr lang="pt-BR" sz="1600" dirty="0" smtClean="0"/>
                        <a:t>/cursos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286" name="Title 1"/>
          <p:cNvSpPr txBox="1">
            <a:spLocks/>
          </p:cNvSpPr>
          <p:nvPr/>
        </p:nvSpPr>
        <p:spPr bwMode="auto">
          <a:xfrm>
            <a:off x="1042988" y="1588"/>
            <a:ext cx="81010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4400">
                <a:solidFill>
                  <a:srgbClr val="FFFFFF"/>
                </a:solidFill>
                <a:latin typeface="Calibri" panose="020F0502020204030204" pitchFamily="34" charset="0"/>
              </a:rPr>
              <a:t>Elias Nogueira</a:t>
            </a:r>
          </a:p>
        </p:txBody>
      </p:sp>
      <p:sp>
        <p:nvSpPr>
          <p:cNvPr id="11287" name="Content Placeholder 2"/>
          <p:cNvSpPr txBox="1">
            <a:spLocks/>
          </p:cNvSpPr>
          <p:nvPr/>
        </p:nvSpPr>
        <p:spPr bwMode="auto">
          <a:xfrm>
            <a:off x="214313" y="1071563"/>
            <a:ext cx="875030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en-US" sz="2000">
                <a:latin typeface="Calibri" panose="020F0502020204030204" pitchFamily="34" charset="0"/>
              </a:rPr>
              <a:t>Consultor em Qualidade e Teste de Software na Qualister Consultoria</a:t>
            </a:r>
          </a:p>
          <a:p>
            <a:pPr eaLnBrk="1" hangingPunct="1">
              <a:spcBef>
                <a:spcPct val="20000"/>
              </a:spcBef>
            </a:pPr>
            <a:r>
              <a:rPr lang="pt-BR" altLang="en-US" sz="2000">
                <a:latin typeface="Calibri" panose="020F0502020204030204" pitchFamily="34" charset="0"/>
              </a:rPr>
              <a:t>Professor de Pós Graduação na Unisinos/RS e Uniasselvi/SC</a:t>
            </a:r>
            <a:endParaRPr lang="pt-BR" altLang="en-US" sz="1800">
              <a:latin typeface="Calibri" panose="020F0502020204030204" pitchFamily="34" charset="0"/>
            </a:endParaRPr>
          </a:p>
        </p:txBody>
      </p:sp>
      <p:pic>
        <p:nvPicPr>
          <p:cNvPr id="11288" name="Picture 3" descr="emai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205038"/>
            <a:ext cx="3587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9" name="Picture 4" descr="facebook50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452938"/>
            <a:ext cx="365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Picture 5" descr="githu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005263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6" descr="googleplu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924425"/>
            <a:ext cx="365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2" name="Picture 7" descr="linkedi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556000"/>
            <a:ext cx="365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3" name="Picture 8" descr="rss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636838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4" name="Picture 11" descr="rss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381625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5" name="Picture 12" descr="rss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837238"/>
            <a:ext cx="365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6" name="Picture 13" descr="rss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6292850"/>
            <a:ext cx="365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7" name="Picture 9" descr="twitter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094038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71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UTS-RS 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2239</Words>
  <Application>Microsoft Office PowerPoint</Application>
  <PresentationFormat>On-screen Show (4:3)</PresentationFormat>
  <Paragraphs>427</Paragraphs>
  <Slides>61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MS PGothic</vt:lpstr>
      <vt:lpstr>MS PGothic</vt:lpstr>
      <vt:lpstr>Arial</vt:lpstr>
      <vt:lpstr>Calibri</vt:lpstr>
      <vt:lpstr>Courier</vt:lpstr>
      <vt:lpstr>Maven Pro</vt:lpstr>
      <vt:lpstr>Wingdings</vt:lpstr>
      <vt:lpstr>GUTS-RS  Theme</vt:lpstr>
      <vt:lpstr>PowerPoint Presentation</vt:lpstr>
      <vt:lpstr>Sobre o GUTS-RS</vt:lpstr>
      <vt:lpstr>Canais de Comunicação</vt:lpstr>
      <vt:lpstr>Comunicados</vt:lpstr>
      <vt:lpstr>Próximos Eventos</vt:lpstr>
      <vt:lpstr>Próximos Hangouts</vt:lpstr>
      <vt:lpstr>Programação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Moises</dc:creator>
  <cp:keywords>No Restrictions</cp:keywords>
  <cp:lastModifiedBy>Armani, Moises</cp:lastModifiedBy>
  <cp:revision>47</cp:revision>
  <dcterms:created xsi:type="dcterms:W3CDTF">2015-04-24T02:15:52Z</dcterms:created>
  <dcterms:modified xsi:type="dcterms:W3CDTF">2015-07-17T19:02:02Z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144aa210-0ceb-493b-8eb5-7890393ee465</vt:lpwstr>
  </property>
  <property fmtid="{D5CDD505-2E9C-101B-9397-08002B2CF9AE}" pid="3" name="DellClassification">
    <vt:lpwstr>No Restrictions</vt:lpwstr>
  </property>
  <property fmtid="{D5CDD505-2E9C-101B-9397-08002B2CF9AE}" pid="4" name="DellSubLabels">
    <vt:lpwstr/>
  </property>
</Properties>
</file>